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0" autoAdjust="0"/>
    <p:restoredTop sz="94660"/>
  </p:normalViewPr>
  <p:slideViewPr>
    <p:cSldViewPr>
      <p:cViewPr varScale="1">
        <p:scale>
          <a:sx n="43" d="100"/>
          <a:sy n="43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BBF1D-127E-446E-9DB9-F045B406F957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CB25C-1A92-4336-85FF-1FFD935295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7E4517-50C0-46D5-889B-1007DA09207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FF267-E8C7-4906-A8A1-60FE9619CE74}" type="datetimeFigureOut">
              <a:rPr lang="ru-RU" smtClean="0"/>
              <a:pPr/>
              <a:t>22.04.2015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E8D08-EBBC-4BE0-8D5D-688074099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</a:t>
            </a:r>
            <a:r>
              <a:rPr lang="ru-RU" dirty="0" smtClean="0"/>
              <a:t>Уровни общения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А. Обычная беседа</a:t>
            </a:r>
          </a:p>
          <a:p>
            <a:pPr eaLnBrk="1" hangingPunct="1"/>
            <a:r>
              <a:rPr lang="ru-RU" smtClean="0"/>
              <a:t>В. Сообщение новостей</a:t>
            </a:r>
          </a:p>
          <a:p>
            <a:pPr eaLnBrk="1" hangingPunct="1"/>
            <a:r>
              <a:rPr lang="ru-RU" smtClean="0"/>
              <a:t>В. Передача идей</a:t>
            </a:r>
          </a:p>
          <a:p>
            <a:pPr eaLnBrk="1" hangingPunct="1"/>
            <a:r>
              <a:rPr lang="ru-RU" smtClean="0"/>
              <a:t>Г. Обмен чувствами</a:t>
            </a:r>
          </a:p>
          <a:p>
            <a:pPr eaLnBrk="1" hangingPunct="1"/>
            <a:r>
              <a:rPr lang="ru-RU" smtClean="0"/>
              <a:t>Д. Самораскрытие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Picture 4" descr="New Image2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237288"/>
          </a:xfrm>
          <a:noFill/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68313" y="6061075"/>
            <a:ext cx="841851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/>
              <a:t>Тон голоса в общении – 38%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7" name="Picture 4" descr="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4591050" cy="6858000"/>
          </a:xfrm>
          <a:noFill/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572000" y="1196975"/>
            <a:ext cx="4572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3200">
                <a:solidFill>
                  <a:srgbClr val="000066"/>
                </a:solidFill>
              </a:rPr>
              <a:t>Невербальное общение: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000066"/>
                </a:solidFill>
              </a:rPr>
              <a:t>Выражение лица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000066"/>
                </a:solidFill>
              </a:rPr>
              <a:t>Поза</a:t>
            </a:r>
          </a:p>
          <a:p>
            <a:pPr marL="342900" indent="-342900">
              <a:buFontTx/>
              <a:buAutoNum type="arabicPeriod"/>
            </a:pPr>
            <a:r>
              <a:rPr lang="ru-RU" sz="3200">
                <a:solidFill>
                  <a:srgbClr val="000066"/>
                </a:solidFill>
              </a:rPr>
              <a:t>Действия, символические жесты </a:t>
            </a:r>
          </a:p>
          <a:p>
            <a:pPr marL="342900" indent="-342900"/>
            <a:r>
              <a:rPr lang="ru-RU" sz="3200">
                <a:solidFill>
                  <a:srgbClr val="000066"/>
                </a:solidFill>
              </a:rPr>
              <a:t>         - 55% из всего</a:t>
            </a:r>
          </a:p>
          <a:p>
            <a:pPr marL="342900" indent="-342900"/>
            <a:endParaRPr lang="ru-RU" sz="32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73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7348" name="Picture 5" descr="E:\delo07_manna\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857760"/>
            <a:ext cx="9144001" cy="200054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Обычная  беседа</a:t>
            </a:r>
            <a:r>
              <a:rPr lang="ru-RU" sz="2400" b="1" dirty="0" smtClean="0">
                <a:solidFill>
                  <a:srgbClr val="FF0000"/>
                </a:solidFill>
              </a:rPr>
              <a:t>. </a:t>
            </a:r>
            <a:r>
              <a:rPr lang="ru-RU" sz="2400" b="1" dirty="0" smtClean="0">
                <a:solidFill>
                  <a:srgbClr val="006600"/>
                </a:solidFill>
              </a:rPr>
              <a:t>Это формальный уровень общения.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Малозначащие фразы: «Как поживаете?» «Сегодня хорошая погода!» Словами «Привет, как дела?» мы подтверждаем, что узнали человека. Если ничего не говорить, мы рискуем заслужить репутацию высокомерного и бестактного человека 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8372" name="Picture 2" descr="E:\delo07_manna\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714884"/>
            <a:ext cx="9144000" cy="236988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Сообщение новостей.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Обезличенное общение – мы делимся фактами, новостями, слухами.  Говорим о других людях, но не рассказываем ничего существенного о себе. 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«Миша уезжает завтра на юг»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225330">
            <a:off x="2106009" y="1606894"/>
            <a:ext cx="3214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«ЗНАКОМЫЕ»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9396" name="Picture 2" descr="E:\delo07_manna\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500570"/>
            <a:ext cx="9144000" cy="2646878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Передача идей.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Теперь к фактам добавляются наши суждения,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Мы делимся  нашими представлениями. 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«Я считаю, что для детей лучше то-то…»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При таком общении задействован наш ум, а не сердце.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21330953">
            <a:off x="3000364" y="1785926"/>
            <a:ext cx="2116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 smtClean="0">
                <a:solidFill>
                  <a:srgbClr val="FF0000"/>
                </a:solidFill>
              </a:rPr>
              <a:t>ДРУЗЬЯ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0420" name="Picture 2" descr="E:\delo07_manna\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00504"/>
            <a:ext cx="9144000" cy="2862322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Обмен чувствами.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На этой стадии мы делимся нашими чувствами – как отрицательными,  так и положительными. Мы говорим о том, что происходит в нашей душе: радостях и разочарованиях, беспокойствах и волнениях.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Мы приоткрываем наше внутреннее «я». 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Это уровень близкого и эффективного общения. 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571612"/>
            <a:ext cx="3699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«ВЛЮБЛЕННЫЕ»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</p:txBody>
      </p:sp>
      <p:pic>
        <p:nvPicPr>
          <p:cNvPr id="61444" name="Picture 2" descr="E:\delo07_manna\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857628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71942"/>
            <a:ext cx="9144000" cy="3170099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Самораскрытие.</a:t>
            </a:r>
          </a:p>
          <a:p>
            <a:r>
              <a:rPr lang="ru-RU" sz="2400" b="1" dirty="0" smtClean="0">
                <a:solidFill>
                  <a:srgbClr val="006600"/>
                </a:solidFill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</a:rPr>
              <a:t>Говорящий раскрывает свой внутренний мир, раскрывая насколько только возможно свои сокровенные мысли и чувства. Это те редкие случаи, когда эмоциональная близость достигает вершины и люди полностью открываются друг другу.</a:t>
            </a:r>
          </a:p>
          <a:p>
            <a:r>
              <a:rPr lang="ru-RU" sz="2800" b="1" dirty="0" smtClean="0">
                <a:solidFill>
                  <a:srgbClr val="006600"/>
                </a:solidFill>
              </a:rPr>
              <a:t> Это кульминация  процесса общения.</a:t>
            </a:r>
            <a:endParaRPr lang="ru-RU" sz="2800" b="1" dirty="0">
              <a:solidFill>
                <a:srgbClr val="0066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1428736"/>
            <a:ext cx="3775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</a:rPr>
              <a:t>«Одно целое»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2143125" y="1000125"/>
            <a:ext cx="7000875" cy="2678113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cs typeface="Times New Roman" pitchFamily="18" charset="0"/>
              </a:rPr>
              <a:t>       5. Здоровая конфронтация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       4. Искренность и подлинность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       3. Адекватное самораскрытие</a:t>
            </a:r>
            <a:endParaRPr lang="ru-RU" sz="2800"/>
          </a:p>
          <a:p>
            <a:pPr eaLnBrk="0" hangingPunct="0"/>
            <a:r>
              <a:rPr lang="ru-RU" sz="2800">
                <a:cs typeface="Times New Roman" pitchFamily="18" charset="0"/>
              </a:rPr>
              <a:t>    </a:t>
            </a:r>
            <a:r>
              <a:rPr lang="en-US" sz="2800">
                <a:cs typeface="Times New Roman" pitchFamily="18" charset="0"/>
              </a:rPr>
              <a:t>   </a:t>
            </a:r>
            <a:r>
              <a:rPr lang="ru-RU" sz="2800">
                <a:cs typeface="Times New Roman" pitchFamily="18" charset="0"/>
              </a:rPr>
              <a:t>2. Эмпатия (теплота,сердечность,забота)</a:t>
            </a:r>
          </a:p>
          <a:p>
            <a:pPr eaLnBrk="0" hangingPunct="0"/>
            <a:r>
              <a:rPr lang="ru-RU" sz="2800">
                <a:cs typeface="Times New Roman" pitchFamily="18" charset="0"/>
              </a:rPr>
              <a:t>       1. Уважение</a:t>
            </a:r>
            <a:r>
              <a:rPr lang="ru-RU" sz="2800"/>
              <a:t> 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14313" y="3643313"/>
            <a:ext cx="2143125" cy="2743200"/>
            <a:chOff x="1248" y="240"/>
            <a:chExt cx="4176" cy="3600"/>
          </a:xfrm>
        </p:grpSpPr>
        <p:sp>
          <p:nvSpPr>
            <p:cNvPr id="7173" name="Pyr1"/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20 w 21600"/>
                <a:gd name="T1" fmla="*/ 0 h 21600"/>
                <a:gd name="T2" fmla="*/ 41 w 21600"/>
                <a:gd name="T3" fmla="*/ 29 h 21600"/>
                <a:gd name="T4" fmla="*/ 0 w 21600"/>
                <a:gd name="T5" fmla="*/ 29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Pyr2"/>
            <p:cNvSpPr>
              <a:spLocks noEditPoints="1" noChangeArrowheads="1"/>
            </p:cNvSpPr>
            <p:nvPr/>
          </p:nvSpPr>
          <p:spPr bwMode="auto">
            <a:xfrm>
              <a:off x="2331" y="1038"/>
              <a:ext cx="2015" cy="936"/>
            </a:xfrm>
            <a:custGeom>
              <a:avLst/>
              <a:gdLst>
                <a:gd name="T0" fmla="*/ 50 w 21600"/>
                <a:gd name="T1" fmla="*/ 0 h 21600"/>
                <a:gd name="T2" fmla="*/ 138 w 21600"/>
                <a:gd name="T3" fmla="*/ 0 h 21600"/>
                <a:gd name="T4" fmla="*/ 188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Pyr3"/>
            <p:cNvSpPr>
              <a:spLocks noEditPoints="1" noChangeArrowheads="1"/>
            </p:cNvSpPr>
            <p:nvPr/>
          </p:nvSpPr>
          <p:spPr bwMode="auto">
            <a:xfrm>
              <a:off x="1795" y="1974"/>
              <a:ext cx="3087" cy="935"/>
            </a:xfrm>
            <a:custGeom>
              <a:avLst/>
              <a:gdLst>
                <a:gd name="T0" fmla="*/ 77 w 21600"/>
                <a:gd name="T1" fmla="*/ 0 h 21600"/>
                <a:gd name="T2" fmla="*/ 364 w 21600"/>
                <a:gd name="T3" fmla="*/ 0 h 21600"/>
                <a:gd name="T4" fmla="*/ 441 w 21600"/>
                <a:gd name="T5" fmla="*/ 40 h 21600"/>
                <a:gd name="T6" fmla="*/ 0 w 21600"/>
                <a:gd name="T7" fmla="*/ 4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Pyr4"/>
            <p:cNvSpPr>
              <a:spLocks noEditPoints="1" noChangeArrowheads="1"/>
            </p:cNvSpPr>
            <p:nvPr/>
          </p:nvSpPr>
          <p:spPr bwMode="auto">
            <a:xfrm>
              <a:off x="1248" y="2904"/>
              <a:ext cx="4176" cy="936"/>
            </a:xfrm>
            <a:custGeom>
              <a:avLst/>
              <a:gdLst>
                <a:gd name="T0" fmla="*/ 104 w 21600"/>
                <a:gd name="T1" fmla="*/ 0 h 21600"/>
                <a:gd name="T2" fmla="*/ 703 w 21600"/>
                <a:gd name="T3" fmla="*/ 0 h 21600"/>
                <a:gd name="T4" fmla="*/ 807 w 21600"/>
                <a:gd name="T5" fmla="*/ 41 h 21600"/>
                <a:gd name="T6" fmla="*/ 0 w 21600"/>
                <a:gd name="T7" fmla="*/ 41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72" name="TextBox 9"/>
          <p:cNvSpPr txBox="1">
            <a:spLocks noChangeArrowheads="1"/>
          </p:cNvSpPr>
          <p:nvPr/>
        </p:nvSpPr>
        <p:spPr bwMode="auto">
          <a:xfrm>
            <a:off x="3071813" y="428625"/>
            <a:ext cx="1960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00" b="1">
                <a:cs typeface="Times New Roman" pitchFamily="18" charset="0"/>
              </a:rPr>
              <a:t>. </a:t>
            </a:r>
            <a:r>
              <a:rPr lang="ru-RU" sz="2800" b="1">
                <a:cs typeface="Times New Roman" pitchFamily="18" charset="0"/>
              </a:rPr>
              <a:t>Общение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Составляющие общения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А. Вербальное общение – 7%</a:t>
            </a:r>
          </a:p>
          <a:p>
            <a:pPr eaLnBrk="1" hangingPunct="1"/>
            <a:r>
              <a:rPr lang="ru-RU" smtClean="0"/>
              <a:t>Б. Тон голоса в общении – 38%</a:t>
            </a:r>
          </a:p>
          <a:p>
            <a:pPr eaLnBrk="1" hangingPunct="1"/>
            <a:r>
              <a:rPr lang="ru-RU" smtClean="0"/>
              <a:t>В. Невербальное общение – 55%:</a:t>
            </a:r>
          </a:p>
          <a:p>
            <a:pPr eaLnBrk="1" hangingPunct="1">
              <a:buFontTx/>
              <a:buNone/>
            </a:pPr>
            <a:r>
              <a:rPr lang="ru-RU" smtClean="0"/>
              <a:t>     - выражение лица</a:t>
            </a:r>
          </a:p>
          <a:p>
            <a:pPr eaLnBrk="1" hangingPunct="1">
              <a:buFontTx/>
              <a:buNone/>
            </a:pPr>
            <a:r>
              <a:rPr lang="ru-RU" smtClean="0"/>
              <a:t>     - поза</a:t>
            </a:r>
          </a:p>
          <a:p>
            <a:pPr eaLnBrk="1" hangingPunct="1">
              <a:buFontTx/>
              <a:buNone/>
            </a:pPr>
            <a:r>
              <a:rPr lang="ru-RU" smtClean="0"/>
              <a:t>     - действия, символические жесты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Picture 4" descr="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44700" y="0"/>
            <a:ext cx="4625975" cy="6858000"/>
          </a:xfrm>
          <a:noFill/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5734050"/>
            <a:ext cx="88788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>
                <a:solidFill>
                  <a:srgbClr val="000066"/>
                </a:solidFill>
              </a:rPr>
              <a:t>Вербальное общение – 7</a:t>
            </a:r>
            <a:r>
              <a:rPr lang="en-US" sz="5400">
                <a:solidFill>
                  <a:srgbClr val="000066"/>
                </a:solidFill>
              </a:rPr>
              <a:t>%</a:t>
            </a:r>
            <a:endParaRPr lang="ru-RU" sz="540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354</Words>
  <Application>Microsoft Office PowerPoint</Application>
  <PresentationFormat>Экран (4:3)</PresentationFormat>
  <Paragraphs>59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Уровни общения</vt:lpstr>
      <vt:lpstr>Слайд 2</vt:lpstr>
      <vt:lpstr>Слайд 3</vt:lpstr>
      <vt:lpstr>Слайд 4</vt:lpstr>
      <vt:lpstr>Слайд 5</vt:lpstr>
      <vt:lpstr>Слайд 6</vt:lpstr>
      <vt:lpstr>Слайд 7</vt:lpstr>
      <vt:lpstr>1. Составляющие общения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островскаяa</dc:creator>
  <cp:lastModifiedBy>Akseniya Liberanskaya</cp:lastModifiedBy>
  <cp:revision>3</cp:revision>
  <dcterms:created xsi:type="dcterms:W3CDTF">2009-04-06T17:31:28Z</dcterms:created>
  <dcterms:modified xsi:type="dcterms:W3CDTF">2015-04-22T11:09:55Z</dcterms:modified>
</cp:coreProperties>
</file>