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6" r:id="rId10"/>
    <p:sldId id="267" r:id="rId11"/>
    <p:sldId id="262" r:id="rId12"/>
    <p:sldId id="263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5E5"/>
    <a:srgbClr val="065166"/>
    <a:srgbClr val="48DAF6"/>
    <a:srgbClr val="A10068"/>
    <a:srgbClr val="B00756"/>
    <a:srgbClr val="FFAB01"/>
    <a:srgbClr val="BC1ABA"/>
    <a:srgbClr val="7E1242"/>
    <a:srgbClr val="EC5831"/>
    <a:srgbClr val="DE2E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8"/>
    <p:restoredTop sz="94694"/>
  </p:normalViewPr>
  <p:slideViewPr>
    <p:cSldViewPr snapToGrid="0">
      <p:cViewPr varScale="1">
        <p:scale>
          <a:sx n="77" d="100"/>
          <a:sy n="77" d="100"/>
        </p:scale>
        <p:origin x="24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7B488-4347-6CE5-DC7F-094977B55C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A84AF2-C219-D70A-5196-404D0CAAA4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4782A2-1363-88C9-5866-C7074AEFC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61A22-895F-1340-9D5D-486CA7E9EA7E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9FC36-1F7F-AF55-1A62-294C5DF4F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CCCE8-B37D-8911-0CDF-15D37C3D2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000D2-28B9-4844-B103-5ADD86021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101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321FE-C3E7-99D2-EC77-4D3D241FD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771ABB-261A-B5A9-7598-58ED302E69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3522AC-04E8-51EE-6663-2F3BF8FFA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61A22-895F-1340-9D5D-486CA7E9EA7E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FD79C6-C48A-8D21-589D-81C000CC4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BB7CBA-1095-2071-9C4F-83740BE4D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000D2-28B9-4844-B103-5ADD86021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875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77AB07-B8AB-79C5-0602-D8294021D6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F50212-AD9A-633A-D3B3-5C3B27C1FD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B0B8C9-8F5B-D2CA-6C6F-8E1F735B2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61A22-895F-1340-9D5D-486CA7E9EA7E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CF1821-F4EB-96E6-093A-E06BF89F2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049047-8199-8FE5-A6A8-C23D587B9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000D2-28B9-4844-B103-5ADD86021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28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0E808-BBD9-00A0-31D0-4B7A3C605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5443B-5069-FEE1-55EA-23E763EA8D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B42BFB-118D-9B93-7D40-C44613082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61A22-895F-1340-9D5D-486CA7E9EA7E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0863E-830D-951A-D4C4-7BD5BBFA7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6200B6-5D3A-E8C2-5A78-9FE7D22D3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000D2-28B9-4844-B103-5ADD86021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70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0622D-82F5-BAD3-6475-9F0C80E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B5C1DC-3526-2904-B62E-EA57A51601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9B49B5-B40F-5795-B270-67A60214F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61A22-895F-1340-9D5D-486CA7E9EA7E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3A8C2B-3961-3F75-1FE9-A25EFF8E2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85B93-48F2-BED7-2617-FE0022DEE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000D2-28B9-4844-B103-5ADD86021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565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0D40F-E74E-2B3E-2DA6-CABF29D51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75A417-7D19-669A-EFD5-147D7CA8D0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CB8A2E-48A1-5526-7E5C-C159B565A1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FDFF20-D450-C898-0C25-2A90A448B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61A22-895F-1340-9D5D-486CA7E9EA7E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8CDBF0-B991-1F3A-D691-5EF735C02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0E2254-5124-E5D0-7CE7-104F57DF4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000D2-28B9-4844-B103-5ADD86021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852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54519-7134-9ACC-92FE-4CF1C72CE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6865E5-CBBE-8263-E191-426B0DCD2A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FA50DA-59A3-1791-835B-32372540DE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317128-132A-8977-4164-0953FB3445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C3A86E-4F0D-2350-AE2D-76B8EBB70B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3CD3CA9-9649-C344-A312-E479A2ABB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61A22-895F-1340-9D5D-486CA7E9EA7E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178385-624F-3DC5-0FCA-CE5325D63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A24D1E-86DB-E514-65E2-7623A3DB7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000D2-28B9-4844-B103-5ADD86021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478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46016-235B-9895-F8D8-13333D980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58C445-6A90-DDA5-3E16-76C5BCE30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61A22-895F-1340-9D5D-486CA7E9EA7E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0D4B3F-8E5E-098B-9E36-2454FD34A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92EBD-4BB8-147D-1F23-0384A1798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000D2-28B9-4844-B103-5ADD86021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168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20FEA4-60E1-3DC2-0BC1-FED17AEA6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61A22-895F-1340-9D5D-486CA7E9EA7E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76BD8C-5FCD-77FC-EB30-F61BDCBB5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A3A4C6-B039-965A-F378-9788082D6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000D2-28B9-4844-B103-5ADD86021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599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258B8-93FD-606A-B705-248DB17A4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A2B558-B6F1-612E-F883-839CCDF7D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D4C26F-AAFA-E569-B42D-1E2CA224DF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B1E14E-F4FA-E558-BB61-A1DADDA49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61A22-895F-1340-9D5D-486CA7E9EA7E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98A0EA-B0D1-711C-ED6C-49B890F7B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A9C10B-A31B-6DF1-9FFF-1685FC835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000D2-28B9-4844-B103-5ADD86021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717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63A45-2EE8-39EE-FFC3-4829F4D7E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D1279E-DC5D-39E2-C9AA-C8094865C7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1C2087-C990-5A45-DD0B-688EF7DC8E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01C19E-3441-A549-D0EB-C9DC4A99B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61A22-895F-1340-9D5D-486CA7E9EA7E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2EE94B-E201-5937-C989-DAA8BE984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2D5306-8B03-510A-EF82-BB00393AF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000D2-28B9-4844-B103-5ADD86021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608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CDB01A-B6B1-C6B6-5B74-161B76363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1C8A8E-47EE-D5BE-5839-4B2E1B5DB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65E1A0-2B36-9EF5-4D6F-B42EDA148C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61A22-895F-1340-9D5D-486CA7E9EA7E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5A664A-5C02-1CD2-F4AF-A02CEC48BE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78332C-976B-F41E-7DE6-6704DAE52A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A000D2-28B9-4844-B103-5ADD86021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851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7">
            <a:extLst>
              <a:ext uri="{FF2B5EF4-FFF2-40B4-BE49-F238E27FC236}">
                <a16:creationId xmlns:a16="http://schemas.microsoft.com/office/drawing/2014/main" id="{E1EC4D37-2B4D-D4B7-1042-3C867166E585}"/>
              </a:ext>
            </a:extLst>
          </p:cNvPr>
          <p:cNvSpPr txBox="1"/>
          <p:nvPr/>
        </p:nvSpPr>
        <p:spPr>
          <a:xfrm>
            <a:off x="1215224" y="164230"/>
            <a:ext cx="5260732" cy="794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5000"/>
              </a:lnSpc>
            </a:pPr>
            <a:r>
              <a:rPr lang="ru-RU" sz="2000" dirty="0" smtClean="0">
                <a:solidFill>
                  <a:srgbClr val="00C5E5"/>
                </a:solidFill>
              </a:rPr>
              <a:t>Название общины:</a:t>
            </a:r>
            <a:endParaRPr lang="en-US" sz="2000" dirty="0">
              <a:solidFill>
                <a:srgbClr val="00C5E5"/>
              </a:solidFill>
            </a:endParaRPr>
          </a:p>
          <a:p>
            <a:pPr>
              <a:lnSpc>
                <a:spcPct val="75000"/>
              </a:lnSpc>
            </a:pPr>
            <a:r>
              <a:rPr lang="ru-RU" sz="2000" dirty="0" smtClean="0">
                <a:solidFill>
                  <a:srgbClr val="00C5E5"/>
                </a:solidFill>
              </a:rPr>
              <a:t>Спикер:</a:t>
            </a:r>
            <a:endParaRPr lang="en-US" sz="2000" dirty="0">
              <a:solidFill>
                <a:srgbClr val="00C5E5"/>
              </a:solidFill>
            </a:endParaRPr>
          </a:p>
          <a:p>
            <a:pPr>
              <a:lnSpc>
                <a:spcPct val="75000"/>
              </a:lnSpc>
            </a:pPr>
            <a:r>
              <a:rPr lang="ru-RU" sz="2000" dirty="0" smtClean="0">
                <a:solidFill>
                  <a:srgbClr val="00C5E5"/>
                </a:solidFill>
              </a:rPr>
              <a:t>Дата:</a:t>
            </a:r>
            <a:endParaRPr lang="en-US" sz="2000" dirty="0">
              <a:solidFill>
                <a:srgbClr val="00C5E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06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C11625-92D2-4A76-DEE6-CC1ECC7048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BB41447-E017-44F5-2B85-3E845F1B6DC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-1"/>
            <a:ext cx="12192000" cy="762692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19EB4C4-339E-9408-9C4A-5089A93E7B02}"/>
              </a:ext>
            </a:extLst>
          </p:cNvPr>
          <p:cNvSpPr txBox="1"/>
          <p:nvPr/>
        </p:nvSpPr>
        <p:spPr>
          <a:xfrm>
            <a:off x="3865605" y="531341"/>
            <a:ext cx="446078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B00756"/>
                </a:solidFill>
              </a:rPr>
              <a:t>Среда</a:t>
            </a:r>
            <a:endParaRPr lang="en-US" sz="6600" b="1" dirty="0">
              <a:solidFill>
                <a:srgbClr val="B00756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07F81B-D34F-8BEB-BE2D-385FC6D86D53}"/>
              </a:ext>
            </a:extLst>
          </p:cNvPr>
          <p:cNvSpPr txBox="1"/>
          <p:nvPr/>
        </p:nvSpPr>
        <p:spPr>
          <a:xfrm>
            <a:off x="1355379" y="1950069"/>
            <a:ext cx="948123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/>
              <a:t>Инструкция для ведущего: </a:t>
            </a:r>
            <a:r>
              <a:rPr lang="ru-RU" dirty="0" smtClean="0"/>
              <a:t>Используйте предоставленный файл в программе </a:t>
            </a:r>
            <a:r>
              <a:rPr lang="ru-RU" dirty="0" err="1" smtClean="0"/>
              <a:t>Word</a:t>
            </a:r>
            <a:r>
              <a:rPr lang="ru-RU" dirty="0" smtClean="0"/>
              <a:t>, чтобы выбрать разделы, наиболее подходящие для сегодняшнего богослужения. Это могут быть занятия по чтению и запоминания Памятного стиха, Введения, Посвящения, Совместной молитвы, семейные богослужения или краткого обзора дня. </a:t>
            </a:r>
            <a:br>
              <a:rPr lang="ru-RU" dirty="0" smtClean="0"/>
            </a:br>
            <a:r>
              <a:rPr lang="ru-RU" b="1" dirty="0" smtClean="0"/>
              <a:t>Имейте в виду: </a:t>
            </a:r>
            <a:r>
              <a:rPr lang="ru-RU" dirty="0" smtClean="0"/>
              <a:t>Эта презентация в программе </a:t>
            </a:r>
            <a:r>
              <a:rPr lang="ru-RU" dirty="0" err="1" smtClean="0"/>
              <a:t>PowerPoint</a:t>
            </a:r>
            <a:r>
              <a:rPr lang="ru-RU" dirty="0" smtClean="0"/>
              <a:t> не предназначена для передачи всего материала, что предполагает эта неделя. Презентация лишь должна подчеркнуть, выделить ключевые элементы и служить визуальной поддержкой для проведения недели молитвы, чтобы сделать материал более доступным и понятным.</a:t>
            </a:r>
            <a:endParaRPr lang="en-US" b="0" i="0" u="none" strike="noStrike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00150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9D7D6D-BB39-869A-F1FA-DF31A56A0D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8773D74-FCA3-EECC-1D62-435487634F5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-1"/>
            <a:ext cx="12192000" cy="773083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C1185AA-8D71-D9F2-CE5C-83A8DE6FC74C}"/>
              </a:ext>
            </a:extLst>
          </p:cNvPr>
          <p:cNvSpPr txBox="1"/>
          <p:nvPr/>
        </p:nvSpPr>
        <p:spPr>
          <a:xfrm>
            <a:off x="401375" y="2346222"/>
            <a:ext cx="3567952" cy="330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ru-RU" sz="2000" b="1" kern="100" dirty="0">
                <a:solidFill>
                  <a:srgbClr val="FFCD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ПАМЯТНЫЙ СТИХ:</a:t>
            </a:r>
            <a:endParaRPr lang="en-US" sz="2000" b="1" kern="100" dirty="0">
              <a:solidFill>
                <a:srgbClr val="FFCD00"/>
              </a:solidFill>
              <a:latin typeface="Consolas" panose="020B0609020204030204" pitchFamily="49" charset="0"/>
              <a:ea typeface="Calibri" panose="020F0502020204030204" pitchFamily="34" charset="0"/>
            </a:endParaRPr>
          </a:p>
          <a:p>
            <a:r>
              <a:rPr lang="ru-RU" sz="2000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Будьте братолюбивы друг </a:t>
            </a:r>
            <a:r>
              <a:rPr lang="ru-RU" sz="2000" kern="1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/>
            </a:r>
            <a:br>
              <a:rPr lang="ru-RU" sz="2000" kern="1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ru-RU" sz="2000" kern="1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к </a:t>
            </a:r>
            <a:r>
              <a:rPr lang="ru-RU" sz="2000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другу с нежностью, </a:t>
            </a:r>
            <a:r>
              <a:rPr lang="ru-RU" sz="2000" kern="1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/>
            </a:r>
            <a:br>
              <a:rPr lang="ru-RU" sz="2000" kern="1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ru-RU" sz="2000" kern="1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в </a:t>
            </a:r>
            <a:r>
              <a:rPr lang="ru-RU" sz="2000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почтительности друг друга предупреждайте; Рим. 12:10</a:t>
            </a:r>
            <a:endParaRPr lang="en-US" sz="2000" kern="1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lnSpc>
                <a:spcPct val="115000"/>
              </a:lnSpc>
            </a:pPr>
            <a:r>
              <a:rPr lang="en-US" sz="2000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>
              <a:lnSpc>
                <a:spcPct val="115000"/>
              </a:lnSpc>
            </a:pPr>
            <a:r>
              <a:rPr lang="ru-RU" sz="2000" b="1" kern="100" dirty="0">
                <a:solidFill>
                  <a:srgbClr val="FFCD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ДАР НА СЕГОДНЯ:</a:t>
            </a:r>
            <a:endParaRPr lang="en-US" sz="2000" b="1" kern="100" dirty="0">
              <a:solidFill>
                <a:srgbClr val="FFCD00"/>
              </a:solidFill>
              <a:latin typeface="Consolas" panose="020B0609020204030204" pitchFamily="49" charset="0"/>
              <a:ea typeface="Calibri" panose="020F0502020204030204" pitchFamily="34" charset="0"/>
            </a:endParaRPr>
          </a:p>
          <a:p>
            <a:r>
              <a:rPr lang="ru-RU" sz="2000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Учиться, делиться </a:t>
            </a:r>
            <a:r>
              <a:rPr lang="ru-RU" sz="2000" kern="1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/>
            </a:r>
            <a:br>
              <a:rPr lang="ru-RU" sz="2000" kern="1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ru-RU" sz="2000" kern="1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и </a:t>
            </a:r>
            <a:r>
              <a:rPr lang="ru-RU" sz="2000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развивать любовь </a:t>
            </a:r>
            <a:r>
              <a:rPr lang="ru-RU" sz="2000" kern="1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/>
            </a:r>
            <a:br>
              <a:rPr lang="ru-RU" sz="2000" kern="1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ru-RU" sz="2000" kern="1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в </a:t>
            </a:r>
            <a:r>
              <a:rPr lang="ru-RU" sz="2000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нашей семье каждый день.</a:t>
            </a:r>
            <a:endParaRPr lang="en-US" sz="2000" kern="1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979C06-B526-A066-A161-E20BDAA4A5D2}"/>
              </a:ext>
            </a:extLst>
          </p:cNvPr>
          <p:cNvSpPr txBox="1"/>
          <p:nvPr/>
        </p:nvSpPr>
        <p:spPr>
          <a:xfrm rot="20750971">
            <a:off x="4094738" y="2144574"/>
            <a:ext cx="6853122" cy="308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7200" b="1" dirty="0" smtClean="0">
                <a:solidFill>
                  <a:srgbClr val="82C728"/>
                </a:solidFill>
              </a:rPr>
              <a:t>ВЕЛИКИЙ </a:t>
            </a:r>
            <a:r>
              <a:rPr lang="ru-RU" sz="7200" b="1" dirty="0">
                <a:solidFill>
                  <a:srgbClr val="82C728"/>
                </a:solidFill>
              </a:rPr>
              <a:t>ДАР ЛЮБЯЩИХ СЕМЕЙ </a:t>
            </a:r>
            <a:endParaRPr lang="en-US" sz="7200" b="1" dirty="0">
              <a:solidFill>
                <a:srgbClr val="82C7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5232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237727-28F4-E640-3A9E-CD86ED32E7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A744936-56D0-4887-29BB-CBDE1EFB524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-1"/>
            <a:ext cx="12192000" cy="762692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A61C70A-3363-6AF4-689C-F5ED1EA47733}"/>
              </a:ext>
            </a:extLst>
          </p:cNvPr>
          <p:cNvSpPr txBox="1"/>
          <p:nvPr/>
        </p:nvSpPr>
        <p:spPr>
          <a:xfrm>
            <a:off x="3865605" y="531341"/>
            <a:ext cx="446078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82C728"/>
                </a:solidFill>
              </a:rPr>
              <a:t>Четверг</a:t>
            </a:r>
            <a:endParaRPr lang="en-US" sz="6600" b="1" dirty="0">
              <a:solidFill>
                <a:srgbClr val="82C728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07F81B-D34F-8BEB-BE2D-385FC6D86D53}"/>
              </a:ext>
            </a:extLst>
          </p:cNvPr>
          <p:cNvSpPr txBox="1"/>
          <p:nvPr/>
        </p:nvSpPr>
        <p:spPr>
          <a:xfrm>
            <a:off x="1355379" y="1950069"/>
            <a:ext cx="948123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/>
              <a:t>Инструкция для ведущего: </a:t>
            </a:r>
            <a:r>
              <a:rPr lang="ru-RU" dirty="0" smtClean="0"/>
              <a:t>Используйте предоставленный файл в программе </a:t>
            </a:r>
            <a:r>
              <a:rPr lang="ru-RU" dirty="0" err="1" smtClean="0"/>
              <a:t>Word</a:t>
            </a:r>
            <a:r>
              <a:rPr lang="ru-RU" dirty="0" smtClean="0"/>
              <a:t>, чтобы выбрать разделы, наиболее подходящие для сегодняшнего богослужения. Это могут быть занятия по чтению и запоминания Памятного стиха, Введения, Посвящения, Совместной молитвы, семейные богослужения или краткого обзора дня. </a:t>
            </a:r>
            <a:br>
              <a:rPr lang="ru-RU" dirty="0" smtClean="0"/>
            </a:br>
            <a:r>
              <a:rPr lang="ru-RU" b="1" dirty="0" smtClean="0"/>
              <a:t>Имейте в виду: </a:t>
            </a:r>
            <a:r>
              <a:rPr lang="ru-RU" dirty="0" smtClean="0"/>
              <a:t>Эта презентация в программе </a:t>
            </a:r>
            <a:r>
              <a:rPr lang="ru-RU" dirty="0" err="1" smtClean="0"/>
              <a:t>PowerPoint</a:t>
            </a:r>
            <a:r>
              <a:rPr lang="ru-RU" dirty="0" smtClean="0"/>
              <a:t> не предназначена для передачи всего материала, что предполагает эта неделя. Презентация лишь должна подчеркнуть, выделить ключевые элементы и служить визуальной поддержкой для проведения недели молитвы, чтобы сделать материал более доступным и понятным.</a:t>
            </a:r>
            <a:endParaRPr lang="en-US" b="0" i="0" u="none" strike="noStrike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991967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C3FAFE-3FBE-5785-CB05-1DB334F00B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91C463F-1850-047F-F167-8C7DDBD2884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758536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377C282-2C9C-740E-2A26-E634161CEC19}"/>
              </a:ext>
            </a:extLst>
          </p:cNvPr>
          <p:cNvSpPr txBox="1"/>
          <p:nvPr/>
        </p:nvSpPr>
        <p:spPr>
          <a:xfrm>
            <a:off x="8933935" y="1198605"/>
            <a:ext cx="2475497" cy="453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ru-RU" sz="2000" b="1" kern="100" dirty="0">
                <a:solidFill>
                  <a:srgbClr val="FFCD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ПАМЯТНЫЙ СТИХ:</a:t>
            </a:r>
            <a:endParaRPr lang="en-US" sz="2000" b="1" kern="100" dirty="0">
              <a:solidFill>
                <a:srgbClr val="FFCD00"/>
              </a:solidFill>
              <a:latin typeface="Consolas" panose="020B0609020204030204" pitchFamily="49" charset="0"/>
              <a:ea typeface="Calibri" panose="020F0502020204030204" pitchFamily="34" charset="0"/>
            </a:endParaRPr>
          </a:p>
          <a:p>
            <a:r>
              <a:rPr lang="ru-RU" sz="2000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И благословил Бог седьмой день, </a:t>
            </a:r>
            <a:r>
              <a:rPr lang="ru-RU" sz="2000" kern="1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/>
            </a:r>
            <a:br>
              <a:rPr lang="ru-RU" sz="2000" kern="1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ru-RU" sz="2000" kern="1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и </a:t>
            </a:r>
            <a:r>
              <a:rPr lang="ru-RU" sz="2000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освятил его, ибо </a:t>
            </a:r>
            <a:r>
              <a:rPr lang="ru-RU" sz="2000" kern="1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/>
            </a:r>
            <a:br>
              <a:rPr lang="ru-RU" sz="2000" kern="1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ru-RU" sz="2000" kern="1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в </a:t>
            </a:r>
            <a:r>
              <a:rPr lang="ru-RU" sz="2000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оный почил от всех дел Своих, которые Бог творил и созидал. Быт. 2:3</a:t>
            </a:r>
            <a:endParaRPr lang="en-US" sz="2000" kern="1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lnSpc>
                <a:spcPct val="115000"/>
              </a:lnSpc>
            </a:pPr>
            <a:r>
              <a:rPr lang="en-US" sz="20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US" sz="2000" kern="100" dirty="0">
              <a:solidFill>
                <a:schemeClr val="bg1"/>
              </a:solidFill>
              <a:effectLst/>
              <a:latin typeface="Consolas" panose="020B0609020204030204" pitchFamily="49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</a:pPr>
            <a:r>
              <a:rPr lang="ru-RU" sz="2000" b="1" kern="100" dirty="0">
                <a:solidFill>
                  <a:srgbClr val="FFCD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ДАР НА СЕГОДНЯ:</a:t>
            </a:r>
            <a:endParaRPr lang="en-US" sz="2000" b="1" kern="100" dirty="0">
              <a:solidFill>
                <a:srgbClr val="FFCD00"/>
              </a:solidFill>
              <a:latin typeface="Consolas" panose="020B0609020204030204" pitchFamily="49" charset="0"/>
              <a:ea typeface="Calibri" panose="020F0502020204030204" pitchFamily="34" charset="0"/>
            </a:endParaRPr>
          </a:p>
          <a:p>
            <a:r>
              <a:rPr lang="ru-RU" sz="2000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Восхищайтесь тем, что Бог сотворил свет, воду, землю </a:t>
            </a:r>
            <a:r>
              <a:rPr lang="ru-RU" sz="2000" kern="1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/>
            </a:r>
            <a:br>
              <a:rPr lang="ru-RU" sz="2000" kern="1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ru-RU" sz="2000" kern="1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и </a:t>
            </a:r>
            <a:r>
              <a:rPr lang="ru-RU" sz="2000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растения.</a:t>
            </a:r>
            <a:endParaRPr lang="en-US" sz="2000" kern="1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79ACFC-470B-A54A-01D2-33F0D19B0D24}"/>
              </a:ext>
            </a:extLst>
          </p:cNvPr>
          <p:cNvSpPr txBox="1"/>
          <p:nvPr/>
        </p:nvSpPr>
        <p:spPr>
          <a:xfrm rot="20594647">
            <a:off x="2411901" y="1829205"/>
            <a:ext cx="5205386" cy="308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7000" b="1" dirty="0" smtClean="0">
                <a:solidFill>
                  <a:srgbClr val="FFAB01"/>
                </a:solidFill>
              </a:rPr>
              <a:t>ВЕЛИКИЙ </a:t>
            </a:r>
            <a:r>
              <a:rPr lang="ru-RU" sz="7000" b="1" dirty="0">
                <a:solidFill>
                  <a:srgbClr val="FFAB01"/>
                </a:solidFill>
              </a:rPr>
              <a:t>БОЖИЙ ДАР </a:t>
            </a:r>
            <a:r>
              <a:rPr lang="ru-RU" sz="7000" b="1" dirty="0" smtClean="0">
                <a:solidFill>
                  <a:srgbClr val="FFAB01"/>
                </a:solidFill>
              </a:rPr>
              <a:t>– СУББОТА </a:t>
            </a:r>
            <a:endParaRPr lang="en-US" sz="7000" b="1" dirty="0">
              <a:solidFill>
                <a:srgbClr val="FFAB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3573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477D12-E8BC-1F5A-2892-14745126F9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F37331C-29A4-CB09-2FFA-734BE1FE1BB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-1"/>
            <a:ext cx="12192000" cy="760614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30B8D47-4321-39A8-C433-7019972E5206}"/>
              </a:ext>
            </a:extLst>
          </p:cNvPr>
          <p:cNvSpPr txBox="1"/>
          <p:nvPr/>
        </p:nvSpPr>
        <p:spPr>
          <a:xfrm>
            <a:off x="3865605" y="531341"/>
            <a:ext cx="446078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FFAB01"/>
                </a:solidFill>
              </a:rPr>
              <a:t>Пятница</a:t>
            </a:r>
            <a:endParaRPr lang="en-US" sz="6600" b="1" dirty="0">
              <a:solidFill>
                <a:srgbClr val="FFAB0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07F81B-D34F-8BEB-BE2D-385FC6D86D53}"/>
              </a:ext>
            </a:extLst>
          </p:cNvPr>
          <p:cNvSpPr txBox="1"/>
          <p:nvPr/>
        </p:nvSpPr>
        <p:spPr>
          <a:xfrm>
            <a:off x="1355379" y="1950069"/>
            <a:ext cx="948123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/>
              <a:t>Инструкция для ведущего: </a:t>
            </a:r>
            <a:r>
              <a:rPr lang="ru-RU" dirty="0" smtClean="0"/>
              <a:t>Используйте предоставленный файл в программе </a:t>
            </a:r>
            <a:r>
              <a:rPr lang="ru-RU" dirty="0" err="1" smtClean="0"/>
              <a:t>Word</a:t>
            </a:r>
            <a:r>
              <a:rPr lang="ru-RU" dirty="0" smtClean="0"/>
              <a:t>, чтобы выбрать разделы, наиболее подходящие для сегодняшнего богослужения. Это могут быть занятия по чтению и запоминания Памятного стиха, Введения, Посвящения, Совместной молитвы, семейные богослужения или краткого обзора дня. </a:t>
            </a:r>
            <a:br>
              <a:rPr lang="ru-RU" dirty="0" smtClean="0"/>
            </a:br>
            <a:r>
              <a:rPr lang="ru-RU" b="1" dirty="0" smtClean="0"/>
              <a:t>Имейте в виду: </a:t>
            </a:r>
            <a:r>
              <a:rPr lang="ru-RU" dirty="0" smtClean="0"/>
              <a:t>Эта презентация в программе </a:t>
            </a:r>
            <a:r>
              <a:rPr lang="ru-RU" dirty="0" err="1" smtClean="0"/>
              <a:t>PowerPoint</a:t>
            </a:r>
            <a:r>
              <a:rPr lang="ru-RU" dirty="0" smtClean="0"/>
              <a:t> не предназначена для передачи всего материала, что предполагает эта неделя. Презентация лишь должна подчеркнуть, выделить ключевые элементы и служить визуальной поддержкой для проведения недели молитвы, чтобы сделать материал более доступным и понятным.</a:t>
            </a:r>
            <a:endParaRPr lang="en-US" b="0" i="0" u="none" strike="noStrike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890974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864649-5BD6-C2FE-A850-5FBD4E1958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F03D6A3-A718-A684-869B-E76EAD57F41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-1"/>
            <a:ext cx="12192000" cy="762692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738D30F-16C6-6734-DB26-B43454E39630}"/>
              </a:ext>
            </a:extLst>
          </p:cNvPr>
          <p:cNvSpPr txBox="1"/>
          <p:nvPr/>
        </p:nvSpPr>
        <p:spPr>
          <a:xfrm>
            <a:off x="616153" y="1495730"/>
            <a:ext cx="3997412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ru-RU" sz="2000" b="1" kern="100" dirty="0">
                <a:solidFill>
                  <a:srgbClr val="FFCD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ПАМЯТНЫЙ СТИХ:</a:t>
            </a:r>
            <a:endParaRPr lang="en-US" sz="2000" b="1" kern="100" dirty="0">
              <a:solidFill>
                <a:srgbClr val="FFCD00"/>
              </a:solidFill>
              <a:latin typeface="Consolas" panose="020B0609020204030204" pitchFamily="49" charset="0"/>
              <a:ea typeface="Calibri" panose="020F0502020204030204" pitchFamily="34" charset="0"/>
            </a:endParaRPr>
          </a:p>
          <a:p>
            <a:r>
              <a:rPr lang="ru-RU" sz="2000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«Если ты удержишь ногу твою ради субботы </a:t>
            </a:r>
            <a:r>
              <a:rPr lang="ru-RU" sz="2000" kern="1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от </a:t>
            </a:r>
            <a:r>
              <a:rPr lang="ru-RU" sz="2000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исполнения прихотей твоих во </a:t>
            </a:r>
            <a:r>
              <a:rPr lang="ru-RU" sz="2000" kern="1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святый</a:t>
            </a:r>
            <a:r>
              <a:rPr lang="ru-RU" sz="2000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день Мой, и будешь называть субботу отрадою... то будешь иметь радость в Господе...» </a:t>
            </a:r>
            <a:r>
              <a:rPr lang="ru-RU" sz="2000" kern="1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Ис</a:t>
            </a:r>
            <a:r>
              <a:rPr lang="ru-RU" sz="2000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 58:13, 14 </a:t>
            </a:r>
            <a:endParaRPr lang="en-US" sz="2000" kern="1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lnSpc>
                <a:spcPct val="115000"/>
              </a:lnSpc>
            </a:pPr>
            <a:r>
              <a:rPr lang="en-US" sz="20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US" sz="2000" kern="100" dirty="0">
              <a:solidFill>
                <a:schemeClr val="bg1"/>
              </a:solidFill>
              <a:effectLst/>
              <a:latin typeface="Consolas" panose="020B0609020204030204" pitchFamily="49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</a:pPr>
            <a:r>
              <a:rPr lang="ru-RU" sz="2000" b="1" kern="100" dirty="0">
                <a:solidFill>
                  <a:srgbClr val="FFCD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ДАР НА СЕГОДНЯ:</a:t>
            </a:r>
            <a:endParaRPr lang="en-US" sz="2000" b="1" kern="100" dirty="0">
              <a:solidFill>
                <a:srgbClr val="FFCD00"/>
              </a:solidFill>
              <a:latin typeface="Consolas" panose="020B0609020204030204" pitchFamily="49" charset="0"/>
              <a:ea typeface="Calibri" panose="020F0502020204030204" pitchFamily="34" charset="0"/>
            </a:endParaRPr>
          </a:p>
          <a:p>
            <a:r>
              <a:rPr lang="ru-RU" sz="2000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Прославляйте яркий, творческий мир Бога, состоящий из светил, рыб, птиц и животных!</a:t>
            </a:r>
            <a:endParaRPr lang="en-US" sz="2000" kern="1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0FF509A-3E7A-E830-C31F-FA71248DD585}"/>
              </a:ext>
            </a:extLst>
          </p:cNvPr>
          <p:cNvSpPr txBox="1"/>
          <p:nvPr/>
        </p:nvSpPr>
        <p:spPr>
          <a:xfrm rot="870373">
            <a:off x="4371273" y="2710549"/>
            <a:ext cx="7714015" cy="308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7200" b="1" dirty="0" smtClean="0">
                <a:solidFill>
                  <a:srgbClr val="A10068"/>
                </a:solidFill>
              </a:rPr>
              <a:t>ДАР </a:t>
            </a:r>
            <a:r>
              <a:rPr lang="ru-RU" sz="7200" b="1" dirty="0">
                <a:solidFill>
                  <a:srgbClr val="A10068"/>
                </a:solidFill>
              </a:rPr>
              <a:t>РАДОСТИ </a:t>
            </a:r>
            <a:r>
              <a:rPr lang="ru-RU" sz="7200" b="1" dirty="0" smtClean="0">
                <a:solidFill>
                  <a:srgbClr val="A10068"/>
                </a:solidFill>
              </a:rPr>
              <a:t/>
            </a:r>
            <a:br>
              <a:rPr lang="ru-RU" sz="7200" b="1" dirty="0" smtClean="0">
                <a:solidFill>
                  <a:srgbClr val="A10068"/>
                </a:solidFill>
              </a:rPr>
            </a:br>
            <a:r>
              <a:rPr lang="ru-RU" sz="7200" b="1" dirty="0" smtClean="0">
                <a:solidFill>
                  <a:srgbClr val="A10068"/>
                </a:solidFill>
              </a:rPr>
              <a:t>ОТ </a:t>
            </a:r>
            <a:r>
              <a:rPr lang="ru-RU" sz="7200" b="1" dirty="0">
                <a:solidFill>
                  <a:srgbClr val="A10068"/>
                </a:solidFill>
              </a:rPr>
              <a:t>БОГА </a:t>
            </a:r>
            <a:r>
              <a:rPr lang="ru-RU" sz="7200" b="1" dirty="0" smtClean="0">
                <a:solidFill>
                  <a:srgbClr val="A10068"/>
                </a:solidFill>
              </a:rPr>
              <a:t>– СУББОТА </a:t>
            </a:r>
            <a:endParaRPr lang="en-US" sz="7200" b="1" dirty="0">
              <a:solidFill>
                <a:srgbClr val="A100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2709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5AE4A0-D26D-F123-88B5-07CF120C06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68E959A-24D5-D571-8FF2-3BB47141081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75645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0C6F269-B619-E469-82CC-D1720AEB7E19}"/>
              </a:ext>
            </a:extLst>
          </p:cNvPr>
          <p:cNvSpPr txBox="1"/>
          <p:nvPr/>
        </p:nvSpPr>
        <p:spPr>
          <a:xfrm>
            <a:off x="3865605" y="531341"/>
            <a:ext cx="446078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A10068"/>
                </a:solidFill>
              </a:rPr>
              <a:t>Суббота</a:t>
            </a:r>
            <a:endParaRPr lang="en-US" sz="6600" b="1" dirty="0">
              <a:solidFill>
                <a:srgbClr val="A10068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07F81B-D34F-8BEB-BE2D-385FC6D86D53}"/>
              </a:ext>
            </a:extLst>
          </p:cNvPr>
          <p:cNvSpPr txBox="1"/>
          <p:nvPr/>
        </p:nvSpPr>
        <p:spPr>
          <a:xfrm>
            <a:off x="1355379" y="1950069"/>
            <a:ext cx="948123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/>
              <a:t>Инструкция для ведущего: </a:t>
            </a:r>
            <a:r>
              <a:rPr lang="ru-RU" dirty="0" smtClean="0"/>
              <a:t>Используйте предоставленный файл в программе </a:t>
            </a:r>
            <a:r>
              <a:rPr lang="ru-RU" dirty="0" err="1" smtClean="0"/>
              <a:t>Word</a:t>
            </a:r>
            <a:r>
              <a:rPr lang="ru-RU" dirty="0" smtClean="0"/>
              <a:t>, чтобы выбрать разделы, наиболее подходящие для сегодняшнего богослужения. Это могут быть занятия по чтению и запоминания Памятного стиха, Введения, Посвящения, Совместной молитвы, семейные богослужения или краткого обзора дня. </a:t>
            </a:r>
            <a:br>
              <a:rPr lang="ru-RU" dirty="0" smtClean="0"/>
            </a:br>
            <a:r>
              <a:rPr lang="ru-RU" b="1" dirty="0" smtClean="0"/>
              <a:t>Имейте в виду: </a:t>
            </a:r>
            <a:r>
              <a:rPr lang="ru-RU" dirty="0" smtClean="0"/>
              <a:t>Эта презентация в программе </a:t>
            </a:r>
            <a:r>
              <a:rPr lang="ru-RU" dirty="0" err="1" smtClean="0"/>
              <a:t>PowerPoint</a:t>
            </a:r>
            <a:r>
              <a:rPr lang="ru-RU" dirty="0" smtClean="0"/>
              <a:t> не предназначена для передачи всего материала, что предполагает эта неделя. Презентация лишь должна подчеркнуть, выделить ключевые элементы и служить визуальной поддержкой для проведения недели молитвы, чтобы сделать материал более доступным и понятным.</a:t>
            </a:r>
            <a:endParaRPr lang="en-US" b="0" i="0" u="none" strike="noStrike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07102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312279-9F89-9B59-BEB1-9829AE3E09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01E7C4F-383E-FD5E-91AC-9A55A211327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-1"/>
            <a:ext cx="12192000" cy="760614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2525865-7D37-FE8C-D211-F78731B4DE15}"/>
              </a:ext>
            </a:extLst>
          </p:cNvPr>
          <p:cNvSpPr txBox="1"/>
          <p:nvPr/>
        </p:nvSpPr>
        <p:spPr>
          <a:xfrm>
            <a:off x="1215025" y="531341"/>
            <a:ext cx="90938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055166"/>
                </a:solidFill>
              </a:rPr>
              <a:t>Добро пожаловать</a:t>
            </a:r>
            <a:r>
              <a:rPr lang="en-US" sz="6600" b="1" dirty="0" smtClean="0">
                <a:solidFill>
                  <a:srgbClr val="055166"/>
                </a:solidFill>
              </a:rPr>
              <a:t>!</a:t>
            </a:r>
            <a:endParaRPr lang="en-US" sz="6600" b="1" dirty="0">
              <a:solidFill>
                <a:srgbClr val="055166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897620-CE93-2752-7101-562183A953D6}"/>
              </a:ext>
            </a:extLst>
          </p:cNvPr>
          <p:cNvSpPr txBox="1"/>
          <p:nvPr/>
        </p:nvSpPr>
        <p:spPr>
          <a:xfrm>
            <a:off x="1355379" y="1950069"/>
            <a:ext cx="948123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/>
              <a:t>Инструкция </a:t>
            </a:r>
            <a:r>
              <a:rPr lang="ru-RU" b="1" dirty="0"/>
              <a:t>ведущего: </a:t>
            </a:r>
            <a:r>
              <a:rPr lang="ru-RU" dirty="0"/>
              <a:t>Используйте этот слайд, чтобы тепло поприветствовать всех </a:t>
            </a:r>
            <a:r>
              <a:rPr lang="ru-RU" dirty="0" smtClean="0"/>
              <a:t>собравшихся на богослужении. </a:t>
            </a:r>
            <a:r>
              <a:rPr lang="ru-RU" dirty="0"/>
              <a:t>Уделите </a:t>
            </a:r>
            <a:r>
              <a:rPr lang="ru-RU" dirty="0" smtClean="0"/>
              <a:t>минуту </a:t>
            </a:r>
            <a:r>
              <a:rPr lang="ru-RU" dirty="0"/>
              <a:t>тому, чтобы подчеркнуть важность </a:t>
            </a:r>
            <a:r>
              <a:rPr lang="ru-RU" dirty="0" smtClean="0"/>
              <a:t>семейного единства—как </a:t>
            </a:r>
            <a:r>
              <a:rPr lang="ru-RU" dirty="0"/>
              <a:t>в наших домах, так и </a:t>
            </a:r>
            <a:r>
              <a:rPr lang="ru-RU" dirty="0" smtClean="0"/>
              <a:t>в более широком смысле—церковной </a:t>
            </a:r>
            <a:r>
              <a:rPr lang="ru-RU" dirty="0"/>
              <a:t>семьи. Вы также можете использовать это время, чтобы поделиться любыми важными объявлениями. Наконец, </a:t>
            </a:r>
            <a:r>
              <a:rPr lang="ru-RU" dirty="0" smtClean="0"/>
              <a:t>это возможность подготовить атмосферу, </a:t>
            </a:r>
            <a:r>
              <a:rPr lang="ru-RU" dirty="0"/>
              <a:t>кратко представив сегодняшнюю тему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 </a:t>
            </a:r>
            <a:r>
              <a:rPr lang="ru-RU" dirty="0"/>
              <a:t>пригласив всех к участию с открытыми </a:t>
            </a:r>
            <a:r>
              <a:rPr lang="ru-RU" dirty="0" smtClean="0"/>
              <a:t>сердцами к восприятию того, о чём пойдёт речь.</a:t>
            </a:r>
            <a:endParaRPr lang="en-US" b="0" i="0" u="none" strike="noStrike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0051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DD972D-2A91-3512-2E0C-B5EDFC33F5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F6A4B9F-7D31-B69D-547B-592854FA67A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-1"/>
            <a:ext cx="12192000" cy="762692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FB06AE3-F697-F02A-19CB-AB7F2C61020F}"/>
              </a:ext>
            </a:extLst>
          </p:cNvPr>
          <p:cNvSpPr txBox="1"/>
          <p:nvPr/>
        </p:nvSpPr>
        <p:spPr>
          <a:xfrm>
            <a:off x="267728" y="2215826"/>
            <a:ext cx="4113772" cy="376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15000"/>
              </a:lnSpc>
            </a:pPr>
            <a:r>
              <a:rPr lang="ru-RU" sz="2000" b="1" kern="100" dirty="0" smtClean="0">
                <a:solidFill>
                  <a:srgbClr val="FFCD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ПАМЯТНЫЙ СТИХ:</a:t>
            </a:r>
            <a:endParaRPr lang="en-US" sz="2000" b="1" kern="100" dirty="0">
              <a:solidFill>
                <a:srgbClr val="FFCD00"/>
              </a:solidFill>
              <a:effectLst/>
              <a:latin typeface="Consolas" panose="020B0609020204030204" pitchFamily="49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</a:pPr>
            <a:r>
              <a:rPr lang="ru-RU" sz="2000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Будем любить Его, </a:t>
            </a:r>
            <a:r>
              <a:rPr lang="ru-RU" sz="2000" kern="1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/>
            </a:r>
            <a:br>
              <a:rPr lang="ru-RU" sz="2000" kern="1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ru-RU" sz="2000" kern="1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потому что </a:t>
            </a:r>
            <a:r>
              <a:rPr lang="ru-RU" sz="2000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Он прежде </a:t>
            </a:r>
            <a:r>
              <a:rPr lang="ru-RU" sz="2000" kern="1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/>
            </a:r>
            <a:br>
              <a:rPr lang="ru-RU" sz="2000" kern="1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ru-RU" sz="2000" kern="1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возлюбил </a:t>
            </a:r>
            <a:r>
              <a:rPr lang="en-US" sz="2000" kern="1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/>
            </a:r>
            <a:br>
              <a:rPr lang="en-US" sz="2000" kern="1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ru-RU" sz="2000" kern="1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нас</a:t>
            </a:r>
            <a:r>
              <a:rPr lang="ru-RU" sz="2000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 1 Иоанна 4:19 </a:t>
            </a:r>
            <a:r>
              <a:rPr lang="en-US" sz="2000" kern="1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/>
            </a:r>
            <a:br>
              <a:rPr lang="en-US" sz="2000" kern="1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b="1" kern="100" dirty="0" smtClean="0">
                <a:solidFill>
                  <a:srgbClr val="FFCD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ДАР НА СЕГОДНЯ:</a:t>
            </a:r>
            <a:endParaRPr lang="en-US" sz="2000" b="1" kern="100" dirty="0">
              <a:solidFill>
                <a:srgbClr val="FFCD00"/>
              </a:solidFill>
              <a:effectLst/>
              <a:latin typeface="Consolas" panose="020B0609020204030204" pitchFamily="49" charset="0"/>
              <a:ea typeface="Calibri" panose="020F0502020204030204" pitchFamily="34" charset="0"/>
            </a:endParaRPr>
          </a:p>
          <a:p>
            <a:r>
              <a:rPr lang="ru-RU" sz="2000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Откройте для себя </a:t>
            </a:r>
            <a:r>
              <a:rPr lang="en-US" sz="2000" kern="1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/>
            </a:r>
            <a:br>
              <a:rPr lang="en-US" sz="2000" kern="1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ru-RU" sz="2000" kern="1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безграничную</a:t>
            </a:r>
            <a:r>
              <a:rPr lang="ru-RU" sz="2000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наполняющую жизнь любовь Бога </a:t>
            </a:r>
            <a:r>
              <a:rPr lang="en-US" sz="2000" kern="1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/>
            </a:r>
            <a:br>
              <a:rPr lang="en-US" sz="2000" kern="1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ru-RU" sz="2000" kern="1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и </a:t>
            </a:r>
            <a:r>
              <a:rPr lang="ru-RU" sz="2000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поделитесь ею.</a:t>
            </a:r>
            <a:endParaRPr lang="en-US" sz="2000" kern="1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BC43C63-132B-C6BC-15A0-01EE6E8501DC}"/>
              </a:ext>
            </a:extLst>
          </p:cNvPr>
          <p:cNvSpPr txBox="1"/>
          <p:nvPr/>
        </p:nvSpPr>
        <p:spPr>
          <a:xfrm rot="20680529">
            <a:off x="3872279" y="1588024"/>
            <a:ext cx="6531712" cy="374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8800" b="1" dirty="0" smtClean="0">
                <a:solidFill>
                  <a:srgbClr val="00A0BF"/>
                </a:solidFill>
              </a:rPr>
              <a:t>ВЕЛИКИЕ </a:t>
            </a:r>
            <a:br>
              <a:rPr lang="ru-RU" sz="8800" b="1" dirty="0" smtClean="0">
                <a:solidFill>
                  <a:srgbClr val="00A0BF"/>
                </a:solidFill>
              </a:rPr>
            </a:br>
            <a:r>
              <a:rPr lang="ru-RU" sz="8800" b="1" dirty="0" smtClean="0">
                <a:solidFill>
                  <a:srgbClr val="00A0BF"/>
                </a:solidFill>
              </a:rPr>
              <a:t>ДАРЫ</a:t>
            </a:r>
            <a:br>
              <a:rPr lang="ru-RU" sz="8800" b="1" dirty="0" smtClean="0">
                <a:solidFill>
                  <a:srgbClr val="00A0BF"/>
                </a:solidFill>
              </a:rPr>
            </a:br>
            <a:r>
              <a:rPr lang="ru-RU" sz="8800" b="1" dirty="0" smtClean="0">
                <a:solidFill>
                  <a:srgbClr val="00A0BF"/>
                </a:solidFill>
              </a:rPr>
              <a:t> </a:t>
            </a:r>
            <a:r>
              <a:rPr lang="ru-RU" sz="8800" b="1" dirty="0">
                <a:solidFill>
                  <a:srgbClr val="00A0BF"/>
                </a:solidFill>
              </a:rPr>
              <a:t>ОТ БОГА</a:t>
            </a:r>
            <a:endParaRPr lang="en-US" sz="8800" b="1" dirty="0">
              <a:solidFill>
                <a:srgbClr val="00A0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230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75A003-1BC3-11B3-7854-AD5E51B719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428FDFA-84B8-B253-E607-364C22CD2A0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-1"/>
            <a:ext cx="12192000" cy="760614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6D5D21F-5929-09FE-BC37-23F28E6FC3F6}"/>
              </a:ext>
            </a:extLst>
          </p:cNvPr>
          <p:cNvSpPr txBox="1"/>
          <p:nvPr/>
        </p:nvSpPr>
        <p:spPr>
          <a:xfrm>
            <a:off x="3505200" y="531341"/>
            <a:ext cx="51053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00A0BF"/>
                </a:solidFill>
              </a:rPr>
              <a:t>Воскресенье</a:t>
            </a:r>
            <a:endParaRPr lang="en-US" sz="6600" b="1" dirty="0">
              <a:solidFill>
                <a:srgbClr val="00A0B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07F81B-D34F-8BEB-BE2D-385FC6D86D53}"/>
              </a:ext>
            </a:extLst>
          </p:cNvPr>
          <p:cNvSpPr txBox="1"/>
          <p:nvPr/>
        </p:nvSpPr>
        <p:spPr>
          <a:xfrm>
            <a:off x="1355379" y="1950069"/>
            <a:ext cx="948123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/>
              <a:t>Инструкция для ведущего: </a:t>
            </a:r>
            <a:r>
              <a:rPr lang="ru-RU" dirty="0" smtClean="0"/>
              <a:t>Используйте предоставленный файл в программе </a:t>
            </a:r>
            <a:r>
              <a:rPr lang="ru-RU" dirty="0" err="1" smtClean="0"/>
              <a:t>Word</a:t>
            </a:r>
            <a:r>
              <a:rPr lang="ru-RU" dirty="0" smtClean="0"/>
              <a:t>, чтобы выбрать разделы, наиболее подходящие для сегодняшнего богослужения. Это могут быть занятия по чтению и запоминания Памятного стиха, Введения, Посвящения, Совместной молитвы, семейные богослужения или краткого обзора дня. </a:t>
            </a:r>
            <a:br>
              <a:rPr lang="ru-RU" dirty="0" smtClean="0"/>
            </a:br>
            <a:r>
              <a:rPr lang="ru-RU" b="1" dirty="0" smtClean="0"/>
              <a:t>Имейте в виду: </a:t>
            </a:r>
            <a:r>
              <a:rPr lang="ru-RU" dirty="0" smtClean="0"/>
              <a:t>Эта презентация в программе </a:t>
            </a:r>
            <a:r>
              <a:rPr lang="ru-RU" dirty="0" err="1" smtClean="0"/>
              <a:t>PowerPoint</a:t>
            </a:r>
            <a:r>
              <a:rPr lang="ru-RU" dirty="0" smtClean="0"/>
              <a:t> не предназначена для передачи всего материала, что предполагает эта неделя. Презентация лишь должна подчеркнуть, выделить ключевые элементы и служить визуальной поддержкой для проведения недели молитвы, чтобы сделать материал более доступным и понятным.</a:t>
            </a:r>
            <a:endParaRPr lang="en-US" b="0" i="0" u="none" strike="noStrike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25900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2A5535-CA17-5F12-AC65-0C42DC7FF3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D368007-6BCB-DD82-1E5F-4B244BC2A78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75438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EB6E7F6-A3AF-76D1-E17F-92A767B6173F}"/>
              </a:ext>
            </a:extLst>
          </p:cNvPr>
          <p:cNvSpPr txBox="1"/>
          <p:nvPr/>
        </p:nvSpPr>
        <p:spPr>
          <a:xfrm>
            <a:off x="8250381" y="2655292"/>
            <a:ext cx="3282780" cy="2749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ru-RU" sz="2000" b="1" kern="100" dirty="0">
                <a:solidFill>
                  <a:srgbClr val="FFCD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ПАМЯТНЫЙ СТИХ:</a:t>
            </a:r>
            <a:endParaRPr lang="en-US" sz="2000" b="1" kern="100" dirty="0">
              <a:solidFill>
                <a:srgbClr val="FFCD00"/>
              </a:solidFill>
              <a:latin typeface="Consolas" panose="020B0609020204030204" pitchFamily="49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</a:pPr>
            <a:r>
              <a:rPr lang="ru-RU" sz="2000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В начале сотворил Бог </a:t>
            </a:r>
            <a:r>
              <a:rPr lang="ru-RU" sz="2000" kern="1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/>
            </a:r>
            <a:br>
              <a:rPr lang="ru-RU" sz="2000" kern="1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ru-RU" sz="2000" kern="1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небо </a:t>
            </a:r>
            <a:r>
              <a:rPr lang="ru-RU" sz="2000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и землю. Быт. </a:t>
            </a:r>
            <a:r>
              <a:rPr lang="ru-RU" sz="2000" kern="1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1:1</a:t>
            </a:r>
            <a:br>
              <a:rPr lang="ru-RU" sz="2000" kern="1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b="1" kern="100" dirty="0" smtClean="0">
                <a:solidFill>
                  <a:srgbClr val="FFCD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ДАР </a:t>
            </a:r>
            <a:r>
              <a:rPr lang="ru-RU" sz="2000" b="1" kern="100" dirty="0">
                <a:solidFill>
                  <a:srgbClr val="FFCD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НА СЕГОДНЯ:</a:t>
            </a:r>
            <a:endParaRPr lang="en-US" sz="2000" b="1" kern="100" dirty="0">
              <a:solidFill>
                <a:srgbClr val="FFCD00"/>
              </a:solidFill>
              <a:latin typeface="Consolas" panose="020B0609020204030204" pitchFamily="49" charset="0"/>
              <a:ea typeface="Calibri" panose="020F0502020204030204" pitchFamily="34" charset="0"/>
            </a:endParaRPr>
          </a:p>
          <a:p>
            <a:r>
              <a:rPr lang="ru-RU" sz="2000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Удивительно, как Бог сотворил свет, воду, землю и растения.</a:t>
            </a:r>
            <a:endParaRPr lang="en-US" sz="2000" kern="1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963D7A1-3904-F312-4E2C-925CF4835C93}"/>
              </a:ext>
            </a:extLst>
          </p:cNvPr>
          <p:cNvSpPr txBox="1"/>
          <p:nvPr/>
        </p:nvSpPr>
        <p:spPr>
          <a:xfrm rot="20745026">
            <a:off x="1056916" y="1802288"/>
            <a:ext cx="6420107" cy="374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6600" b="1" dirty="0" smtClean="0">
                <a:solidFill>
                  <a:srgbClr val="01CEFD"/>
                </a:solidFill>
              </a:rPr>
              <a:t>БОГ </a:t>
            </a:r>
            <a:br>
              <a:rPr lang="ru-RU" sz="6600" b="1" dirty="0" smtClean="0">
                <a:solidFill>
                  <a:srgbClr val="01CEFD"/>
                </a:solidFill>
              </a:rPr>
            </a:br>
            <a:r>
              <a:rPr lang="ru-RU" sz="6600" b="1" dirty="0" smtClean="0">
                <a:solidFill>
                  <a:srgbClr val="01CEFD"/>
                </a:solidFill>
              </a:rPr>
              <a:t>НАЧИНАЕТ </a:t>
            </a:r>
            <a:r>
              <a:rPr lang="ru-RU" sz="6600" b="1" dirty="0">
                <a:solidFill>
                  <a:srgbClr val="01CEFD"/>
                </a:solidFill>
              </a:rPr>
              <a:t>ТВОРИТЬ </a:t>
            </a:r>
            <a:r>
              <a:rPr lang="ru-RU" sz="6600" b="1" dirty="0" smtClean="0">
                <a:solidFill>
                  <a:srgbClr val="01CEFD"/>
                </a:solidFill>
              </a:rPr>
              <a:t/>
            </a:r>
            <a:br>
              <a:rPr lang="ru-RU" sz="6600" b="1" dirty="0" smtClean="0">
                <a:solidFill>
                  <a:srgbClr val="01CEFD"/>
                </a:solidFill>
              </a:rPr>
            </a:br>
            <a:r>
              <a:rPr lang="ru-RU" sz="6600" b="1" dirty="0" smtClean="0">
                <a:solidFill>
                  <a:srgbClr val="01CEFD"/>
                </a:solidFill>
              </a:rPr>
              <a:t>НАШ </a:t>
            </a:r>
            <a:r>
              <a:rPr lang="ru-RU" sz="6600" b="1" dirty="0">
                <a:solidFill>
                  <a:srgbClr val="01CEFD"/>
                </a:solidFill>
              </a:rPr>
              <a:t>МИР</a:t>
            </a:r>
            <a:endParaRPr lang="en-US" sz="6600" b="1" dirty="0">
              <a:solidFill>
                <a:srgbClr val="01CEF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300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83D612-E68C-BE44-2C34-F1EB8D2F9A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9E6BE5C-5CC1-0F6B-92D1-FB12D307287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-1"/>
            <a:ext cx="12192000" cy="758536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282AB7C-CDD6-DE66-BCD4-E2CB32858F95}"/>
              </a:ext>
            </a:extLst>
          </p:cNvPr>
          <p:cNvSpPr txBox="1"/>
          <p:nvPr/>
        </p:nvSpPr>
        <p:spPr>
          <a:xfrm>
            <a:off x="3600451" y="531341"/>
            <a:ext cx="54673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01CEFD"/>
                </a:solidFill>
              </a:rPr>
              <a:t>Понедельник</a:t>
            </a:r>
            <a:endParaRPr lang="en-US" sz="6600" b="1" dirty="0">
              <a:solidFill>
                <a:srgbClr val="01CEFD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07F81B-D34F-8BEB-BE2D-385FC6D86D53}"/>
              </a:ext>
            </a:extLst>
          </p:cNvPr>
          <p:cNvSpPr txBox="1"/>
          <p:nvPr/>
        </p:nvSpPr>
        <p:spPr>
          <a:xfrm>
            <a:off x="1355379" y="1950069"/>
            <a:ext cx="948123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/>
              <a:t>Инструкция для ведущего: </a:t>
            </a:r>
            <a:r>
              <a:rPr lang="ru-RU" dirty="0" smtClean="0"/>
              <a:t>Используйте предоставленный файл в программе </a:t>
            </a:r>
            <a:r>
              <a:rPr lang="ru-RU" dirty="0" err="1" smtClean="0"/>
              <a:t>Word</a:t>
            </a:r>
            <a:r>
              <a:rPr lang="ru-RU" dirty="0" smtClean="0"/>
              <a:t>, чтобы выбрать разделы, наиболее подходящие для сегодняшнего богослужения. Это могут быть занятия по чтению и запоминания Памятного стиха, Введения, Посвящения, Совместной молитвы, семейные богослужения или краткого обзора дня. </a:t>
            </a:r>
            <a:br>
              <a:rPr lang="ru-RU" dirty="0" smtClean="0"/>
            </a:br>
            <a:r>
              <a:rPr lang="ru-RU" b="1" dirty="0" smtClean="0"/>
              <a:t>Имейте в виду: </a:t>
            </a:r>
            <a:r>
              <a:rPr lang="ru-RU" dirty="0" smtClean="0"/>
              <a:t>Эта презентация в программе </a:t>
            </a:r>
            <a:r>
              <a:rPr lang="ru-RU" dirty="0" err="1" smtClean="0"/>
              <a:t>PowerPoint</a:t>
            </a:r>
            <a:r>
              <a:rPr lang="ru-RU" dirty="0" smtClean="0"/>
              <a:t> не предназначена для передачи всего материала, что предполагает эта неделя. Презентация лишь должна подчеркнуть, выделить ключевые элементы и служить визуальной поддержкой для проведения недели молитвы, чтобы сделать материал более доступным и понятным.</a:t>
            </a:r>
            <a:endParaRPr lang="en-US" b="0" i="0" u="none" strike="noStrike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45290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37D3C0-D780-C401-CBDF-D4286054D5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7311A90-BEA9-9FC8-B7EC-AAB5E0F9FF0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77100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11089F6-8D8F-44A9-392C-AF5E1E6F054F}"/>
              </a:ext>
            </a:extLst>
          </p:cNvPr>
          <p:cNvSpPr txBox="1"/>
          <p:nvPr/>
        </p:nvSpPr>
        <p:spPr>
          <a:xfrm>
            <a:off x="458912" y="1312988"/>
            <a:ext cx="3064478" cy="453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ru-RU" sz="2000" b="1" kern="100" dirty="0">
                <a:solidFill>
                  <a:srgbClr val="FFCD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ПАМЯТНЫЙ СТИХ:</a:t>
            </a:r>
            <a:endParaRPr lang="en-US" sz="2000" b="1" kern="100" dirty="0">
              <a:solidFill>
                <a:srgbClr val="FFCD00"/>
              </a:solidFill>
              <a:latin typeface="Consolas" panose="020B0609020204030204" pitchFamily="49" charset="0"/>
              <a:ea typeface="Calibri" panose="020F0502020204030204" pitchFamily="34" charset="0"/>
            </a:endParaRPr>
          </a:p>
          <a:p>
            <a:r>
              <a:rPr lang="ru-RU" sz="2000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И сказал Бог: </a:t>
            </a:r>
            <a:r>
              <a:rPr lang="ru-RU" sz="2000" kern="1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/>
            </a:r>
            <a:br>
              <a:rPr lang="ru-RU" sz="2000" kern="1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ru-RU" sz="2000" kern="1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да </a:t>
            </a:r>
            <a:r>
              <a:rPr lang="ru-RU" sz="2000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произведет вода пресмыкающихся, душу живую; и птицы </a:t>
            </a:r>
            <a:r>
              <a:rPr lang="ru-RU" sz="2000" kern="1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/>
            </a:r>
            <a:br>
              <a:rPr lang="ru-RU" sz="2000" kern="1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ru-RU" sz="2000" kern="1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да </a:t>
            </a:r>
            <a:r>
              <a:rPr lang="ru-RU" sz="2000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полетят над землею, по тверди небесной. </a:t>
            </a:r>
            <a:r>
              <a:rPr lang="ru-RU" sz="2000" kern="1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/>
            </a:r>
            <a:br>
              <a:rPr lang="ru-RU" sz="2000" kern="1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ru-RU" sz="2000" kern="1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Быт</a:t>
            </a:r>
            <a:r>
              <a:rPr lang="ru-RU" sz="2000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 1:20</a:t>
            </a:r>
            <a:endParaRPr lang="en-US" sz="2000" kern="1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lnSpc>
                <a:spcPct val="115000"/>
              </a:lnSpc>
            </a:pPr>
            <a:r>
              <a:rPr lang="en-US" sz="20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US" sz="2000" kern="100" dirty="0">
              <a:solidFill>
                <a:schemeClr val="bg1"/>
              </a:solidFill>
              <a:effectLst/>
              <a:latin typeface="Consolas" panose="020B0609020204030204" pitchFamily="49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</a:pPr>
            <a:r>
              <a:rPr lang="ru-RU" sz="2000" b="1" kern="100" dirty="0">
                <a:solidFill>
                  <a:srgbClr val="FFCD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ДАР НА СЕГОДНЯ:</a:t>
            </a:r>
            <a:endParaRPr lang="en-US" sz="2000" b="1" kern="100" dirty="0">
              <a:solidFill>
                <a:srgbClr val="FFCD00"/>
              </a:solidFill>
              <a:latin typeface="Consolas" panose="020B0609020204030204" pitchFamily="49" charset="0"/>
              <a:ea typeface="Calibri" panose="020F0502020204030204" pitchFamily="34" charset="0"/>
            </a:endParaRPr>
          </a:p>
          <a:p>
            <a:r>
              <a:rPr lang="ru-RU" sz="2000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Празднование творческого потенциала Бога, когда Он наполняет жизнью воду и небо.</a:t>
            </a:r>
            <a:endParaRPr lang="en-US" sz="2000" kern="1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2A13D0-27C2-12B6-8BF3-C1CBF7569D77}"/>
              </a:ext>
            </a:extLst>
          </p:cNvPr>
          <p:cNvSpPr txBox="1"/>
          <p:nvPr/>
        </p:nvSpPr>
        <p:spPr>
          <a:xfrm rot="21109478">
            <a:off x="3880932" y="1373196"/>
            <a:ext cx="7080143" cy="421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8000"/>
              </a:lnSpc>
            </a:pPr>
            <a:r>
              <a:rPr lang="ru-RU" sz="8000" b="1" dirty="0" smtClean="0">
                <a:solidFill>
                  <a:srgbClr val="822387"/>
                </a:solidFill>
              </a:rPr>
              <a:t>БОГ </a:t>
            </a:r>
            <a:r>
              <a:rPr lang="ru-RU" sz="8000" b="1" dirty="0">
                <a:solidFill>
                  <a:srgbClr val="822387"/>
                </a:solidFill>
              </a:rPr>
              <a:t>ПРОДОЛЖАЕТ ТВОРИТЬ НАШ МИР</a:t>
            </a:r>
            <a:endParaRPr lang="en-US" sz="8000" b="1" dirty="0">
              <a:solidFill>
                <a:srgbClr val="8223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893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922904-F225-6209-E69B-064A500F5D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355B99C-AF33-1156-40BB-5BFB853CB34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-1"/>
            <a:ext cx="12192000" cy="762692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77F2384-87EE-267E-EB22-7DB95AD00D33}"/>
              </a:ext>
            </a:extLst>
          </p:cNvPr>
          <p:cNvSpPr txBox="1"/>
          <p:nvPr/>
        </p:nvSpPr>
        <p:spPr>
          <a:xfrm>
            <a:off x="3865605" y="531341"/>
            <a:ext cx="446078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822387"/>
                </a:solidFill>
              </a:rPr>
              <a:t>Вторник</a:t>
            </a:r>
            <a:endParaRPr lang="en-US" sz="6600" b="1" dirty="0">
              <a:solidFill>
                <a:srgbClr val="822387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07F81B-D34F-8BEB-BE2D-385FC6D86D53}"/>
              </a:ext>
            </a:extLst>
          </p:cNvPr>
          <p:cNvSpPr txBox="1"/>
          <p:nvPr/>
        </p:nvSpPr>
        <p:spPr>
          <a:xfrm>
            <a:off x="1355379" y="1950069"/>
            <a:ext cx="948123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/>
              <a:t>Инструкция для ведущего: </a:t>
            </a:r>
            <a:r>
              <a:rPr lang="ru-RU" dirty="0" smtClean="0"/>
              <a:t>Используйте предоставленный файл в программе </a:t>
            </a:r>
            <a:r>
              <a:rPr lang="ru-RU" dirty="0" err="1" smtClean="0"/>
              <a:t>Word</a:t>
            </a:r>
            <a:r>
              <a:rPr lang="ru-RU" dirty="0" smtClean="0"/>
              <a:t>, чтобы выбрать разделы, наиболее подходящие для сегодняшнего богослужения. Это могут быть занятия по чтению и запоминания Памятного стиха, Введения, Посвящения, Совместной молитвы, семейные богослужения или краткого обзора дня. </a:t>
            </a:r>
            <a:br>
              <a:rPr lang="ru-RU" dirty="0" smtClean="0"/>
            </a:br>
            <a:r>
              <a:rPr lang="ru-RU" b="1" dirty="0" smtClean="0"/>
              <a:t>Имейте в виду: </a:t>
            </a:r>
            <a:r>
              <a:rPr lang="ru-RU" dirty="0" smtClean="0"/>
              <a:t>Эта презентация в программе </a:t>
            </a:r>
            <a:r>
              <a:rPr lang="ru-RU" dirty="0" err="1" smtClean="0"/>
              <a:t>PowerPoint</a:t>
            </a:r>
            <a:r>
              <a:rPr lang="ru-RU" dirty="0" smtClean="0"/>
              <a:t> не предназначена для передачи всего материала, что предполагает эта неделя. Презентация лишь должна подчеркнуть, выделить ключевые элементы и служить визуальной поддержкой для проведения недели молитвы, чтобы сделать материал более доступным и понятным.</a:t>
            </a:r>
            <a:endParaRPr lang="en-US" b="0" i="0" u="none" strike="noStrike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86468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A45B87-836A-4119-EB06-579C63E884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9DEAFAB-D45A-3929-EB16-7F0DAE1C413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-1"/>
            <a:ext cx="12192000" cy="760614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77EBFC6-AC5C-0B93-3971-716AA1D9B667}"/>
              </a:ext>
            </a:extLst>
          </p:cNvPr>
          <p:cNvSpPr txBox="1"/>
          <p:nvPr/>
        </p:nvSpPr>
        <p:spPr>
          <a:xfrm>
            <a:off x="8591900" y="1773949"/>
            <a:ext cx="3064478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ru-RU" sz="2000" b="1" kern="100" dirty="0">
                <a:solidFill>
                  <a:srgbClr val="FFCD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ПАМЯТНЫЙ СТИХ:</a:t>
            </a:r>
            <a:endParaRPr lang="en-US" sz="2000" b="1" kern="100" dirty="0">
              <a:solidFill>
                <a:srgbClr val="FFCD00"/>
              </a:solidFill>
              <a:latin typeface="Consolas" panose="020B0609020204030204" pitchFamily="49" charset="0"/>
              <a:ea typeface="Calibri" panose="020F0502020204030204" pitchFamily="34" charset="0"/>
            </a:endParaRPr>
          </a:p>
          <a:p>
            <a:r>
              <a:rPr lang="ru-RU" sz="2000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И сказал Господь Бог: </a:t>
            </a:r>
            <a:r>
              <a:rPr lang="ru-RU" sz="2000" kern="1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/>
            </a:r>
            <a:br>
              <a:rPr lang="ru-RU" sz="2000" kern="1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ru-RU" sz="2000" kern="1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не </a:t>
            </a:r>
            <a:r>
              <a:rPr lang="ru-RU" sz="2000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хорошо быть человеку одному; сотворим </a:t>
            </a:r>
            <a:r>
              <a:rPr lang="ru-RU" sz="2000" kern="1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/>
            </a:r>
            <a:br>
              <a:rPr lang="ru-RU" sz="2000" kern="1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ru-RU" sz="2000" kern="1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ему </a:t>
            </a:r>
            <a:r>
              <a:rPr lang="ru-RU" sz="2000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помощника, соответственного ему. Быт. 2:18</a:t>
            </a:r>
            <a:endParaRPr lang="en-US" sz="2000" kern="1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lnSpc>
                <a:spcPct val="115000"/>
              </a:lnSpc>
            </a:pPr>
            <a:r>
              <a:rPr lang="en-US" sz="20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US" sz="2000" kern="100" dirty="0">
              <a:solidFill>
                <a:schemeClr val="bg1"/>
              </a:solidFill>
              <a:effectLst/>
              <a:latin typeface="Consolas" panose="020B0609020204030204" pitchFamily="49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</a:pPr>
            <a:r>
              <a:rPr lang="ru-RU" sz="2000" b="1" kern="100" dirty="0">
                <a:solidFill>
                  <a:srgbClr val="FFCD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ДАР НА СЕГОДНЯ:</a:t>
            </a:r>
            <a:endParaRPr lang="en-US" sz="2000" b="1" kern="100" dirty="0">
              <a:solidFill>
                <a:srgbClr val="FFCD00"/>
              </a:solidFill>
              <a:latin typeface="Consolas" panose="020B0609020204030204" pitchFamily="49" charset="0"/>
              <a:ea typeface="Calibri" panose="020F0502020204030204" pitchFamily="34" charset="0"/>
            </a:endParaRPr>
          </a:p>
          <a:p>
            <a:r>
              <a:rPr lang="ru-RU" sz="2000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Прославление прекрасного Божьего замысла о любви и браке.</a:t>
            </a:r>
            <a:endParaRPr lang="en-US" sz="2000" kern="1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58DCC99-BA0F-AB9E-B49A-5A76642A2F3D}"/>
              </a:ext>
            </a:extLst>
          </p:cNvPr>
          <p:cNvSpPr txBox="1"/>
          <p:nvPr/>
        </p:nvSpPr>
        <p:spPr>
          <a:xfrm rot="20765744">
            <a:off x="1308640" y="1391322"/>
            <a:ext cx="6839404" cy="308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7200" b="1" dirty="0" smtClean="0">
                <a:solidFill>
                  <a:srgbClr val="B00756"/>
                </a:solidFill>
              </a:rPr>
              <a:t>ВЕЛИКИЙ </a:t>
            </a:r>
            <a:br>
              <a:rPr lang="ru-RU" sz="7200" b="1" dirty="0" smtClean="0">
                <a:solidFill>
                  <a:srgbClr val="B00756"/>
                </a:solidFill>
              </a:rPr>
            </a:br>
            <a:r>
              <a:rPr lang="ru-RU" sz="7200" b="1" dirty="0" smtClean="0">
                <a:solidFill>
                  <a:srgbClr val="B00756"/>
                </a:solidFill>
              </a:rPr>
              <a:t>БОЖИЙ ДАР – СУПРУЖЕСТВО</a:t>
            </a:r>
            <a:endParaRPr lang="en-US" sz="7200" b="1" dirty="0">
              <a:solidFill>
                <a:srgbClr val="B007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2087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2730</TotalTime>
  <Words>500</Words>
  <Application>Microsoft Office PowerPoint</Application>
  <PresentationFormat>Широкоэкранный</PresentationFormat>
  <Paragraphs>57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Consolas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daniel taipe</dc:creator>
  <cp:lastModifiedBy>Julia Lisovaya</cp:lastModifiedBy>
  <cp:revision>46</cp:revision>
  <dcterms:created xsi:type="dcterms:W3CDTF">2025-07-23T11:13:26Z</dcterms:created>
  <dcterms:modified xsi:type="dcterms:W3CDTF">2025-09-10T08:56:51Z</dcterms:modified>
</cp:coreProperties>
</file>