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57" r:id="rId2"/>
    <p:sldId id="260" r:id="rId3"/>
    <p:sldId id="328" r:id="rId4"/>
    <p:sldId id="329" r:id="rId5"/>
    <p:sldId id="327" r:id="rId6"/>
    <p:sldId id="321" r:id="rId7"/>
    <p:sldId id="326" r:id="rId8"/>
    <p:sldId id="330" r:id="rId9"/>
    <p:sldId id="331" r:id="rId10"/>
    <p:sldId id="332"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284" r:id="rId24"/>
    <p:sldId id="277" r:id="rId25"/>
    <p:sldId id="278" r:id="rId26"/>
    <p:sldId id="300" r:id="rId27"/>
    <p:sldId id="301" r:id="rId28"/>
    <p:sldId id="283" r:id="rId29"/>
    <p:sldId id="279" r:id="rId30"/>
    <p:sldId id="281" r:id="rId31"/>
    <p:sldId id="303" r:id="rId32"/>
    <p:sldId id="304" r:id="rId33"/>
    <p:sldId id="305" r:id="rId34"/>
    <p:sldId id="306" r:id="rId35"/>
    <p:sldId id="307" r:id="rId36"/>
    <p:sldId id="313" r:id="rId37"/>
    <p:sldId id="308" r:id="rId38"/>
    <p:sldId id="309" r:id="rId39"/>
    <p:sldId id="314" r:id="rId40"/>
    <p:sldId id="302" r:id="rId41"/>
    <p:sldId id="262" r:id="rId42"/>
    <p:sldId id="310" r:id="rId43"/>
    <p:sldId id="311" r:id="rId44"/>
    <p:sldId id="312" r:id="rId45"/>
    <p:sldId id="261"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1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A400"/>
    <a:srgbClr val="F7AA00"/>
    <a:srgbClr val="454B59"/>
    <a:srgbClr val="FDD7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29" autoAdjust="0"/>
    <p:restoredTop sz="72577" autoAdjust="0"/>
  </p:normalViewPr>
  <p:slideViewPr>
    <p:cSldViewPr snapToGrid="0" snapToObjects="1">
      <p:cViewPr varScale="1">
        <p:scale>
          <a:sx n="78" d="100"/>
          <a:sy n="78" d="100"/>
        </p:scale>
        <p:origin x="222" y="96"/>
      </p:cViewPr>
      <p:guideLst>
        <p:guide orient="horz" pos="2160"/>
        <p:guide pos="18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FEC05-6604-984C-BC0C-5126241BF795}" type="datetimeFigureOut">
              <a:rPr lang="en-US" smtClean="0"/>
              <a:t>1/29/2024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F559D1-0F43-E249-A8F6-7C6E7A0EBC38}" type="slidenum">
              <a:rPr lang="en-US" smtClean="0"/>
              <a:t>‹#›</a:t>
            </a:fld>
            <a:endParaRPr lang="en-US"/>
          </a:p>
        </p:txBody>
      </p:sp>
    </p:spTree>
    <p:extLst>
      <p:ext uri="{BB962C8B-B14F-4D97-AF65-F5344CB8AC3E}">
        <p14:creationId xmlns:p14="http://schemas.microsoft.com/office/powerpoint/2010/main" val="1816747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200" dirty="0" smtClean="0">
                <a:solidFill>
                  <a:srgbClr val="FFFFFF"/>
                </a:solidFill>
                <a:latin typeface="Impact"/>
                <a:cs typeface="Impact"/>
              </a:rPr>
              <a:t>СТАНОВИТЬСЯ СИЛЬНЕЕ, НАДЕЛЯЯ </a:t>
            </a:r>
            <a:r>
              <a:rPr lang="ru-RU" sz="1200" dirty="0" smtClean="0">
                <a:solidFill>
                  <a:srgbClr val="FFFFFF"/>
                </a:solidFill>
                <a:latin typeface="Impact"/>
                <a:cs typeface="Impact"/>
              </a:rPr>
              <a:t>ВЛАСТЬЮ </a:t>
            </a:r>
            <a:r>
              <a:rPr lang="bg-BG" sz="1200" dirty="0" smtClean="0">
                <a:solidFill>
                  <a:srgbClr val="FFFFFF"/>
                </a:solidFill>
                <a:latin typeface="Impact"/>
                <a:cs typeface="Impact"/>
              </a:rPr>
              <a:t>ДРУГИХ </a:t>
            </a:r>
            <a:endParaRPr lang="bg-BG" sz="1200" dirty="0">
              <a:solidFill>
                <a:srgbClr val="FFFFFF"/>
              </a:solidFill>
              <a:latin typeface="Impact"/>
              <a:cs typeface="Impact"/>
            </a:endParaRPr>
          </a:p>
        </p:txBody>
      </p:sp>
      <p:sp>
        <p:nvSpPr>
          <p:cNvPr id="4" name="Slide Number Placeholder 3"/>
          <p:cNvSpPr>
            <a:spLocks noGrp="1"/>
          </p:cNvSpPr>
          <p:nvPr>
            <p:ph type="sldNum" sz="quarter" idx="5"/>
          </p:nvPr>
        </p:nvSpPr>
        <p:spPr/>
        <p:txBody>
          <a:bodyPr/>
          <a:lstStyle/>
          <a:p>
            <a:fld id="{45F559D1-0F43-E249-A8F6-7C6E7A0EBC38}" type="slidenum">
              <a:rPr lang="en-US" smtClean="0"/>
              <a:t>1</a:t>
            </a:fld>
            <a:endParaRPr lang="en-US"/>
          </a:p>
        </p:txBody>
      </p:sp>
    </p:spTree>
    <p:extLst>
      <p:ext uri="{BB962C8B-B14F-4D97-AF65-F5344CB8AC3E}">
        <p14:creationId xmlns:p14="http://schemas.microsoft.com/office/powerpoint/2010/main" val="594764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F559D1-0F43-E249-A8F6-7C6E7A0EBC38}" type="slidenum">
              <a:rPr lang="en-US" smtClean="0"/>
              <a:t>11</a:t>
            </a:fld>
            <a:endParaRPr lang="en-US"/>
          </a:p>
        </p:txBody>
      </p:sp>
    </p:spTree>
    <p:extLst>
      <p:ext uri="{BB962C8B-B14F-4D97-AF65-F5344CB8AC3E}">
        <p14:creationId xmlns:p14="http://schemas.microsoft.com/office/powerpoint/2010/main" val="894812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F559D1-0F43-E249-A8F6-7C6E7A0EBC38}" type="slidenum">
              <a:rPr lang="en-US" smtClean="0"/>
              <a:t>19</a:t>
            </a:fld>
            <a:endParaRPr lang="en-US"/>
          </a:p>
        </p:txBody>
      </p:sp>
    </p:spTree>
    <p:extLst>
      <p:ext uri="{BB962C8B-B14F-4D97-AF65-F5344CB8AC3E}">
        <p14:creationId xmlns:p14="http://schemas.microsoft.com/office/powerpoint/2010/main" val="3682725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F559D1-0F43-E249-A8F6-7C6E7A0EBC38}" type="slidenum">
              <a:rPr lang="en-US" smtClean="0"/>
              <a:t>22</a:t>
            </a:fld>
            <a:endParaRPr lang="en-US"/>
          </a:p>
        </p:txBody>
      </p:sp>
    </p:spTree>
    <p:extLst>
      <p:ext uri="{BB962C8B-B14F-4D97-AF65-F5344CB8AC3E}">
        <p14:creationId xmlns:p14="http://schemas.microsoft.com/office/powerpoint/2010/main" val="577150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F559D1-0F43-E249-A8F6-7C6E7A0EBC38}" type="slidenum">
              <a:rPr lang="en-US" smtClean="0"/>
              <a:t>26</a:t>
            </a:fld>
            <a:endParaRPr lang="en-US"/>
          </a:p>
        </p:txBody>
      </p:sp>
    </p:spTree>
    <p:extLst>
      <p:ext uri="{BB962C8B-B14F-4D97-AF65-F5344CB8AC3E}">
        <p14:creationId xmlns:p14="http://schemas.microsoft.com/office/powerpoint/2010/main" val="2397891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F559D1-0F43-E249-A8F6-7C6E7A0EBC38}" type="slidenum">
              <a:rPr lang="en-US" smtClean="0"/>
              <a:t>32</a:t>
            </a:fld>
            <a:endParaRPr lang="en-US"/>
          </a:p>
        </p:txBody>
      </p:sp>
    </p:spTree>
    <p:extLst>
      <p:ext uri="{BB962C8B-B14F-4D97-AF65-F5344CB8AC3E}">
        <p14:creationId xmlns:p14="http://schemas.microsoft.com/office/powerpoint/2010/main" val="1196982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F559D1-0F43-E249-A8F6-7C6E7A0EBC38}" type="slidenum">
              <a:rPr lang="en-US" smtClean="0"/>
              <a:t>35</a:t>
            </a:fld>
            <a:endParaRPr lang="en-US"/>
          </a:p>
        </p:txBody>
      </p:sp>
    </p:spTree>
    <p:extLst>
      <p:ext uri="{BB962C8B-B14F-4D97-AF65-F5344CB8AC3E}">
        <p14:creationId xmlns:p14="http://schemas.microsoft.com/office/powerpoint/2010/main" val="2435542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6360444-D0A7-974E-B483-81E0C00C4638}"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2338358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360444-D0A7-974E-B483-81E0C00C4638}"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3353844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360444-D0A7-974E-B483-81E0C00C4638}"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641360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360444-D0A7-974E-B483-81E0C00C4638}"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1215714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360444-D0A7-974E-B483-81E0C00C4638}"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3593166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360444-D0A7-974E-B483-81E0C00C4638}"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548529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360444-D0A7-974E-B483-81E0C00C4638}" type="datetimeFigureOut">
              <a:rPr lang="en-US" smtClean="0"/>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2568713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360444-D0A7-974E-B483-81E0C00C4638}" type="datetimeFigureOut">
              <a:rPr lang="en-US" smtClean="0"/>
              <a:t>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1567990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60444-D0A7-974E-B483-81E0C00C4638}" type="datetimeFigureOut">
              <a:rPr lang="en-US" smtClean="0"/>
              <a:t>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700363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360444-D0A7-974E-B483-81E0C00C4638}"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1806293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360444-D0A7-974E-B483-81E0C00C4638}"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2707859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360444-D0A7-974E-B483-81E0C00C4638}" type="datetimeFigureOut">
              <a:rPr lang="en-US" smtClean="0"/>
              <a:t>1/29/2024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A780A-563C-0046-B457-B0B9E957C029}" type="slidenum">
              <a:rPr lang="en-US" smtClean="0"/>
              <a:t>‹#›</a:t>
            </a:fld>
            <a:endParaRPr lang="en-US"/>
          </a:p>
        </p:txBody>
      </p:sp>
    </p:spTree>
    <p:extLst>
      <p:ext uri="{BB962C8B-B14F-4D97-AF65-F5344CB8AC3E}">
        <p14:creationId xmlns:p14="http://schemas.microsoft.com/office/powerpoint/2010/main" val="130192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rcRect/>
          <a:stretch/>
        </p:blipFill>
        <p:spPr>
          <a:xfrm>
            <a:off x="-1505" y="2190"/>
            <a:ext cx="9145505" cy="6853619"/>
          </a:xfrm>
          <a:prstGeom prst="rect">
            <a:avLst/>
          </a:prstGeom>
        </p:spPr>
      </p:pic>
      <p:sp>
        <p:nvSpPr>
          <p:cNvPr id="4" name="TextBox 3"/>
          <p:cNvSpPr txBox="1"/>
          <p:nvPr/>
        </p:nvSpPr>
        <p:spPr>
          <a:xfrm>
            <a:off x="180755" y="3016470"/>
            <a:ext cx="5431858" cy="2338982"/>
          </a:xfrm>
          <a:prstGeom prst="rect">
            <a:avLst/>
          </a:prstGeom>
          <a:noFill/>
        </p:spPr>
        <p:txBody>
          <a:bodyPr wrap="square" rtlCol="0" anchor="b">
            <a:noAutofit/>
          </a:bodyPr>
          <a:lstStyle/>
          <a:p>
            <a:pPr>
              <a:lnSpc>
                <a:spcPct val="90000"/>
              </a:lnSpc>
            </a:pPr>
            <a:r>
              <a:rPr lang="bg-BG" sz="4800" dirty="0">
                <a:solidFill>
                  <a:srgbClr val="FFFFFF"/>
                </a:solidFill>
                <a:latin typeface="Impact"/>
                <a:cs typeface="Impact"/>
              </a:rPr>
              <a:t>СТАНОВИТЬСЯ СИЛЬНЕЕ, НАДЕЛЯЯ </a:t>
            </a:r>
            <a:r>
              <a:rPr lang="ru-RU" sz="4800" dirty="0" smtClean="0">
                <a:solidFill>
                  <a:srgbClr val="FFFFFF"/>
                </a:solidFill>
                <a:latin typeface="Impact"/>
                <a:cs typeface="Impact"/>
              </a:rPr>
              <a:t>ВЛАСТЬЮ </a:t>
            </a:r>
            <a:r>
              <a:rPr lang="bg-BG" sz="4800" dirty="0" smtClean="0">
                <a:solidFill>
                  <a:srgbClr val="FFFFFF"/>
                </a:solidFill>
                <a:latin typeface="Impact"/>
                <a:cs typeface="Impact"/>
              </a:rPr>
              <a:t>ДРУГИХ </a:t>
            </a:r>
            <a:endParaRPr lang="bg-BG" sz="4800" dirty="0">
              <a:solidFill>
                <a:srgbClr val="FFFFFF"/>
              </a:solidFill>
              <a:latin typeface="Impact"/>
              <a:cs typeface="Impact"/>
            </a:endParaRPr>
          </a:p>
        </p:txBody>
      </p:sp>
      <p:sp>
        <p:nvSpPr>
          <p:cNvPr id="6" name="TextBox 4"/>
          <p:cNvSpPr txBox="1"/>
          <p:nvPr/>
        </p:nvSpPr>
        <p:spPr>
          <a:xfrm>
            <a:off x="196422" y="5701687"/>
            <a:ext cx="7543799"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dirty="0">
                <a:solidFill>
                  <a:srgbClr val="FFFFFF"/>
                </a:solidFill>
                <a:latin typeface="DINCondensedC"/>
                <a:cs typeface="DINCondensedC"/>
              </a:rPr>
              <a:t>Подготовлено</a:t>
            </a:r>
            <a:r>
              <a:rPr lang="en-US" dirty="0">
                <a:solidFill>
                  <a:srgbClr val="FFFFFF"/>
                </a:solidFill>
                <a:latin typeface="DINCondensedC"/>
                <a:cs typeface="DINCondensedC"/>
              </a:rPr>
              <a:t>: </a:t>
            </a:r>
            <a:r>
              <a:rPr lang="ru-RU" dirty="0">
                <a:solidFill>
                  <a:srgbClr val="FFFFFF"/>
                </a:solidFill>
                <a:latin typeface="DINCondensedC"/>
                <a:cs typeface="DINCondensedC"/>
              </a:rPr>
              <a:t>Вилли и </a:t>
            </a:r>
            <a:r>
              <a:rPr lang="ru-RU" dirty="0" smtClean="0">
                <a:solidFill>
                  <a:srgbClr val="FFFFFF"/>
                </a:solidFill>
                <a:latin typeface="DINCondensedC"/>
                <a:cs typeface="DINCondensedC"/>
              </a:rPr>
              <a:t>Элейн н Оливер, руководителями ОСС ГК </a:t>
            </a:r>
            <a:endParaRPr lang="ru-RU" dirty="0">
              <a:solidFill>
                <a:srgbClr val="FFFFFF"/>
              </a:solidFill>
              <a:latin typeface="DINCondensedC"/>
              <a:cs typeface="DINCondensedC"/>
            </a:endParaRPr>
          </a:p>
        </p:txBody>
      </p:sp>
      <p:sp>
        <p:nvSpPr>
          <p:cNvPr id="10" name="TextBox 5"/>
          <p:cNvSpPr txBox="1"/>
          <p:nvPr/>
        </p:nvSpPr>
        <p:spPr>
          <a:xfrm>
            <a:off x="196421" y="5394140"/>
            <a:ext cx="754380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spc="50" dirty="0" smtClean="0">
                <a:ln w="13500">
                  <a:noFill/>
                  <a:prstDash val="solid"/>
                </a:ln>
                <a:solidFill>
                  <a:srgbClr val="FDA400"/>
                </a:solidFill>
                <a:latin typeface="DINCondensedC"/>
                <a:cs typeface="DINCondensedC"/>
              </a:rPr>
              <a:t>Докладчик</a:t>
            </a:r>
            <a:r>
              <a:rPr lang="en-US" spc="50" dirty="0" smtClean="0">
                <a:ln w="13500">
                  <a:noFill/>
                  <a:prstDash val="solid"/>
                </a:ln>
                <a:solidFill>
                  <a:srgbClr val="FDA400"/>
                </a:solidFill>
                <a:latin typeface="DINCondensedC"/>
                <a:cs typeface="DINCondensedC"/>
              </a:rPr>
              <a:t>: (</a:t>
            </a:r>
            <a:r>
              <a:rPr lang="ru-RU" spc="50" dirty="0" smtClean="0">
                <a:ln w="13500">
                  <a:noFill/>
                  <a:prstDash val="solid"/>
                </a:ln>
                <a:solidFill>
                  <a:srgbClr val="FDA400"/>
                </a:solidFill>
                <a:latin typeface="DINCondensedC"/>
                <a:cs typeface="DINCondensedC"/>
              </a:rPr>
              <a:t>впишите сюда </a:t>
            </a:r>
            <a:r>
              <a:rPr lang="ru-RU" spc="50" dirty="0">
                <a:ln w="13500">
                  <a:noFill/>
                  <a:prstDash val="solid"/>
                </a:ln>
                <a:solidFill>
                  <a:srgbClr val="FDA400"/>
                </a:solidFill>
                <a:latin typeface="DINCondensedC"/>
                <a:cs typeface="DINCondensedC"/>
              </a:rPr>
              <a:t>имя докладчика</a:t>
            </a:r>
            <a:r>
              <a:rPr lang="en-US" spc="50" dirty="0" smtClean="0">
                <a:ln w="13500">
                  <a:noFill/>
                  <a:prstDash val="solid"/>
                </a:ln>
                <a:solidFill>
                  <a:srgbClr val="FDA400"/>
                </a:solidFill>
                <a:latin typeface="DINCondensedC"/>
                <a:cs typeface="DINCondensedC"/>
              </a:rPr>
              <a:t>)</a:t>
            </a:r>
            <a:endParaRPr lang="en-US" spc="50" dirty="0">
              <a:ln w="13500">
                <a:noFill/>
                <a:prstDash val="solid"/>
              </a:ln>
              <a:solidFill>
                <a:srgbClr val="FDA400"/>
              </a:solidFill>
              <a:latin typeface="DINCondensedC"/>
              <a:cs typeface="DINCondensedC"/>
            </a:endParaRPr>
          </a:p>
        </p:txBody>
      </p:sp>
    </p:spTree>
    <p:extLst>
      <p:ext uri="{BB962C8B-B14F-4D97-AF65-F5344CB8AC3E}">
        <p14:creationId xmlns:p14="http://schemas.microsoft.com/office/powerpoint/2010/main" val="1734015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794"/>
            <a:ext cx="9152410" cy="6858794"/>
          </a:xfrm>
          <a:prstGeom prst="rect">
            <a:avLst/>
          </a:prstGeom>
        </p:spPr>
      </p:pic>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646331"/>
          </a:xfrm>
          <a:prstGeom prst="rect">
            <a:avLst/>
          </a:prstGeom>
          <a:noFill/>
        </p:spPr>
        <p:txBody>
          <a:bodyPr wrap="square" rtlCol="0">
            <a:spAutoFit/>
          </a:bodyPr>
          <a:lstStyle/>
          <a:p>
            <a:endParaRPr lang="en-US" sz="3600" b="1" dirty="0">
              <a:solidFill>
                <a:schemeClr val="bg1"/>
              </a:solidFill>
              <a:latin typeface="Avenir Next Condensed" panose="020B0506020202020204" pitchFamily="34" charset="0"/>
            </a:endParaRPr>
          </a:p>
        </p:txBody>
      </p:sp>
      <p:sp>
        <p:nvSpPr>
          <p:cNvPr id="3" name="TextBox 2">
            <a:extLst>
              <a:ext uri="{FF2B5EF4-FFF2-40B4-BE49-F238E27FC236}">
                <a16:creationId xmlns:a16="http://schemas.microsoft.com/office/drawing/2014/main" id="{2AD033DF-7967-C798-0B3A-5C790AB80DCE}"/>
              </a:ext>
            </a:extLst>
          </p:cNvPr>
          <p:cNvSpPr txBox="1"/>
          <p:nvPr/>
        </p:nvSpPr>
        <p:spPr>
          <a:xfrm>
            <a:off x="789326" y="1212345"/>
            <a:ext cx="7556938" cy="4524315"/>
          </a:xfrm>
          <a:prstGeom prst="rect">
            <a:avLst/>
          </a:prstGeom>
          <a:noFill/>
        </p:spPr>
        <p:txBody>
          <a:bodyPr wrap="square">
            <a:spAutoFit/>
          </a:bodyPr>
          <a:lstStyle/>
          <a:p>
            <a:pPr algn="ctr"/>
            <a:r>
              <a:rPr lang="ru-RU" sz="3200" dirty="0">
                <a:latin typeface="DINCondensedC" panose="00000506000000000000" pitchFamily="50" charset="0"/>
                <a:ea typeface="MS Mincho" panose="02020609040205080304" pitchFamily="49" charset="-128"/>
                <a:cs typeface="Times New Roman" panose="02020603050405020304" pitchFamily="18" charset="0"/>
              </a:rPr>
              <a:t>Насильники предполагают, что у них есть право контролировать всех членов своей семьи. </a:t>
            </a:r>
            <a:r>
              <a:rPr lang="ru-RU" sz="3200" dirty="0" smtClean="0">
                <a:latin typeface="DINCondensedC" panose="00000506000000000000" pitchFamily="50" charset="0"/>
                <a:ea typeface="MS Mincho" panose="02020609040205080304" pitchFamily="49" charset="-128"/>
                <a:cs typeface="Times New Roman" panose="02020603050405020304" pitchFamily="18" charset="0"/>
              </a:rPr>
              <a:t>Эта </a:t>
            </a:r>
            <a:r>
              <a:rPr lang="ru-RU" sz="3200" dirty="0">
                <a:latin typeface="DINCondensedC" panose="00000506000000000000" pitchFamily="50" charset="0"/>
                <a:ea typeface="MS Mincho" panose="02020609040205080304" pitchFamily="49" charset="-128"/>
                <a:cs typeface="Times New Roman" panose="02020603050405020304" pitchFamily="18" charset="0"/>
              </a:rPr>
              <a:t>готовность использовать насилие для достижения такого контроля вытекает из того, чему </a:t>
            </a:r>
            <a:r>
              <a:rPr lang="ru-RU" sz="3200" dirty="0" smtClean="0">
                <a:latin typeface="DINCondensedC" panose="00000506000000000000" pitchFamily="50" charset="0"/>
                <a:ea typeface="MS Mincho" panose="02020609040205080304" pitchFamily="49" charset="-128"/>
                <a:cs typeface="Times New Roman" panose="02020603050405020304" pitchFamily="18" charset="0"/>
              </a:rPr>
              <a:t>человек научился. </a:t>
            </a:r>
            <a:r>
              <a:rPr lang="ru-RU" sz="3200" dirty="0">
                <a:latin typeface="DINCondensedC" panose="00000506000000000000" pitchFamily="50" charset="0"/>
                <a:ea typeface="MS Mincho" panose="02020609040205080304" pitchFamily="49" charset="-128"/>
                <a:cs typeface="Times New Roman" panose="02020603050405020304" pitchFamily="18" charset="0"/>
              </a:rPr>
              <a:t>Из различных источников насильник узнал, что человеку, который крупнее и сильнее (обычно мужчине), подобает бить других </a:t>
            </a:r>
            <a:r>
              <a:rPr lang="ru-RU" sz="3200" dirty="0" smtClean="0">
                <a:latin typeface="DINCondensedC" panose="00000506000000000000" pitchFamily="50" charset="0"/>
                <a:ea typeface="MS Mincho" panose="02020609040205080304" pitchFamily="49" charset="-128"/>
                <a:cs typeface="Times New Roman" panose="02020603050405020304" pitchFamily="18" charset="0"/>
              </a:rPr>
              <a:t>«для </a:t>
            </a:r>
            <a:r>
              <a:rPr lang="ru-RU" sz="3200" dirty="0">
                <a:latin typeface="DINCondensedC" panose="00000506000000000000" pitchFamily="50" charset="0"/>
                <a:ea typeface="MS Mincho" panose="02020609040205080304" pitchFamily="49" charset="-128"/>
                <a:cs typeface="Times New Roman" panose="02020603050405020304" pitchFamily="18" charset="0"/>
              </a:rPr>
              <a:t>их же </a:t>
            </a:r>
            <a:r>
              <a:rPr lang="ru-RU" sz="3200" dirty="0" smtClean="0">
                <a:latin typeface="DINCondensedC" panose="00000506000000000000" pitchFamily="50" charset="0"/>
                <a:ea typeface="MS Mincho" panose="02020609040205080304" pitchFamily="49" charset="-128"/>
                <a:cs typeface="Times New Roman" panose="02020603050405020304" pitchFamily="18" charset="0"/>
              </a:rPr>
              <a:t>блага» или потому</a:t>
            </a:r>
            <a:r>
              <a:rPr lang="ru-RU" sz="3200" dirty="0">
                <a:latin typeface="DINCondensedC" panose="00000506000000000000" pitchFamily="50" charset="0"/>
                <a:ea typeface="MS Mincho" panose="02020609040205080304" pitchFamily="49" charset="-128"/>
                <a:cs typeface="Times New Roman" panose="02020603050405020304" pitchFamily="18" charset="0"/>
              </a:rPr>
              <a:t>, </a:t>
            </a:r>
            <a:r>
              <a:rPr lang="ru-RU" sz="3200" dirty="0" smtClean="0">
                <a:latin typeface="DINCondensedC" panose="00000506000000000000" pitchFamily="50" charset="0"/>
                <a:ea typeface="MS Mincho" panose="02020609040205080304" pitchFamily="49" charset="-128"/>
                <a:cs typeface="Times New Roman" panose="02020603050405020304" pitchFamily="18" charset="0"/>
              </a:rPr>
              <a:t/>
            </a:r>
            <a:br>
              <a:rPr lang="ru-RU" sz="3200" dirty="0" smtClean="0">
                <a:latin typeface="DINCondensedC" panose="00000506000000000000" pitchFamily="50" charset="0"/>
                <a:ea typeface="MS Mincho" panose="02020609040205080304" pitchFamily="49" charset="-128"/>
                <a:cs typeface="Times New Roman" panose="02020603050405020304" pitchFamily="18" charset="0"/>
              </a:rPr>
            </a:br>
            <a:r>
              <a:rPr lang="ru-RU" sz="3200" dirty="0" smtClean="0">
                <a:latin typeface="DINCondensedC" panose="00000506000000000000" pitchFamily="50" charset="0"/>
                <a:ea typeface="MS Mincho" panose="02020609040205080304" pitchFamily="49" charset="-128"/>
                <a:cs typeface="Times New Roman" panose="02020603050405020304" pitchFamily="18" charset="0"/>
              </a:rPr>
              <a:t>что </a:t>
            </a:r>
            <a:r>
              <a:rPr lang="ru-RU" sz="3200" dirty="0">
                <a:latin typeface="DINCondensedC" panose="00000506000000000000" pitchFamily="50" charset="0"/>
                <a:ea typeface="MS Mincho" panose="02020609040205080304" pitchFamily="49" charset="-128"/>
                <a:cs typeface="Times New Roman" panose="02020603050405020304" pitchFamily="18" charset="0"/>
              </a:rPr>
              <a:t>он </a:t>
            </a:r>
            <a:r>
              <a:rPr lang="ru-RU" sz="3200" dirty="0" smtClean="0">
                <a:latin typeface="DINCondensedC" panose="00000506000000000000" pitchFamily="50" charset="0"/>
                <a:ea typeface="MS Mincho" panose="02020609040205080304" pitchFamily="49" charset="-128"/>
                <a:cs typeface="Times New Roman" panose="02020603050405020304" pitchFamily="18" charset="0"/>
              </a:rPr>
              <a:t>«их любит».</a:t>
            </a:r>
            <a:endParaRPr lang="en-US" sz="3200" dirty="0">
              <a:effectLst/>
              <a:latin typeface="DINCondensedC" panose="00000506000000000000" pitchFamily="50" charset="0"/>
              <a:ea typeface="Times New Roman" panose="02020603050405020304" pitchFamily="18" charset="0"/>
            </a:endParaRPr>
          </a:p>
        </p:txBody>
      </p:sp>
      <p:sp>
        <p:nvSpPr>
          <p:cNvPr id="6" name="Rectangle 7"/>
          <p:cNvSpPr/>
          <p:nvPr/>
        </p:nvSpPr>
        <p:spPr>
          <a:xfrm>
            <a:off x="2245031" y="6402133"/>
            <a:ext cx="6252210" cy="230832"/>
          </a:xfrm>
          <a:prstGeom prst="rect">
            <a:avLst/>
          </a:prstGeom>
        </p:spPr>
        <p:txBody>
          <a:bodyPr wrap="square" anchor="b">
            <a:spAutoFit/>
          </a:bodyPr>
          <a:lstStyle/>
          <a:p>
            <a:pPr algn="r"/>
            <a:r>
              <a:rPr lang="bg-BG" sz="900" dirty="0">
                <a:solidFill>
                  <a:srgbClr val="7030A0"/>
                </a:solidFill>
                <a:latin typeface="Avenir Next Condensed" panose="020B0506020202020204" pitchFamily="34" charset="0"/>
              </a:rPr>
              <a:t>СТАНОВИТЬСЯ СИЛЬНЕЕ, НАДЕЛЯЯ </a:t>
            </a:r>
            <a:r>
              <a:rPr lang="ru-RU" sz="900" dirty="0">
                <a:solidFill>
                  <a:srgbClr val="7030A0"/>
                </a:solidFill>
                <a:latin typeface="Avenir Next Condensed" panose="020B0506020202020204" pitchFamily="34" charset="0"/>
              </a:rPr>
              <a:t>ВЛАСТЬЮ </a:t>
            </a:r>
            <a:r>
              <a:rPr lang="bg-BG" sz="900" dirty="0" smtClean="0">
                <a:solidFill>
                  <a:srgbClr val="7030A0"/>
                </a:solidFill>
                <a:latin typeface="Avenir Next Condensed" panose="020B0506020202020204" pitchFamily="34" charset="0"/>
              </a:rPr>
              <a:t>ДРУГИХ</a:t>
            </a:r>
            <a:endParaRPr lang="bg-BG" sz="900" dirty="0">
              <a:solidFill>
                <a:srgbClr val="7030A0"/>
              </a:solidFill>
              <a:latin typeface="Avenir Next Condensed" panose="020B0506020202020204" pitchFamily="34" charset="0"/>
            </a:endParaRPr>
          </a:p>
        </p:txBody>
      </p:sp>
    </p:spTree>
    <p:extLst>
      <p:ext uri="{BB962C8B-B14F-4D97-AF65-F5344CB8AC3E}">
        <p14:creationId xmlns:p14="http://schemas.microsoft.com/office/powerpoint/2010/main" val="1112147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a:stretch/>
        </p:blipFill>
        <p:spPr>
          <a:xfrm>
            <a:off x="-8410" y="0"/>
            <a:ext cx="9152410" cy="6858794"/>
          </a:xfrm>
          <a:prstGeom prst="rect">
            <a:avLst/>
          </a:prstGeom>
        </p:spPr>
      </p:pic>
      <p:sp>
        <p:nvSpPr>
          <p:cNvPr id="3" name="TextBox 2">
            <a:extLst>
              <a:ext uri="{FF2B5EF4-FFF2-40B4-BE49-F238E27FC236}">
                <a16:creationId xmlns:a16="http://schemas.microsoft.com/office/drawing/2014/main" id="{2AD033DF-7967-C798-0B3A-5C790AB80DCE}"/>
              </a:ext>
            </a:extLst>
          </p:cNvPr>
          <p:cNvSpPr txBox="1"/>
          <p:nvPr/>
        </p:nvSpPr>
        <p:spPr>
          <a:xfrm>
            <a:off x="752168" y="1153256"/>
            <a:ext cx="7676535" cy="5379934"/>
          </a:xfrm>
          <a:prstGeom prst="rect">
            <a:avLst/>
          </a:prstGeom>
          <a:noFill/>
        </p:spPr>
        <p:txBody>
          <a:bodyPr wrap="square">
            <a:spAutoFit/>
          </a:bodyPr>
          <a:lstStyle/>
          <a:p>
            <a:pPr algn="ctr"/>
            <a:r>
              <a:rPr lang="ru-RU" sz="2800" b="1" dirty="0">
                <a:latin typeface="DINCondensedC" panose="00000506000000000000" pitchFamily="50" charset="0"/>
                <a:ea typeface="Times New Roman" panose="02020603050405020304" pitchFamily="18" charset="0"/>
                <a:cs typeface="Times New Roman" panose="02020603050405020304" pitchFamily="18" charset="0"/>
              </a:rPr>
              <a:t>Упражнение </a:t>
            </a:r>
            <a:r>
              <a:rPr lang="ru-RU" sz="2800" b="1" dirty="0" smtClean="0">
                <a:latin typeface="DINCondensedC" panose="00000506000000000000" pitchFamily="50" charset="0"/>
                <a:ea typeface="Times New Roman" panose="02020603050405020304" pitchFamily="18" charset="0"/>
                <a:cs typeface="Times New Roman" panose="02020603050405020304" pitchFamily="18" charset="0"/>
              </a:rPr>
              <a:t>«Согласен-не согласен»:</a:t>
            </a:r>
            <a:r>
              <a:rPr lang="en-US" sz="2800" b="1" dirty="0" smtClean="0">
                <a:latin typeface="DINCondensedC" panose="00000506000000000000" pitchFamily="50" charset="0"/>
                <a:ea typeface="Times New Roman" panose="02020603050405020304" pitchFamily="18" charset="0"/>
                <a:cs typeface="Times New Roman" panose="02020603050405020304" pitchFamily="18" charset="0"/>
              </a:rPr>
              <a:t> </a:t>
            </a:r>
            <a:endParaRPr lang="en-US" sz="2800" b="1" dirty="0">
              <a:latin typeface="DINCondensedC" panose="00000506000000000000" pitchFamily="50" charset="0"/>
              <a:ea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1200" dirty="0">
              <a:latin typeface="DINCondensedC" panose="00000506000000000000" pitchFamily="50" charset="0"/>
              <a:ea typeface="Times New Roman" panose="02020603050405020304" pitchFamily="18" charset="0"/>
              <a:cs typeface="Times New Roman" panose="02020603050405020304" pitchFamily="18" charset="0"/>
            </a:endParaRPr>
          </a:p>
          <a:p>
            <a:pPr>
              <a:lnSpc>
                <a:spcPct val="80000"/>
              </a:lnSpc>
              <a:spcBef>
                <a:spcPts val="600"/>
              </a:spcBef>
            </a:pPr>
            <a:r>
              <a:rPr lang="ru-RU" sz="2200" dirty="0">
                <a:latin typeface="DINCondensedC" panose="00000506000000000000" pitchFamily="50" charset="0"/>
                <a:ea typeface="Times New Roman" panose="02020603050405020304" pitchFamily="18" charset="0"/>
                <a:cs typeface="Times New Roman" panose="02020603050405020304" pitchFamily="18" charset="0"/>
              </a:rPr>
              <a:t>Чтобы побудить группу задуматься о власти и контроле в отношениях, предложите им ответить на следующие утверждения "Согласен/не согласен". Не обсуждайте эти утверждения сейчас и не высказывайте своё мнение. (Они разработаны таким образом, чтобы быть несколько двусмысленными и противоречивыми и заставить людей думать о своём собственном поведении и о том, где они этому научились. </a:t>
            </a:r>
            <a:r>
              <a:rPr lang="ru-RU" sz="2200" dirty="0">
                <a:latin typeface="DINCondensedC" panose="00000506000000000000" pitchFamily="50" charset="0"/>
                <a:ea typeface="Times New Roman" panose="02020603050405020304" pitchFamily="18" charset="0"/>
                <a:cs typeface="Times New Roman" panose="02020603050405020304" pitchFamily="18" charset="0"/>
              </a:rPr>
              <a:t>Попросите участников поднять большие пальцы вверх, если они согласны, </a:t>
            </a:r>
            <a:r>
              <a:rPr lang="ru-RU" sz="2200" dirty="0" smtClean="0">
                <a:latin typeface="DINCondensedC" panose="00000506000000000000" pitchFamily="50" charset="0"/>
                <a:ea typeface="Times New Roman" panose="02020603050405020304" pitchFamily="18" charset="0"/>
                <a:cs typeface="Times New Roman" panose="02020603050405020304" pitchFamily="18" charset="0"/>
              </a:rPr>
              <a:t>и </a:t>
            </a:r>
            <a:r>
              <a:rPr lang="ru-RU" sz="2200" dirty="0">
                <a:latin typeface="DINCondensedC" panose="00000506000000000000" pitchFamily="50" charset="0"/>
                <a:ea typeface="Times New Roman" panose="02020603050405020304" pitchFamily="18" charset="0"/>
                <a:cs typeface="Times New Roman" panose="02020603050405020304" pitchFamily="18" charset="0"/>
              </a:rPr>
              <a:t>опустить, если они не согласны. </a:t>
            </a:r>
          </a:p>
          <a:p>
            <a:r>
              <a:rPr lang="ru-RU" sz="2400" b="1" dirty="0">
                <a:latin typeface="DINCondensedC" panose="00000506000000000000" pitchFamily="50" charset="0"/>
                <a:ea typeface="Times New Roman" panose="02020603050405020304" pitchFamily="18" charset="0"/>
                <a:cs typeface="Times New Roman" panose="02020603050405020304" pitchFamily="18" charset="0"/>
              </a:rPr>
              <a:t>Согласны/не </a:t>
            </a:r>
            <a:r>
              <a:rPr lang="ru-RU" sz="2400" b="1" dirty="0">
                <a:latin typeface="DINCondensedC" panose="00000506000000000000" pitchFamily="50" charset="0"/>
                <a:ea typeface="Times New Roman" panose="02020603050405020304" pitchFamily="18" charset="0"/>
                <a:cs typeface="Times New Roman" panose="02020603050405020304" pitchFamily="18" charset="0"/>
              </a:rPr>
              <a:t>согласны:</a:t>
            </a:r>
            <a:endParaRPr lang="en-US" sz="2400" b="1" dirty="0">
              <a:latin typeface="DINCondensedC" panose="00000506000000000000" pitchFamily="50" charset="0"/>
              <a:ea typeface="Times New Roman" panose="02020603050405020304" pitchFamily="18" charset="0"/>
              <a:cs typeface="Times New Roman" panose="02020603050405020304" pitchFamily="18" charset="0"/>
            </a:endParaRPr>
          </a:p>
          <a:p>
            <a:pPr marL="174625" indent="-174625">
              <a:lnSpc>
                <a:spcPct val="80000"/>
              </a:lnSpc>
              <a:spcBef>
                <a:spcPts val="600"/>
              </a:spcBef>
              <a:buFont typeface="Arial" panose="020B0604020202020204" pitchFamily="34" charset="0"/>
              <a:buChar char="•"/>
            </a:pPr>
            <a:r>
              <a:rPr lang="ru-RU" sz="2000" dirty="0" smtClean="0">
                <a:latin typeface="DINCondensedC" panose="00000506000000000000" pitchFamily="50" charset="0"/>
                <a:ea typeface="Times New Roman" panose="02020603050405020304" pitchFamily="18" charset="0"/>
                <a:cs typeface="Times New Roman" panose="02020603050405020304" pitchFamily="18" charset="0"/>
              </a:rPr>
              <a:t>«Будете беречь </a:t>
            </a:r>
            <a:r>
              <a:rPr lang="ru-RU" sz="2000" dirty="0">
                <a:latin typeface="DINCondensedC" panose="00000506000000000000" pitchFamily="50" charset="0"/>
                <a:ea typeface="Times New Roman" panose="02020603050405020304" pitchFamily="18" charset="0"/>
                <a:cs typeface="Times New Roman" panose="02020603050405020304" pitchFamily="18" charset="0"/>
              </a:rPr>
              <a:t>«розги» - </a:t>
            </a:r>
            <a:r>
              <a:rPr lang="ru-RU" sz="2000" dirty="0" smtClean="0">
                <a:latin typeface="DINCondensedC" panose="00000506000000000000" pitchFamily="50" charset="0"/>
                <a:ea typeface="Times New Roman" panose="02020603050405020304" pitchFamily="18" charset="0"/>
                <a:cs typeface="Times New Roman" panose="02020603050405020304" pitchFamily="18" charset="0"/>
              </a:rPr>
              <a:t>избалуете </a:t>
            </a:r>
            <a:r>
              <a:rPr lang="ru-RU" sz="2000" dirty="0">
                <a:latin typeface="DINCondensedC" panose="00000506000000000000" pitchFamily="50" charset="0"/>
                <a:ea typeface="Times New Roman" panose="02020603050405020304" pitchFamily="18" charset="0"/>
                <a:cs typeface="Times New Roman" panose="02020603050405020304" pitchFamily="18" charset="0"/>
              </a:rPr>
              <a:t>ребёнка!»</a:t>
            </a:r>
          </a:p>
          <a:p>
            <a:pPr marL="174625" indent="-174625">
              <a:lnSpc>
                <a:spcPct val="80000"/>
              </a:lnSpc>
              <a:spcBef>
                <a:spcPts val="600"/>
              </a:spcBef>
              <a:buFont typeface="Arial" panose="020B0604020202020204" pitchFamily="34" charset="0"/>
              <a:buChar char="•"/>
            </a:pPr>
            <a:r>
              <a:rPr lang="ru-RU" sz="2000" dirty="0">
                <a:latin typeface="DINCondensedC" panose="00000506000000000000" pitchFamily="50" charset="0"/>
                <a:ea typeface="Times New Roman" panose="02020603050405020304" pitchFamily="18" charset="0"/>
                <a:cs typeface="Times New Roman" panose="02020603050405020304" pitchFamily="18" charset="0"/>
              </a:rPr>
              <a:t>Власть в семье должна принадлежать отцу.</a:t>
            </a:r>
          </a:p>
          <a:p>
            <a:pPr marL="174625" indent="-174625">
              <a:lnSpc>
                <a:spcPct val="80000"/>
              </a:lnSpc>
              <a:spcBef>
                <a:spcPts val="600"/>
              </a:spcBef>
              <a:buFont typeface="Arial" panose="020B0604020202020204" pitchFamily="34" charset="0"/>
              <a:buChar char="•"/>
            </a:pPr>
            <a:r>
              <a:rPr lang="ru-RU" sz="2000" dirty="0">
                <a:latin typeface="DINCondensedC" panose="00000506000000000000" pitchFamily="50" charset="0"/>
                <a:ea typeface="Times New Roman" panose="02020603050405020304" pitchFamily="18" charset="0"/>
                <a:cs typeface="Times New Roman" panose="02020603050405020304" pitchFamily="18" charset="0"/>
              </a:rPr>
              <a:t>Родители должны показывать своим детям-подросткам, кто здесь главный.</a:t>
            </a:r>
          </a:p>
          <a:p>
            <a:pPr marL="174625" indent="-174625">
              <a:lnSpc>
                <a:spcPct val="80000"/>
              </a:lnSpc>
              <a:spcBef>
                <a:spcPts val="600"/>
              </a:spcBef>
              <a:buFont typeface="Arial" panose="020B0604020202020204" pitchFamily="34" charset="0"/>
              <a:buChar char="•"/>
            </a:pPr>
            <a:r>
              <a:rPr lang="ru-RU" sz="2000" dirty="0">
                <a:latin typeface="DINCondensedC" panose="00000506000000000000" pitchFamily="50" charset="0"/>
                <a:ea typeface="Times New Roman" panose="02020603050405020304" pitchFamily="18" charset="0"/>
                <a:cs typeface="Times New Roman" panose="02020603050405020304" pitchFamily="18" charset="0"/>
              </a:rPr>
              <a:t>Порой мужу следует надавить своим авторитетом на жену, чтобы его (авторитет) сохранить.</a:t>
            </a:r>
          </a:p>
          <a:p>
            <a:pPr marL="174625" indent="-174625">
              <a:lnSpc>
                <a:spcPct val="80000"/>
              </a:lnSpc>
              <a:spcBef>
                <a:spcPts val="600"/>
              </a:spcBef>
              <a:buFont typeface="Arial" panose="020B0604020202020204" pitchFamily="34" charset="0"/>
              <a:buChar char="•"/>
            </a:pPr>
            <a:r>
              <a:rPr lang="ru-RU" sz="2000" dirty="0">
                <a:latin typeface="DINCondensedC" panose="00000506000000000000" pitchFamily="50" charset="0"/>
                <a:ea typeface="Times New Roman" panose="02020603050405020304" pitchFamily="18" charset="0"/>
                <a:cs typeface="Times New Roman" panose="02020603050405020304" pitchFamily="18" charset="0"/>
              </a:rPr>
              <a:t>Библия учит, что жёны должны подчиняться своим мужьям.</a:t>
            </a:r>
          </a:p>
        </p:txBody>
      </p:sp>
      <p:sp>
        <p:nvSpPr>
          <p:cNvPr id="5" name="Rectangle 7"/>
          <p:cNvSpPr/>
          <p:nvPr/>
        </p:nvSpPr>
        <p:spPr>
          <a:xfrm>
            <a:off x="2245031" y="6402133"/>
            <a:ext cx="6252210" cy="230832"/>
          </a:xfrm>
          <a:prstGeom prst="rect">
            <a:avLst/>
          </a:prstGeom>
        </p:spPr>
        <p:txBody>
          <a:bodyPr wrap="square" anchor="b">
            <a:spAutoFit/>
          </a:bodyPr>
          <a:lstStyle/>
          <a:p>
            <a:pPr algn="r"/>
            <a:r>
              <a:rPr lang="bg-BG" sz="900" dirty="0">
                <a:solidFill>
                  <a:srgbClr val="7030A0"/>
                </a:solidFill>
                <a:latin typeface="Avenir Next Condensed" panose="020B0506020202020204" pitchFamily="34" charset="0"/>
              </a:rPr>
              <a:t>СТАНОВИТЬСЯ СИЛЬНЕЕ, НАДЕЛЯЯ </a:t>
            </a:r>
            <a:r>
              <a:rPr lang="ru-RU" sz="900" dirty="0">
                <a:solidFill>
                  <a:srgbClr val="7030A0"/>
                </a:solidFill>
                <a:latin typeface="Avenir Next Condensed" panose="020B0506020202020204" pitchFamily="34" charset="0"/>
              </a:rPr>
              <a:t>ВЛАСТЬЮ </a:t>
            </a:r>
            <a:r>
              <a:rPr lang="bg-BG" sz="900" dirty="0" smtClean="0">
                <a:solidFill>
                  <a:srgbClr val="7030A0"/>
                </a:solidFill>
                <a:latin typeface="Avenir Next Condensed" panose="020B0506020202020204" pitchFamily="34" charset="0"/>
              </a:rPr>
              <a:t>ДРУГИХ</a:t>
            </a:r>
            <a:endParaRPr lang="bg-BG" sz="900" dirty="0">
              <a:solidFill>
                <a:srgbClr val="7030A0"/>
              </a:solidFill>
              <a:latin typeface="Avenir Next Condensed" panose="020B0506020202020204" pitchFamily="34" charset="0"/>
            </a:endParaRPr>
          </a:p>
        </p:txBody>
      </p:sp>
    </p:spTree>
    <p:extLst>
      <p:ext uri="{BB962C8B-B14F-4D97-AF65-F5344CB8AC3E}">
        <p14:creationId xmlns:p14="http://schemas.microsoft.com/office/powerpoint/2010/main" val="1359625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0"/>
            <a:ext cx="9152410" cy="6858794"/>
          </a:xfrm>
          <a:prstGeom prst="rect">
            <a:avLst/>
          </a:prstGeom>
        </p:spPr>
      </p:pic>
      <p:sp>
        <p:nvSpPr>
          <p:cNvPr id="3" name="TextBox 2">
            <a:extLst>
              <a:ext uri="{FF2B5EF4-FFF2-40B4-BE49-F238E27FC236}">
                <a16:creationId xmlns:a16="http://schemas.microsoft.com/office/drawing/2014/main" id="{2AD033DF-7967-C798-0B3A-5C790AB80DCE}"/>
              </a:ext>
            </a:extLst>
          </p:cNvPr>
          <p:cNvSpPr txBox="1"/>
          <p:nvPr/>
        </p:nvSpPr>
        <p:spPr>
          <a:xfrm>
            <a:off x="729527" y="1067300"/>
            <a:ext cx="7676535" cy="4539704"/>
          </a:xfrm>
          <a:prstGeom prst="rect">
            <a:avLst/>
          </a:prstGeom>
          <a:noFill/>
        </p:spPr>
        <p:txBody>
          <a:bodyPr wrap="square">
            <a:spAutoFit/>
          </a:bodyPr>
          <a:lstStyle/>
          <a:p>
            <a:r>
              <a:rPr lang="ru-RU" sz="3200" b="1" dirty="0">
                <a:latin typeface="DINCondensedC" panose="00000506000000000000" pitchFamily="50" charset="0"/>
                <a:ea typeface="MS Mincho" panose="02020609040205080304" pitchFamily="49" charset="-128"/>
                <a:cs typeface="Times New Roman" panose="02020603050405020304" pitchFamily="18" charset="0"/>
              </a:rPr>
              <a:t>В</a:t>
            </a:r>
            <a:r>
              <a:rPr lang="ru-RU" sz="3200" b="1" dirty="0" smtClean="0">
                <a:effectLst/>
                <a:latin typeface="DINCondensedC" panose="00000506000000000000" pitchFamily="50" charset="0"/>
                <a:ea typeface="MS Mincho" panose="02020609040205080304" pitchFamily="49" charset="-128"/>
                <a:cs typeface="Times New Roman" panose="02020603050405020304" pitchFamily="18" charset="0"/>
              </a:rPr>
              <a:t>озможные источники, повлиявшие на то, что человек </a:t>
            </a:r>
            <a:r>
              <a:rPr lang="ru-RU" sz="3200" b="1" dirty="0">
                <a:latin typeface="DINCondensedC" panose="00000506000000000000" pitchFamily="50" charset="0"/>
                <a:ea typeface="MS Mincho" panose="02020609040205080304" pitchFamily="49" charset="-128"/>
                <a:cs typeface="Times New Roman" panose="02020603050405020304" pitchFamily="18" charset="0"/>
              </a:rPr>
              <a:t>стал </a:t>
            </a:r>
            <a:r>
              <a:rPr lang="ru-RU" sz="3200" b="1" dirty="0" smtClean="0">
                <a:latin typeface="DINCondensedC" panose="00000506000000000000" pitchFamily="50" charset="0"/>
                <a:ea typeface="MS Mincho" panose="02020609040205080304" pitchFamily="49" charset="-128"/>
                <a:cs typeface="Times New Roman" panose="02020603050405020304" pitchFamily="18" charset="0"/>
              </a:rPr>
              <a:t>обидчиком</a:t>
            </a:r>
            <a:r>
              <a:rPr lang="en-US" sz="3200" b="1" dirty="0" smtClean="0">
                <a:effectLst/>
                <a:latin typeface="DINCondensedC" panose="00000506000000000000" pitchFamily="50" charset="0"/>
                <a:ea typeface="MS Mincho" panose="02020609040205080304" pitchFamily="49" charset="-128"/>
                <a:cs typeface="Times New Roman" panose="02020603050405020304" pitchFamily="18" charset="0"/>
              </a:rPr>
              <a:t>?</a:t>
            </a:r>
            <a:endParaRPr lang="en-US" sz="3200" dirty="0">
              <a:effectLst/>
              <a:latin typeface="DINCondensedC" panose="00000506000000000000" pitchFamily="50" charset="0"/>
              <a:ea typeface="Times New Roman" panose="02020603050405020304" pitchFamily="18" charset="0"/>
            </a:endParaRPr>
          </a:p>
          <a:p>
            <a:pPr marL="0" marR="0">
              <a:spcBef>
                <a:spcPts val="600"/>
              </a:spcBef>
              <a:spcAft>
                <a:spcPts val="0"/>
              </a:spcAft>
            </a:pPr>
            <a:r>
              <a:rPr lang="en-US" sz="3200" dirty="0">
                <a:effectLst/>
                <a:latin typeface="DINCondensedC" panose="00000506000000000000" pitchFamily="50" charset="0"/>
                <a:ea typeface="MS Mincho" panose="02020609040205080304" pitchFamily="49" charset="-128"/>
                <a:cs typeface="Times New Roman" panose="02020603050405020304" pitchFamily="18" charset="0"/>
              </a:rPr>
              <a:t> </a:t>
            </a:r>
            <a:endParaRPr lang="en-US" sz="3200" dirty="0">
              <a:effectLst/>
              <a:latin typeface="DINCondensedC" panose="00000506000000000000" pitchFamily="50" charset="0"/>
              <a:ea typeface="Times New Roman" panose="02020603050405020304" pitchFamily="18" charset="0"/>
            </a:endParaRPr>
          </a:p>
          <a:p>
            <a:pPr marL="342900" marR="0" lvl="0" indent="-342900">
              <a:spcBef>
                <a:spcPts val="600"/>
              </a:spcBef>
              <a:spcAft>
                <a:spcPts val="0"/>
              </a:spcAft>
              <a:buFont typeface="+mj-lt"/>
              <a:buAutoNum type="arabicParenR"/>
            </a:pPr>
            <a:r>
              <a:rPr lang="ru-RU" sz="2800" dirty="0" smtClean="0">
                <a:effectLst/>
                <a:latin typeface="DINCondensedC" panose="00000506000000000000" pitchFamily="50" charset="0"/>
                <a:ea typeface="MS Mincho" panose="02020609040205080304" pitchFamily="49" charset="-128"/>
                <a:cs typeface="Times New Roman" panose="02020603050405020304" pitchFamily="18" charset="0"/>
              </a:rPr>
              <a:t> Насилие в семье</a:t>
            </a:r>
            <a:endParaRPr lang="en-US" sz="2800" dirty="0">
              <a:effectLst/>
              <a:latin typeface="DINCondensedC" panose="00000506000000000000" pitchFamily="50" charset="0"/>
              <a:ea typeface="Times New Roman" panose="02020603050405020304" pitchFamily="18" charset="0"/>
            </a:endParaRPr>
          </a:p>
          <a:p>
            <a:pPr marL="342900" marR="0" lvl="0" indent="-342900">
              <a:spcBef>
                <a:spcPts val="600"/>
              </a:spcBef>
              <a:spcAft>
                <a:spcPts val="0"/>
              </a:spcAft>
              <a:buFont typeface="+mj-lt"/>
              <a:buAutoNum type="arabicParenR"/>
            </a:pPr>
            <a:r>
              <a:rPr lang="ru-RU" sz="2800" dirty="0" smtClean="0">
                <a:latin typeface="DINCondensedC" panose="00000506000000000000" pitchFamily="50" charset="0"/>
                <a:ea typeface="MS Mincho" panose="02020609040205080304" pitchFamily="49" charset="-128"/>
                <a:cs typeface="Times New Roman" panose="02020603050405020304" pitchFamily="18" charset="0"/>
              </a:rPr>
              <a:t> Влияние сверстников</a:t>
            </a:r>
            <a:endParaRPr lang="en-US" sz="2800" dirty="0">
              <a:effectLst/>
              <a:latin typeface="DINCondensedC" panose="00000506000000000000" pitchFamily="50" charset="0"/>
              <a:ea typeface="Times New Roman" panose="02020603050405020304" pitchFamily="18" charset="0"/>
            </a:endParaRPr>
          </a:p>
          <a:p>
            <a:pPr marL="342900" marR="0" lvl="0" indent="-342900">
              <a:spcBef>
                <a:spcPts val="600"/>
              </a:spcBef>
              <a:spcAft>
                <a:spcPts val="0"/>
              </a:spcAft>
              <a:buFont typeface="+mj-lt"/>
              <a:buAutoNum type="arabicParenR"/>
            </a:pPr>
            <a:r>
              <a:rPr lang="ru-RU" sz="2800" dirty="0" smtClean="0">
                <a:effectLst/>
                <a:latin typeface="DINCondensedC" panose="00000506000000000000" pitchFamily="50" charset="0"/>
                <a:ea typeface="MS Mincho" panose="02020609040205080304" pitchFamily="49" charset="-128"/>
                <a:cs typeface="Times New Roman" panose="02020603050405020304" pitchFamily="18" charset="0"/>
              </a:rPr>
              <a:t> Неверное толкование Библии</a:t>
            </a:r>
            <a:endParaRPr lang="en-US" sz="2800" dirty="0">
              <a:effectLst/>
              <a:latin typeface="DINCondensedC" panose="00000506000000000000" pitchFamily="50" charset="0"/>
              <a:ea typeface="Times New Roman" panose="02020603050405020304" pitchFamily="18" charset="0"/>
            </a:endParaRPr>
          </a:p>
          <a:p>
            <a:pPr marL="342900" marR="0" lvl="0" indent="-342900">
              <a:spcBef>
                <a:spcPts val="600"/>
              </a:spcBef>
              <a:spcAft>
                <a:spcPts val="0"/>
              </a:spcAft>
              <a:buFont typeface="+mj-lt"/>
              <a:buAutoNum type="arabicParenR"/>
            </a:pPr>
            <a:r>
              <a:rPr lang="ru-RU" sz="2800" dirty="0" smtClean="0">
                <a:latin typeface="DINCondensedC" panose="00000506000000000000" pitchFamily="50" charset="0"/>
                <a:ea typeface="MS Mincho" panose="02020609040205080304" pitchFamily="49" charset="-128"/>
                <a:cs typeface="Times New Roman" panose="02020603050405020304" pitchFamily="18" charset="0"/>
              </a:rPr>
              <a:t> СМИ</a:t>
            </a:r>
            <a:r>
              <a:rPr lang="en-US" sz="2800" dirty="0" smtClean="0">
                <a:effectLst/>
                <a:latin typeface="DINCondensedC" panose="00000506000000000000" pitchFamily="50" charset="0"/>
                <a:ea typeface="MS Mincho" panose="02020609040205080304" pitchFamily="49" charset="-128"/>
                <a:cs typeface="Times New Roman" panose="02020603050405020304" pitchFamily="18" charset="0"/>
              </a:rPr>
              <a:t> </a:t>
            </a:r>
            <a:r>
              <a:rPr lang="en-US" sz="2800" dirty="0">
                <a:effectLst/>
                <a:latin typeface="DINCondensedC" panose="00000506000000000000" pitchFamily="50" charset="0"/>
                <a:ea typeface="MS Mincho" panose="02020609040205080304" pitchFamily="49" charset="-128"/>
                <a:cs typeface="Times New Roman" panose="02020603050405020304" pitchFamily="18" charset="0"/>
              </a:rPr>
              <a:t>– </a:t>
            </a:r>
            <a:r>
              <a:rPr lang="ru-RU" sz="2800" dirty="0" smtClean="0">
                <a:effectLst/>
                <a:latin typeface="DINCondensedC" panose="00000506000000000000" pitchFamily="50" charset="0"/>
                <a:ea typeface="MS Mincho" panose="02020609040205080304" pitchFamily="49" charset="-128"/>
                <a:cs typeface="Times New Roman" panose="02020603050405020304" pitchFamily="18" charset="0"/>
              </a:rPr>
              <a:t>шутки</a:t>
            </a:r>
            <a:r>
              <a:rPr lang="ru-RU" sz="2800" dirty="0">
                <a:latin typeface="DINCondensedC" panose="00000506000000000000" pitchFamily="50" charset="0"/>
                <a:ea typeface="MS Mincho" panose="02020609040205080304" pitchFamily="49" charset="-128"/>
                <a:cs typeface="Times New Roman" panose="02020603050405020304" pitchFamily="18" charset="0"/>
              </a:rPr>
              <a:t>, </a:t>
            </a:r>
            <a:r>
              <a:rPr lang="ru-RU" sz="2800" dirty="0" smtClean="0">
                <a:latin typeface="DINCondensedC" panose="00000506000000000000" pitchFamily="50" charset="0"/>
                <a:ea typeface="MS Mincho" panose="02020609040205080304" pitchFamily="49" charset="-128"/>
                <a:cs typeface="Times New Roman" panose="02020603050405020304" pitchFamily="18" charset="0"/>
              </a:rPr>
              <a:t>шоу, мультфильмы</a:t>
            </a:r>
            <a:r>
              <a:rPr lang="en-US" sz="2800" dirty="0" smtClean="0">
                <a:effectLst/>
                <a:latin typeface="DINCondensedC" panose="00000506000000000000" pitchFamily="50" charset="0"/>
                <a:ea typeface="MS Mincho" panose="02020609040205080304" pitchFamily="49" charset="-128"/>
                <a:cs typeface="Times New Roman" panose="02020603050405020304" pitchFamily="18" charset="0"/>
              </a:rPr>
              <a:t>, </a:t>
            </a:r>
            <a:r>
              <a:rPr lang="ru-RU" sz="2800" dirty="0" smtClean="0">
                <a:effectLst/>
                <a:latin typeface="DINCondensedC" panose="00000506000000000000" pitchFamily="50" charset="0"/>
                <a:ea typeface="MS Mincho" panose="02020609040205080304" pitchFamily="49" charset="-128"/>
                <a:cs typeface="Times New Roman" panose="02020603050405020304" pitchFamily="18" charset="0"/>
              </a:rPr>
              <a:t>сериалы</a:t>
            </a:r>
            <a:r>
              <a:rPr lang="en-US" sz="2800" dirty="0" smtClean="0">
                <a:effectLst/>
                <a:latin typeface="DINCondensedC" panose="00000506000000000000" pitchFamily="50" charset="0"/>
                <a:ea typeface="MS Mincho" panose="02020609040205080304" pitchFamily="49" charset="-128"/>
                <a:cs typeface="Times New Roman" panose="02020603050405020304" pitchFamily="18" charset="0"/>
              </a:rPr>
              <a:t>, </a:t>
            </a:r>
            <a:r>
              <a:rPr lang="ru-RU" sz="2800" dirty="0" smtClean="0">
                <a:effectLst/>
                <a:latin typeface="DINCondensedC" panose="00000506000000000000" pitchFamily="50" charset="0"/>
                <a:ea typeface="MS Mincho" panose="02020609040205080304" pitchFamily="49" charset="-128"/>
                <a:cs typeface="Times New Roman" panose="02020603050405020304" pitchFamily="18" charset="0"/>
              </a:rPr>
              <a:t/>
            </a:r>
            <a:br>
              <a:rPr lang="ru-RU" sz="2800" dirty="0" smtClean="0">
                <a:effectLst/>
                <a:latin typeface="DINCondensedC" panose="00000506000000000000" pitchFamily="50" charset="0"/>
                <a:ea typeface="MS Mincho" panose="02020609040205080304" pitchFamily="49" charset="-128"/>
                <a:cs typeface="Times New Roman" panose="02020603050405020304" pitchFamily="18" charset="0"/>
              </a:rPr>
            </a:br>
            <a:r>
              <a:rPr lang="ru-RU" sz="2800" dirty="0" smtClean="0">
                <a:effectLst/>
                <a:latin typeface="DINCondensedC" panose="00000506000000000000" pitchFamily="50" charset="0"/>
                <a:ea typeface="MS Mincho" panose="02020609040205080304" pitchFamily="49" charset="-128"/>
                <a:cs typeface="Times New Roman" panose="02020603050405020304" pitchFamily="18" charset="0"/>
              </a:rPr>
              <a:t>в которых контроль и жестокое обращение </a:t>
            </a:r>
            <a:br>
              <a:rPr lang="ru-RU" sz="2800" dirty="0" smtClean="0">
                <a:effectLst/>
                <a:latin typeface="DINCondensedC" panose="00000506000000000000" pitchFamily="50" charset="0"/>
                <a:ea typeface="MS Mincho" panose="02020609040205080304" pitchFamily="49" charset="-128"/>
                <a:cs typeface="Times New Roman" panose="02020603050405020304" pitchFamily="18" charset="0"/>
              </a:rPr>
            </a:br>
            <a:r>
              <a:rPr lang="ru-RU" sz="2800" dirty="0" smtClean="0">
                <a:effectLst/>
                <a:latin typeface="DINCondensedC" panose="00000506000000000000" pitchFamily="50" charset="0"/>
                <a:ea typeface="MS Mincho" panose="02020609040205080304" pitchFamily="49" charset="-128"/>
                <a:cs typeface="Times New Roman" panose="02020603050405020304" pitchFamily="18" charset="0"/>
              </a:rPr>
              <a:t>в отношениях представлены как норма.</a:t>
            </a:r>
            <a:endParaRPr lang="en-US" sz="2800" dirty="0">
              <a:effectLst/>
              <a:latin typeface="DINCondensedC" panose="00000506000000000000" pitchFamily="50" charset="0"/>
              <a:ea typeface="Times New Roman" panose="02020603050405020304" pitchFamily="18" charset="0"/>
            </a:endParaRPr>
          </a:p>
        </p:txBody>
      </p:sp>
      <p:sp>
        <p:nvSpPr>
          <p:cNvPr id="5" name="Rectangle 7"/>
          <p:cNvSpPr/>
          <p:nvPr/>
        </p:nvSpPr>
        <p:spPr>
          <a:xfrm>
            <a:off x="2245031" y="6402133"/>
            <a:ext cx="6252210" cy="230832"/>
          </a:xfrm>
          <a:prstGeom prst="rect">
            <a:avLst/>
          </a:prstGeom>
        </p:spPr>
        <p:txBody>
          <a:bodyPr wrap="square" anchor="b">
            <a:spAutoFit/>
          </a:bodyPr>
          <a:lstStyle/>
          <a:p>
            <a:pPr algn="r"/>
            <a:r>
              <a:rPr lang="bg-BG" sz="900" dirty="0">
                <a:solidFill>
                  <a:srgbClr val="7030A0"/>
                </a:solidFill>
                <a:latin typeface="Avenir Next Condensed" panose="020B0506020202020204" pitchFamily="34" charset="0"/>
              </a:rPr>
              <a:t>СТАНОВИТЬСЯ СИЛЬНЕЕ, НАДЕЛЯЯ </a:t>
            </a:r>
            <a:r>
              <a:rPr lang="ru-RU" sz="900" dirty="0">
                <a:solidFill>
                  <a:srgbClr val="7030A0"/>
                </a:solidFill>
                <a:latin typeface="Avenir Next Condensed" panose="020B0506020202020204" pitchFamily="34" charset="0"/>
              </a:rPr>
              <a:t>ВЛАСТЬЮ </a:t>
            </a:r>
            <a:r>
              <a:rPr lang="bg-BG" sz="900" dirty="0" smtClean="0">
                <a:solidFill>
                  <a:srgbClr val="7030A0"/>
                </a:solidFill>
                <a:latin typeface="Avenir Next Condensed" panose="020B0506020202020204" pitchFamily="34" charset="0"/>
              </a:rPr>
              <a:t>ДРУГИХ</a:t>
            </a:r>
            <a:endParaRPr lang="bg-BG" sz="900" dirty="0">
              <a:solidFill>
                <a:srgbClr val="7030A0"/>
              </a:solidFill>
              <a:latin typeface="Avenir Next Condensed" panose="020B0506020202020204" pitchFamily="34" charset="0"/>
            </a:endParaRPr>
          </a:p>
        </p:txBody>
      </p:sp>
    </p:spTree>
    <p:extLst>
      <p:ext uri="{BB962C8B-B14F-4D97-AF65-F5344CB8AC3E}">
        <p14:creationId xmlns:p14="http://schemas.microsoft.com/office/powerpoint/2010/main" val="2167884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10" name="TextBox 9">
            <a:extLst>
              <a:ext uri="{FF2B5EF4-FFF2-40B4-BE49-F238E27FC236}">
                <a16:creationId xmlns:a16="http://schemas.microsoft.com/office/drawing/2014/main" id="{0E0CE529-1C45-F548-AE8A-BB4457328103}"/>
              </a:ext>
            </a:extLst>
          </p:cNvPr>
          <p:cNvSpPr txBox="1"/>
          <p:nvPr/>
        </p:nvSpPr>
        <p:spPr>
          <a:xfrm>
            <a:off x="225321" y="2280399"/>
            <a:ext cx="5623935" cy="2585323"/>
          </a:xfrm>
          <a:prstGeom prst="rect">
            <a:avLst/>
          </a:prstGeom>
          <a:noFill/>
        </p:spPr>
        <p:txBody>
          <a:bodyPr wrap="square" rtlCol="0" anchor="t" anchorCtr="0">
            <a:spAutoFit/>
          </a:bodyPr>
          <a:lstStyle/>
          <a:p>
            <a:r>
              <a:rPr lang="ru-RU" sz="5400" b="1" dirty="0" smtClean="0">
                <a:solidFill>
                  <a:schemeClr val="bg1"/>
                </a:solidFill>
                <a:latin typeface="Impact" panose="020B0806030902050204" pitchFamily="34" charset="0"/>
              </a:rPr>
              <a:t>УПРАЖНЕНИЕ </a:t>
            </a:r>
            <a:br>
              <a:rPr lang="ru-RU" sz="5400" b="1" dirty="0" smtClean="0">
                <a:solidFill>
                  <a:schemeClr val="bg1"/>
                </a:solidFill>
                <a:latin typeface="Impact" panose="020B0806030902050204" pitchFamily="34" charset="0"/>
              </a:rPr>
            </a:br>
            <a:r>
              <a:rPr lang="ru-RU" sz="5400" b="1" dirty="0" smtClean="0">
                <a:solidFill>
                  <a:schemeClr val="bg1"/>
                </a:solidFill>
                <a:latin typeface="Impact" panose="020B0806030902050204" pitchFamily="34" charset="0"/>
              </a:rPr>
              <a:t>ДЛЯ УЧАСТНИКОВ СЕМИНАРА</a:t>
            </a:r>
            <a:endParaRPr lang="en-US" sz="2400" b="1" dirty="0">
              <a:solidFill>
                <a:schemeClr val="bg1"/>
              </a:solidFill>
              <a:latin typeface="Impact" panose="020B0806030902050204" pitchFamily="34" charset="0"/>
            </a:endParaRPr>
          </a:p>
        </p:txBody>
      </p:sp>
      <p:sp>
        <p:nvSpPr>
          <p:cNvPr id="5" name="Rectangle 7"/>
          <p:cNvSpPr/>
          <p:nvPr/>
        </p:nvSpPr>
        <p:spPr>
          <a:xfrm>
            <a:off x="225322" y="320472"/>
            <a:ext cx="6252210" cy="307777"/>
          </a:xfrm>
          <a:prstGeom prst="rect">
            <a:avLst/>
          </a:prstGeom>
        </p:spPr>
        <p:txBody>
          <a:bodyPr wrap="square" anchor="b">
            <a:spAutoFit/>
          </a:bodyPr>
          <a:lstStyle/>
          <a:p>
            <a:r>
              <a:rPr lang="bg-BG" sz="1400" dirty="0" smtClean="0">
                <a:solidFill>
                  <a:srgbClr val="FFFF00"/>
                </a:solidFill>
                <a:latin typeface="Avenir Next Condensed" panose="020B0506020202020204" pitchFamily="34" charset="0"/>
              </a:rPr>
              <a:t>СТАНОВИТЬСЯ </a:t>
            </a:r>
            <a:r>
              <a:rPr lang="bg-BG" sz="1400" dirty="0">
                <a:solidFill>
                  <a:srgbClr val="FFFF00"/>
                </a:solidFill>
                <a:latin typeface="Avenir Next Condensed" panose="020B0506020202020204" pitchFamily="34" charset="0"/>
              </a:rPr>
              <a:t>СИЛЬНЕЕ, НАДЕЛЯЯ </a:t>
            </a:r>
            <a:r>
              <a:rPr lang="ru-RU" sz="1400" dirty="0">
                <a:solidFill>
                  <a:srgbClr val="FFFF00"/>
                </a:solidFill>
                <a:latin typeface="Avenir Next Condensed" panose="020B0506020202020204" pitchFamily="34" charset="0"/>
              </a:rPr>
              <a:t>ВЛАСТЬЮ </a:t>
            </a:r>
            <a:r>
              <a:rPr lang="bg-BG" sz="1400" dirty="0" smtClean="0">
                <a:solidFill>
                  <a:srgbClr val="FFFF00"/>
                </a:solidFill>
                <a:latin typeface="Avenir Next Condensed" panose="020B0506020202020204" pitchFamily="34" charset="0"/>
              </a:rPr>
              <a:t>ДРУГИХ</a:t>
            </a:r>
            <a:endParaRPr lang="bg-BG" sz="1400" dirty="0">
              <a:solidFill>
                <a:srgbClr val="FFFF00"/>
              </a:solidFill>
              <a:latin typeface="Avenir Next Condensed" panose="020B0506020202020204" pitchFamily="34" charset="0"/>
            </a:endParaRPr>
          </a:p>
        </p:txBody>
      </p:sp>
    </p:spTree>
    <p:extLst>
      <p:ext uri="{BB962C8B-B14F-4D97-AF65-F5344CB8AC3E}">
        <p14:creationId xmlns:p14="http://schemas.microsoft.com/office/powerpoint/2010/main" val="1733372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0"/>
            <a:ext cx="9152410" cy="6858794"/>
          </a:xfrm>
          <a:prstGeom prst="rect">
            <a:avLst/>
          </a:prstGeom>
        </p:spPr>
      </p:pic>
      <p:sp>
        <p:nvSpPr>
          <p:cNvPr id="3" name="TextBox 2">
            <a:extLst>
              <a:ext uri="{FF2B5EF4-FFF2-40B4-BE49-F238E27FC236}">
                <a16:creationId xmlns:a16="http://schemas.microsoft.com/office/drawing/2014/main" id="{2AD033DF-7967-C798-0B3A-5C790AB80DCE}"/>
              </a:ext>
            </a:extLst>
          </p:cNvPr>
          <p:cNvSpPr txBox="1"/>
          <p:nvPr/>
        </p:nvSpPr>
        <p:spPr>
          <a:xfrm>
            <a:off x="752168" y="1129765"/>
            <a:ext cx="7676535" cy="4401205"/>
          </a:xfrm>
          <a:prstGeom prst="rect">
            <a:avLst/>
          </a:prstGeom>
          <a:noFill/>
        </p:spPr>
        <p:txBody>
          <a:bodyPr wrap="square">
            <a:spAutoFit/>
          </a:bodyPr>
          <a:lstStyle/>
          <a:p>
            <a:r>
              <a:rPr lang="ru-RU" sz="2800" b="1" dirty="0" smtClean="0">
                <a:latin typeface="DINCondensedC" panose="00000506000000000000" pitchFamily="50" charset="0"/>
              </a:rPr>
              <a:t>Упражнение для участников семинара</a:t>
            </a:r>
            <a:endParaRPr lang="en-US" sz="1100" b="1" dirty="0" smtClean="0">
              <a:latin typeface="DINCondensedC" panose="00000506000000000000" pitchFamily="50" charset="0"/>
            </a:endParaRPr>
          </a:p>
          <a:p>
            <a:pPr marL="0" marR="0">
              <a:spcBef>
                <a:spcPts val="0"/>
              </a:spcBef>
              <a:spcAft>
                <a:spcPts val="0"/>
              </a:spcAft>
            </a:pPr>
            <a:r>
              <a:rPr lang="en-US" sz="2800" dirty="0">
                <a:effectLst/>
                <a:latin typeface="DINCondensedC" panose="00000506000000000000" pitchFamily="50" charset="0"/>
                <a:ea typeface="Times New Roman" panose="02020603050405020304" pitchFamily="18" charset="0"/>
                <a:cs typeface="Times New Roman" panose="02020603050405020304" pitchFamily="18" charset="0"/>
              </a:rPr>
              <a:t> </a:t>
            </a:r>
            <a:endParaRPr lang="en-US" sz="2800" dirty="0">
              <a:effectLst/>
              <a:latin typeface="DINCondensedC" panose="00000506000000000000" pitchFamily="50" charset="0"/>
              <a:ea typeface="Times New Roman" panose="02020603050405020304" pitchFamily="18" charset="0"/>
            </a:endParaRPr>
          </a:p>
          <a:p>
            <a:pPr marL="0" marR="0">
              <a:spcBef>
                <a:spcPts val="0"/>
              </a:spcBef>
              <a:spcAft>
                <a:spcPts val="0"/>
              </a:spcAft>
            </a:pPr>
            <a:r>
              <a:rPr lang="ru-RU" sz="2800" dirty="0" smtClean="0">
                <a:effectLst/>
                <a:latin typeface="DINCondensedC" panose="00000506000000000000" pitchFamily="50" charset="0"/>
                <a:ea typeface="Times New Roman" panose="02020603050405020304" pitchFamily="18" charset="0"/>
                <a:cs typeface="Times New Roman" panose="02020603050405020304" pitchFamily="18" charset="0"/>
              </a:rPr>
              <a:t>Все обидчики на своём опыте учатся использовать силу. Когда </a:t>
            </a:r>
            <a:r>
              <a:rPr lang="ru-RU" sz="2800" dirty="0" err="1" smtClean="0">
                <a:effectLst/>
                <a:latin typeface="DINCondensedC" panose="00000506000000000000" pitchFamily="50" charset="0"/>
                <a:ea typeface="Times New Roman" panose="02020603050405020304" pitchFamily="18" charset="0"/>
                <a:cs typeface="Times New Roman" panose="02020603050405020304" pitchFamily="18" charset="0"/>
              </a:rPr>
              <a:t>абьюзер</a:t>
            </a:r>
            <a:r>
              <a:rPr lang="ru-RU" sz="2800" dirty="0" smtClean="0">
                <a:effectLst/>
                <a:latin typeface="DINCondensedC" panose="00000506000000000000" pitchFamily="50" charset="0"/>
                <a:ea typeface="Times New Roman" panose="02020603050405020304" pitchFamily="18" charset="0"/>
                <a:cs typeface="Times New Roman" panose="02020603050405020304" pitchFamily="18" charset="0"/>
              </a:rPr>
              <a:t> впервые применил силу для контроля </a:t>
            </a:r>
            <a:br>
              <a:rPr lang="ru-RU" sz="2800" dirty="0" smtClean="0">
                <a:effectLst/>
                <a:latin typeface="DINCondensedC" panose="00000506000000000000" pitchFamily="50" charset="0"/>
                <a:ea typeface="Times New Roman" panose="02020603050405020304" pitchFamily="18" charset="0"/>
                <a:cs typeface="Times New Roman" panose="02020603050405020304" pitchFamily="18" charset="0"/>
              </a:rPr>
            </a:br>
            <a:r>
              <a:rPr lang="ru-RU" sz="2800" dirty="0" smtClean="0">
                <a:effectLst/>
                <a:latin typeface="DINCondensedC" panose="00000506000000000000" pitchFamily="50" charset="0"/>
                <a:ea typeface="Times New Roman" panose="02020603050405020304" pitchFamily="18" charset="0"/>
                <a:cs typeface="Times New Roman" panose="02020603050405020304" pitchFamily="18" charset="0"/>
              </a:rPr>
              <a:t>над членами семьи и не испытал никаких негативных последствий – никто не возражал, никто не останавливал, и не подвергал сомнению такое поведение.</a:t>
            </a:r>
            <a:endParaRPr lang="ru-RU" sz="2800" b="1" dirty="0">
              <a:latin typeface="DINCondensedC" panose="00000506000000000000" pitchFamily="50"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ru-RU" sz="2800" b="1" dirty="0">
              <a:effectLst/>
              <a:latin typeface="DINCondensedC" panose="00000506000000000000" pitchFamily="50" charset="0"/>
              <a:ea typeface="Times New Roman" panose="02020603050405020304" pitchFamily="18" charset="0"/>
              <a:cs typeface="Times New Roman" panose="02020603050405020304" pitchFamily="18" charset="0"/>
            </a:endParaRPr>
          </a:p>
          <a:p>
            <a:pPr marL="0" marR="0">
              <a:spcBef>
                <a:spcPts val="0"/>
              </a:spcBef>
              <a:spcAft>
                <a:spcPts val="0"/>
              </a:spcAft>
            </a:pPr>
            <a:r>
              <a:rPr lang="ru-RU" sz="2800" dirty="0">
                <a:latin typeface="DINCondensedC" panose="00000506000000000000" pitchFamily="50" charset="0"/>
                <a:ea typeface="Times New Roman" panose="02020603050405020304" pitchFamily="18" charset="0"/>
                <a:cs typeface="Times New Roman" panose="02020603050405020304" pitchFamily="18" charset="0"/>
              </a:rPr>
              <a:t>Можете ли вы вспомнить ситуацию, когда насилие могло произойти неосознанно или </a:t>
            </a:r>
            <a:r>
              <a:rPr lang="ru-RU" sz="2800" dirty="0" smtClean="0">
                <a:latin typeface="DINCondensedC" panose="00000506000000000000" pitchFamily="50" charset="0"/>
                <a:ea typeface="Times New Roman" panose="02020603050405020304" pitchFamily="18" charset="0"/>
                <a:cs typeface="Times New Roman" panose="02020603050405020304" pitchFamily="18" charset="0"/>
              </a:rPr>
              <a:t>намеренно</a:t>
            </a:r>
            <a:r>
              <a:rPr lang="en-US" sz="2800" dirty="0" smtClean="0">
                <a:latin typeface="DINCondensedC" panose="00000506000000000000" pitchFamily="50" charset="0"/>
                <a:ea typeface="Times New Roman" panose="02020603050405020304" pitchFamily="18" charset="0"/>
                <a:cs typeface="Times New Roman" panose="02020603050405020304" pitchFamily="18" charset="0"/>
              </a:rPr>
              <a:t>? </a:t>
            </a:r>
            <a:endParaRPr lang="en-US" sz="2800" dirty="0">
              <a:latin typeface="DINCondensedC" panose="00000506000000000000" pitchFamily="50" charset="0"/>
              <a:ea typeface="Times New Roman" panose="02020603050405020304" pitchFamily="18" charset="0"/>
              <a:cs typeface="Times New Roman" panose="02020603050405020304" pitchFamily="18" charset="0"/>
            </a:endParaRPr>
          </a:p>
        </p:txBody>
      </p:sp>
      <p:sp>
        <p:nvSpPr>
          <p:cNvPr id="5" name="Rectangle 7"/>
          <p:cNvSpPr/>
          <p:nvPr/>
        </p:nvSpPr>
        <p:spPr>
          <a:xfrm>
            <a:off x="2245031" y="6402133"/>
            <a:ext cx="6252210" cy="230832"/>
          </a:xfrm>
          <a:prstGeom prst="rect">
            <a:avLst/>
          </a:prstGeom>
        </p:spPr>
        <p:txBody>
          <a:bodyPr wrap="square" anchor="b">
            <a:spAutoFit/>
          </a:bodyPr>
          <a:lstStyle/>
          <a:p>
            <a:pPr algn="r"/>
            <a:r>
              <a:rPr lang="bg-BG" sz="900" dirty="0">
                <a:solidFill>
                  <a:srgbClr val="7030A0"/>
                </a:solidFill>
                <a:latin typeface="Avenir Next Condensed" panose="020B0506020202020204" pitchFamily="34" charset="0"/>
              </a:rPr>
              <a:t>СТАНОВИТЬСЯ СИЛЬНЕЕ, НАДЕЛЯЯ </a:t>
            </a:r>
            <a:r>
              <a:rPr lang="ru-RU" sz="900" dirty="0">
                <a:solidFill>
                  <a:srgbClr val="7030A0"/>
                </a:solidFill>
                <a:latin typeface="Avenir Next Condensed" panose="020B0506020202020204" pitchFamily="34" charset="0"/>
              </a:rPr>
              <a:t>ВЛАСТЬЮ </a:t>
            </a:r>
            <a:r>
              <a:rPr lang="bg-BG" sz="900" dirty="0" smtClean="0">
                <a:solidFill>
                  <a:srgbClr val="7030A0"/>
                </a:solidFill>
                <a:latin typeface="Avenir Next Condensed" panose="020B0506020202020204" pitchFamily="34" charset="0"/>
              </a:rPr>
              <a:t>ДРУГИХ</a:t>
            </a:r>
            <a:endParaRPr lang="bg-BG" sz="900" dirty="0">
              <a:solidFill>
                <a:srgbClr val="7030A0"/>
              </a:solidFill>
              <a:latin typeface="Avenir Next Condensed" panose="020B0506020202020204" pitchFamily="34" charset="0"/>
            </a:endParaRPr>
          </a:p>
        </p:txBody>
      </p:sp>
    </p:spTree>
    <p:extLst>
      <p:ext uri="{BB962C8B-B14F-4D97-AF65-F5344CB8AC3E}">
        <p14:creationId xmlns:p14="http://schemas.microsoft.com/office/powerpoint/2010/main" val="1231205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794"/>
            <a:ext cx="9152410" cy="6858794"/>
          </a:xfrm>
          <a:prstGeom prst="rect">
            <a:avLst/>
          </a:prstGeom>
        </p:spPr>
      </p:pic>
      <p:sp>
        <p:nvSpPr>
          <p:cNvPr id="3" name="TextBox 2">
            <a:extLst>
              <a:ext uri="{FF2B5EF4-FFF2-40B4-BE49-F238E27FC236}">
                <a16:creationId xmlns:a16="http://schemas.microsoft.com/office/drawing/2014/main" id="{2AD033DF-7967-C798-0B3A-5C790AB80DCE}"/>
              </a:ext>
            </a:extLst>
          </p:cNvPr>
          <p:cNvSpPr txBox="1"/>
          <p:nvPr/>
        </p:nvSpPr>
        <p:spPr>
          <a:xfrm>
            <a:off x="752168" y="1075242"/>
            <a:ext cx="7898346" cy="4955203"/>
          </a:xfrm>
          <a:prstGeom prst="rect">
            <a:avLst/>
          </a:prstGeom>
          <a:noFill/>
        </p:spPr>
        <p:txBody>
          <a:bodyPr wrap="square">
            <a:spAutoFit/>
          </a:bodyPr>
          <a:lstStyle/>
          <a:p>
            <a:pPr marL="0" marR="0">
              <a:spcBef>
                <a:spcPts val="0"/>
              </a:spcBef>
              <a:spcAft>
                <a:spcPts val="0"/>
              </a:spcAft>
            </a:pPr>
            <a:r>
              <a:rPr lang="ru-RU" sz="2800" b="1" dirty="0" smtClean="0">
                <a:effectLst/>
                <a:latin typeface="DINCondensedC" panose="00000506000000000000" pitchFamily="50" charset="0"/>
                <a:ea typeface="MS Mincho" panose="02020609040205080304" pitchFamily="49" charset="-128"/>
                <a:cs typeface="Times New Roman" panose="02020603050405020304" pitchFamily="18" charset="0"/>
              </a:rPr>
              <a:t>Факты о потребности обидчика во власти</a:t>
            </a:r>
            <a:endParaRPr lang="en-US" sz="2800" dirty="0">
              <a:effectLst/>
              <a:latin typeface="DINCondensedC" panose="00000506000000000000" pitchFamily="50" charset="0"/>
              <a:ea typeface="Times New Roman" panose="02020603050405020304" pitchFamily="18" charset="0"/>
            </a:endParaRPr>
          </a:p>
          <a:p>
            <a:pPr marL="0" marR="0">
              <a:spcBef>
                <a:spcPts val="0"/>
              </a:spcBef>
              <a:spcAft>
                <a:spcPts val="0"/>
              </a:spcAft>
            </a:pPr>
            <a:r>
              <a:rPr lang="en-US" sz="2400" dirty="0">
                <a:effectLst/>
                <a:latin typeface="DINCondensedC" panose="00000506000000000000" pitchFamily="50" charset="0"/>
                <a:ea typeface="MS Mincho" panose="02020609040205080304" pitchFamily="49" charset="-128"/>
                <a:cs typeface="Times New Roman" panose="02020603050405020304" pitchFamily="18" charset="0"/>
              </a:rPr>
              <a:t> </a:t>
            </a:r>
            <a:endParaRPr lang="en-US" sz="2400" dirty="0">
              <a:effectLst/>
              <a:latin typeface="DINCondensedC" panose="00000506000000000000" pitchFamily="50" charset="0"/>
              <a:ea typeface="Times New Roman" panose="02020603050405020304" pitchFamily="18" charset="0"/>
            </a:endParaRPr>
          </a:p>
          <a:p>
            <a:pPr marL="342900" marR="0" lvl="0" indent="-342900">
              <a:spcBef>
                <a:spcPts val="0"/>
              </a:spcBef>
              <a:spcAft>
                <a:spcPts val="0"/>
              </a:spcAft>
              <a:buFont typeface="+mj-lt"/>
              <a:buAutoNum type="arabicParenR"/>
            </a:pPr>
            <a:r>
              <a:rPr lang="ru-RU" sz="2400" dirty="0" smtClean="0">
                <a:effectLst/>
                <a:latin typeface="DINCondensedC" panose="00000506000000000000" pitchFamily="50" charset="0"/>
                <a:ea typeface="MS Mincho" panose="02020609040205080304" pitchFamily="49" charset="-128"/>
                <a:cs typeface="Times New Roman" panose="02020603050405020304" pitchFamily="18" charset="0"/>
              </a:rPr>
              <a:t>Насилие (избиение) – не результат того, что обидчик перестал себя контролировать, это попытка обидчика сохранить контроль над ситуацией. Т.е. такое поведение – осознанный выбор</a:t>
            </a:r>
            <a:r>
              <a:rPr lang="en-US" sz="2400" dirty="0" smtClean="0">
                <a:effectLst/>
                <a:latin typeface="DINCondensedC" panose="00000506000000000000" pitchFamily="50" charset="0"/>
                <a:ea typeface="MS Mincho" panose="02020609040205080304" pitchFamily="49" charset="-128"/>
                <a:cs typeface="Times New Roman" panose="02020603050405020304" pitchFamily="18" charset="0"/>
              </a:rPr>
              <a:t> </a:t>
            </a:r>
            <a:r>
              <a:rPr lang="ru-RU" sz="2400" dirty="0" err="1" smtClean="0">
                <a:latin typeface="DINCondensedC" panose="00000506000000000000" pitchFamily="50" charset="0"/>
                <a:ea typeface="MS Mincho" panose="02020609040205080304" pitchFamily="49" charset="-128"/>
                <a:cs typeface="Times New Roman" panose="02020603050405020304" pitchFamily="18" charset="0"/>
              </a:rPr>
              <a:t>абьюзера</a:t>
            </a:r>
            <a:r>
              <a:rPr lang="ru-RU" sz="2400" dirty="0" smtClean="0">
                <a:effectLst/>
                <a:latin typeface="DINCondensedC" panose="00000506000000000000" pitchFamily="50" charset="0"/>
                <a:ea typeface="MS Mincho" panose="02020609040205080304" pitchFamily="49" charset="-128"/>
                <a:cs typeface="Times New Roman" panose="02020603050405020304" pitchFamily="18" charset="0"/>
              </a:rPr>
              <a:t>.</a:t>
            </a:r>
            <a:r>
              <a:rPr lang="en-US" sz="2400" dirty="0">
                <a:effectLst/>
                <a:latin typeface="DINCondensedC" panose="00000506000000000000" pitchFamily="50" charset="0"/>
                <a:ea typeface="MS Mincho" panose="02020609040205080304" pitchFamily="49" charset="-128"/>
                <a:cs typeface="Times New Roman" panose="02020603050405020304" pitchFamily="18" charset="0"/>
              </a:rPr>
              <a:t/>
            </a:r>
            <a:br>
              <a:rPr lang="en-US" sz="2400" dirty="0">
                <a:effectLst/>
                <a:latin typeface="DINCondensedC" panose="00000506000000000000" pitchFamily="50" charset="0"/>
                <a:ea typeface="MS Mincho" panose="02020609040205080304" pitchFamily="49" charset="-128"/>
                <a:cs typeface="Times New Roman" panose="02020603050405020304" pitchFamily="18" charset="0"/>
              </a:rPr>
            </a:br>
            <a:endParaRPr lang="en-US" sz="2400" dirty="0">
              <a:effectLst/>
              <a:latin typeface="DINCondensedC" panose="00000506000000000000" pitchFamily="50" charset="0"/>
              <a:ea typeface="Times New Roman" panose="02020603050405020304" pitchFamily="18" charset="0"/>
            </a:endParaRPr>
          </a:p>
          <a:p>
            <a:pPr marL="342900" marR="0" lvl="0" indent="-342900">
              <a:spcBef>
                <a:spcPts val="0"/>
              </a:spcBef>
              <a:spcAft>
                <a:spcPts val="0"/>
              </a:spcAft>
              <a:buFont typeface="+mj-lt"/>
              <a:buAutoNum type="arabicParenR"/>
            </a:pPr>
            <a:r>
              <a:rPr lang="ru-RU" sz="2400" dirty="0" smtClean="0">
                <a:effectLst/>
                <a:latin typeface="DINCondensedC" panose="00000506000000000000" pitchFamily="50" charset="0"/>
                <a:ea typeface="MS Mincho" panose="02020609040205080304" pitchFamily="49" charset="-128"/>
                <a:cs typeface="Times New Roman" panose="02020603050405020304" pitchFamily="18" charset="0"/>
              </a:rPr>
              <a:t>Потребность обидчика контролировать членов семьи,</a:t>
            </a:r>
            <a:r>
              <a:rPr lang="en-US" sz="2400" dirty="0" smtClean="0">
                <a:effectLst/>
                <a:latin typeface="DINCondensedC" panose="00000506000000000000" pitchFamily="50" charset="0"/>
                <a:ea typeface="MS Mincho" panose="02020609040205080304" pitchFamily="49" charset="-128"/>
                <a:cs typeface="Times New Roman" panose="02020603050405020304" pitchFamily="18" charset="0"/>
              </a:rPr>
              <a:t/>
            </a:r>
            <a:br>
              <a:rPr lang="en-US" sz="2400" dirty="0" smtClean="0">
                <a:effectLst/>
                <a:latin typeface="DINCondensedC" panose="00000506000000000000" pitchFamily="50" charset="0"/>
                <a:ea typeface="MS Mincho" panose="02020609040205080304" pitchFamily="49" charset="-128"/>
                <a:cs typeface="Times New Roman" panose="02020603050405020304" pitchFamily="18" charset="0"/>
              </a:rPr>
            </a:br>
            <a:r>
              <a:rPr lang="ru-RU" sz="2400" dirty="0" smtClean="0">
                <a:effectLst/>
                <a:latin typeface="DINCondensedC" panose="00000506000000000000" pitchFamily="50" charset="0"/>
                <a:ea typeface="MS Mincho" panose="02020609040205080304" pitchFamily="49" charset="-128"/>
                <a:cs typeface="Times New Roman" panose="02020603050405020304" pitchFamily="18" charset="0"/>
              </a:rPr>
              <a:t>по-видимому, возрастает по мере увеличения стресса</a:t>
            </a:r>
            <a:r>
              <a:rPr lang="en-US" sz="2400" dirty="0" smtClean="0">
                <a:effectLst/>
                <a:latin typeface="DINCondensedC" panose="00000506000000000000" pitchFamily="50" charset="0"/>
                <a:ea typeface="MS Mincho" panose="02020609040205080304" pitchFamily="49" charset="-128"/>
                <a:cs typeface="Times New Roman" panose="02020603050405020304" pitchFamily="18" charset="0"/>
              </a:rPr>
              <a:t> </a:t>
            </a:r>
            <a:r>
              <a:rPr lang="ru-RU" sz="2400" dirty="0" smtClean="0">
                <a:effectLst/>
                <a:latin typeface="DINCondensedC" panose="00000506000000000000" pitchFamily="50" charset="0"/>
                <a:ea typeface="MS Mincho" panose="02020609040205080304" pitchFamily="49" charset="-128"/>
                <a:cs typeface="Times New Roman" panose="02020603050405020304" pitchFamily="18" charset="0"/>
              </a:rPr>
              <a:t>в его жизни.</a:t>
            </a:r>
            <a:endParaRPr lang="en-US" sz="2400" dirty="0" smtClean="0">
              <a:effectLst/>
              <a:latin typeface="DINCondensedC" panose="00000506000000000000" pitchFamily="50" charset="0"/>
              <a:ea typeface="MS Mincho" panose="02020609040205080304" pitchFamily="49" charset="-128"/>
              <a:cs typeface="Times New Roman" panose="02020603050405020304" pitchFamily="18" charset="0"/>
            </a:endParaRPr>
          </a:p>
          <a:p>
            <a:pPr marR="0" lvl="0">
              <a:spcBef>
                <a:spcPts val="0"/>
              </a:spcBef>
              <a:spcAft>
                <a:spcPts val="0"/>
              </a:spcAft>
            </a:pPr>
            <a:endParaRPr lang="en-US" sz="2400" dirty="0">
              <a:effectLst/>
              <a:latin typeface="DINCondensedC" panose="00000506000000000000" pitchFamily="50" charset="0"/>
              <a:ea typeface="Times New Roman" panose="02020603050405020304" pitchFamily="18" charset="0"/>
            </a:endParaRPr>
          </a:p>
          <a:p>
            <a:pPr marL="742950" marR="0" lvl="1" indent="-285750">
              <a:spcBef>
                <a:spcPts val="0"/>
              </a:spcBef>
              <a:spcAft>
                <a:spcPts val="0"/>
              </a:spcAft>
              <a:buFont typeface="+mj-lt"/>
              <a:buAutoNum type="alphaLcPeriod"/>
            </a:pPr>
            <a:r>
              <a:rPr lang="ru-RU" sz="2400" dirty="0" smtClean="0">
                <a:effectLst/>
                <a:latin typeface="DINCondensedC" panose="00000506000000000000" pitchFamily="50" charset="0"/>
                <a:ea typeface="MS Mincho" panose="02020609040205080304" pitchFamily="49" charset="-128"/>
                <a:cs typeface="Times New Roman" panose="02020603050405020304" pitchFamily="18" charset="0"/>
              </a:rPr>
              <a:t>Стресс может быть внутренним (неумение общаться </a:t>
            </a:r>
            <a:r>
              <a:rPr lang="en-US" sz="2400" dirty="0" smtClean="0">
                <a:effectLst/>
                <a:latin typeface="DINCondensedC" panose="00000506000000000000" pitchFamily="50" charset="0"/>
                <a:ea typeface="MS Mincho" panose="02020609040205080304" pitchFamily="49" charset="-128"/>
                <a:cs typeface="Times New Roman" panose="02020603050405020304" pitchFamily="18" charset="0"/>
              </a:rPr>
              <a:t/>
            </a:r>
            <a:br>
              <a:rPr lang="en-US" sz="2400" dirty="0" smtClean="0">
                <a:effectLst/>
                <a:latin typeface="DINCondensedC" panose="00000506000000000000" pitchFamily="50" charset="0"/>
                <a:ea typeface="MS Mincho" panose="02020609040205080304" pitchFamily="49" charset="-128"/>
                <a:cs typeface="Times New Roman" panose="02020603050405020304" pitchFamily="18" charset="0"/>
              </a:rPr>
            </a:br>
            <a:r>
              <a:rPr lang="ru-RU" sz="2400" dirty="0" smtClean="0">
                <a:effectLst/>
                <a:latin typeface="DINCondensedC" panose="00000506000000000000" pitchFamily="50" charset="0"/>
                <a:ea typeface="MS Mincho" panose="02020609040205080304" pitchFamily="49" charset="-128"/>
                <a:cs typeface="Times New Roman" panose="02020603050405020304" pitchFamily="18" charset="0"/>
              </a:rPr>
              <a:t>с супругом, плохая успеваемость ребёнка в школе, смерть родителя, ужин, который задерживается…) Он может испытывать разочарование в семье, но в основном в себе.</a:t>
            </a:r>
          </a:p>
        </p:txBody>
      </p:sp>
      <p:sp>
        <p:nvSpPr>
          <p:cNvPr id="5" name="Rectangle 7"/>
          <p:cNvSpPr/>
          <p:nvPr/>
        </p:nvSpPr>
        <p:spPr>
          <a:xfrm>
            <a:off x="2245031" y="6402133"/>
            <a:ext cx="6252210" cy="230832"/>
          </a:xfrm>
          <a:prstGeom prst="rect">
            <a:avLst/>
          </a:prstGeom>
        </p:spPr>
        <p:txBody>
          <a:bodyPr wrap="square" anchor="b">
            <a:spAutoFit/>
          </a:bodyPr>
          <a:lstStyle/>
          <a:p>
            <a:pPr algn="r"/>
            <a:r>
              <a:rPr lang="bg-BG" sz="900" dirty="0">
                <a:solidFill>
                  <a:srgbClr val="7030A0"/>
                </a:solidFill>
                <a:latin typeface="Avenir Next Condensed" panose="020B0506020202020204" pitchFamily="34" charset="0"/>
              </a:rPr>
              <a:t>СТАНОВИТЬСЯ СИЛЬНЕЕ, НАДЕЛЯЯ </a:t>
            </a:r>
            <a:r>
              <a:rPr lang="ru-RU" sz="900" dirty="0">
                <a:solidFill>
                  <a:srgbClr val="7030A0"/>
                </a:solidFill>
                <a:latin typeface="Avenir Next Condensed" panose="020B0506020202020204" pitchFamily="34" charset="0"/>
              </a:rPr>
              <a:t>ВЛАСТЬЮ </a:t>
            </a:r>
            <a:r>
              <a:rPr lang="bg-BG" sz="900" dirty="0" smtClean="0">
                <a:solidFill>
                  <a:srgbClr val="7030A0"/>
                </a:solidFill>
                <a:latin typeface="Avenir Next Condensed" panose="020B0506020202020204" pitchFamily="34" charset="0"/>
              </a:rPr>
              <a:t>ДРУГИХ</a:t>
            </a:r>
            <a:endParaRPr lang="bg-BG" sz="900" dirty="0">
              <a:solidFill>
                <a:srgbClr val="7030A0"/>
              </a:solidFill>
              <a:latin typeface="Avenir Next Condensed" panose="020B0506020202020204" pitchFamily="34" charset="0"/>
            </a:endParaRPr>
          </a:p>
        </p:txBody>
      </p:sp>
    </p:spTree>
    <p:extLst>
      <p:ext uri="{BB962C8B-B14F-4D97-AF65-F5344CB8AC3E}">
        <p14:creationId xmlns:p14="http://schemas.microsoft.com/office/powerpoint/2010/main" val="4242274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794"/>
            <a:ext cx="9152410" cy="6858794"/>
          </a:xfrm>
          <a:prstGeom prst="rect">
            <a:avLst/>
          </a:prstGeom>
        </p:spPr>
      </p:pic>
      <p:sp>
        <p:nvSpPr>
          <p:cNvPr id="3" name="TextBox 2">
            <a:extLst>
              <a:ext uri="{FF2B5EF4-FFF2-40B4-BE49-F238E27FC236}">
                <a16:creationId xmlns:a16="http://schemas.microsoft.com/office/drawing/2014/main" id="{2AD033DF-7967-C798-0B3A-5C790AB80DCE}"/>
              </a:ext>
            </a:extLst>
          </p:cNvPr>
          <p:cNvSpPr txBox="1"/>
          <p:nvPr/>
        </p:nvSpPr>
        <p:spPr>
          <a:xfrm>
            <a:off x="752168" y="1089757"/>
            <a:ext cx="7676535" cy="4955203"/>
          </a:xfrm>
          <a:prstGeom prst="rect">
            <a:avLst/>
          </a:prstGeom>
          <a:noFill/>
        </p:spPr>
        <p:txBody>
          <a:bodyPr wrap="square">
            <a:spAutoFit/>
          </a:bodyPr>
          <a:lstStyle/>
          <a:p>
            <a:r>
              <a:rPr lang="ru-RU" sz="2800" b="1" dirty="0">
                <a:latin typeface="DINCondensedC" panose="00000506000000000000" pitchFamily="50" charset="0"/>
                <a:ea typeface="MS Mincho" panose="02020609040205080304" pitchFamily="49" charset="-128"/>
                <a:cs typeface="Times New Roman" panose="02020603050405020304" pitchFamily="18" charset="0"/>
              </a:rPr>
              <a:t>Факты о потребности обидчика </a:t>
            </a:r>
            <a:r>
              <a:rPr lang="ru-RU" sz="2800" b="1" dirty="0" smtClean="0">
                <a:latin typeface="DINCondensedC" panose="00000506000000000000" pitchFamily="50" charset="0"/>
                <a:ea typeface="MS Mincho" panose="02020609040205080304" pitchFamily="49" charset="-128"/>
                <a:cs typeface="Times New Roman" panose="02020603050405020304" pitchFamily="18" charset="0"/>
              </a:rPr>
              <a:t>во власти</a:t>
            </a:r>
            <a:endParaRPr lang="en-US" sz="2800" dirty="0">
              <a:effectLst/>
              <a:latin typeface="Avenir Next Condensed" panose="020B0506020202020204" pitchFamily="34" charset="0"/>
              <a:ea typeface="Times New Roman" panose="02020603050405020304" pitchFamily="18" charset="0"/>
            </a:endParaRPr>
          </a:p>
          <a:p>
            <a:pPr marL="0" marR="0">
              <a:spcBef>
                <a:spcPts val="0"/>
              </a:spcBef>
              <a:spcAft>
                <a:spcPts val="0"/>
              </a:spcAft>
            </a:pPr>
            <a:r>
              <a:rPr lang="en-US" sz="2400" dirty="0">
                <a:effectLst/>
                <a:latin typeface="Avenir Next Condensed" panose="020B0506020202020204" pitchFamily="34" charset="0"/>
                <a:ea typeface="MS Mincho" panose="02020609040205080304" pitchFamily="49" charset="-128"/>
                <a:cs typeface="Times New Roman" panose="02020603050405020304" pitchFamily="18" charset="0"/>
              </a:rPr>
              <a:t> </a:t>
            </a:r>
            <a:endParaRPr lang="en-US" sz="2400" dirty="0">
              <a:latin typeface="Avenir Next Condensed" panose="020B0506020202020204" pitchFamily="34" charset="0"/>
              <a:ea typeface="MS Mincho" panose="02020609040205080304" pitchFamily="49" charset="-128"/>
            </a:endParaRPr>
          </a:p>
          <a:p>
            <a:pPr marL="914400" lvl="1" indent="-457200">
              <a:buFont typeface="+mj-lt"/>
              <a:buAutoNum type="alphaLcPeriod" startAt="2"/>
            </a:pPr>
            <a:r>
              <a:rPr lang="ru-RU" sz="2400" dirty="0" smtClean="0">
                <a:effectLst/>
                <a:latin typeface="DINCondensedC" panose="00000506000000000000" pitchFamily="50" charset="0"/>
                <a:ea typeface="MS Mincho" panose="02020609040205080304" pitchFamily="49" charset="-128"/>
                <a:cs typeface="Times New Roman" panose="02020603050405020304" pitchFamily="18" charset="0"/>
              </a:rPr>
              <a:t>Стресс может быть внешним (увольнение с работы или отсутствие повышения в должности, футбольная команда проиграла чемпионат.. </a:t>
            </a:r>
            <a:r>
              <a:rPr lang="ru-RU" sz="2400" dirty="0" smtClean="0">
                <a:latin typeface="DINCondensedC" panose="00000506000000000000" pitchFamily="50" charset="0"/>
                <a:ea typeface="MS Mincho" panose="02020609040205080304" pitchFamily="49" charset="-128"/>
                <a:cs typeface="Times New Roman" panose="02020603050405020304" pitchFamily="18" charset="0"/>
              </a:rPr>
              <a:t>и т.д.)</a:t>
            </a:r>
            <a:endParaRPr lang="en-US" sz="2400" dirty="0">
              <a:effectLst/>
              <a:latin typeface="DINCondensedC" panose="00000506000000000000" pitchFamily="50" charset="0"/>
              <a:ea typeface="MS Mincho" panose="02020609040205080304" pitchFamily="49" charset="-128"/>
              <a:cs typeface="Times New Roman" panose="02020603050405020304" pitchFamily="18" charset="0"/>
            </a:endParaRPr>
          </a:p>
          <a:p>
            <a:pPr marL="914400" lvl="1" indent="-457200">
              <a:buFont typeface="+mj-lt"/>
              <a:buAutoNum type="alphaLcPeriod" startAt="2"/>
            </a:pPr>
            <a:endParaRPr lang="en-US" sz="2400" dirty="0">
              <a:latin typeface="DINCondensedC" panose="00000506000000000000" pitchFamily="50" charset="0"/>
              <a:ea typeface="MS Mincho" panose="02020609040205080304" pitchFamily="49" charset="-128"/>
              <a:cs typeface="Times New Roman" panose="02020603050405020304" pitchFamily="18" charset="0"/>
            </a:endParaRPr>
          </a:p>
          <a:p>
            <a:pPr marL="914400" lvl="1" indent="-457200">
              <a:buFont typeface="+mj-lt"/>
              <a:buAutoNum type="alphaLcPeriod" startAt="2"/>
            </a:pPr>
            <a:r>
              <a:rPr lang="ru-RU" sz="2400" dirty="0" smtClean="0">
                <a:effectLst/>
                <a:latin typeface="DINCondensedC" panose="00000506000000000000" pitchFamily="50" charset="0"/>
                <a:ea typeface="MS Mincho" panose="02020609040205080304" pitchFamily="49" charset="-128"/>
                <a:cs typeface="Times New Roman" panose="02020603050405020304" pitchFamily="18" charset="0"/>
              </a:rPr>
              <a:t>Все эти события могут вызывать эмоции, которые не считаются «мужскими»: разочарование, тревога, горе и так далее)</a:t>
            </a:r>
            <a:endParaRPr lang="en-US" sz="2400" dirty="0">
              <a:effectLst/>
              <a:latin typeface="DINCondensedC" panose="00000506000000000000" pitchFamily="50" charset="0"/>
              <a:ea typeface="MS Mincho" panose="02020609040205080304" pitchFamily="49" charset="-128"/>
              <a:cs typeface="Times New Roman" panose="02020603050405020304" pitchFamily="18" charset="0"/>
            </a:endParaRPr>
          </a:p>
          <a:p>
            <a:pPr marL="914400" lvl="1" indent="-457200">
              <a:buFont typeface="+mj-lt"/>
              <a:buAutoNum type="alphaLcPeriod" startAt="2"/>
            </a:pPr>
            <a:endParaRPr lang="en-US" sz="2400" dirty="0">
              <a:latin typeface="DINCondensedC" panose="00000506000000000000" pitchFamily="50" charset="0"/>
              <a:ea typeface="MS Mincho" panose="02020609040205080304" pitchFamily="49" charset="-128"/>
              <a:cs typeface="Times New Roman" panose="02020603050405020304" pitchFamily="18" charset="0"/>
            </a:endParaRPr>
          </a:p>
          <a:p>
            <a:pPr marL="914400" lvl="1" indent="-457200">
              <a:buFont typeface="+mj-lt"/>
              <a:buAutoNum type="alphaLcPeriod" startAt="2"/>
            </a:pPr>
            <a:r>
              <a:rPr lang="ru-RU" sz="2400" dirty="0" smtClean="0">
                <a:effectLst/>
                <a:latin typeface="DINCondensedC" panose="00000506000000000000" pitchFamily="50" charset="0"/>
                <a:ea typeface="MS Mincho" panose="02020609040205080304" pitchFamily="49" charset="-128"/>
                <a:cs typeface="Times New Roman" panose="02020603050405020304" pitchFamily="18" charset="0"/>
              </a:rPr>
              <a:t>Обидчик использует гнев, чтобы выразить или скрыть настоящие эмоции, стремясь вернуть контроль над своей жизнью</a:t>
            </a:r>
            <a:endParaRPr lang="en-US" sz="2400" dirty="0">
              <a:effectLst/>
              <a:latin typeface="DINCondensedC" panose="00000506000000000000" pitchFamily="50" charset="0"/>
              <a:ea typeface="Times New Roman" panose="02020603050405020304" pitchFamily="18" charset="0"/>
            </a:endParaRPr>
          </a:p>
        </p:txBody>
      </p:sp>
      <p:sp>
        <p:nvSpPr>
          <p:cNvPr id="5" name="Rectangle 7"/>
          <p:cNvSpPr/>
          <p:nvPr/>
        </p:nvSpPr>
        <p:spPr>
          <a:xfrm>
            <a:off x="2245031" y="6402133"/>
            <a:ext cx="6252210" cy="230832"/>
          </a:xfrm>
          <a:prstGeom prst="rect">
            <a:avLst/>
          </a:prstGeom>
        </p:spPr>
        <p:txBody>
          <a:bodyPr wrap="square" anchor="b">
            <a:spAutoFit/>
          </a:bodyPr>
          <a:lstStyle/>
          <a:p>
            <a:pPr algn="r"/>
            <a:r>
              <a:rPr lang="bg-BG" sz="900" dirty="0">
                <a:solidFill>
                  <a:srgbClr val="7030A0"/>
                </a:solidFill>
                <a:latin typeface="Avenir Next Condensed" panose="020B0506020202020204" pitchFamily="34" charset="0"/>
              </a:rPr>
              <a:t>СТАНОВИТЬСЯ СИЛЬНЕЕ, НАДЕЛЯЯ </a:t>
            </a:r>
            <a:r>
              <a:rPr lang="ru-RU" sz="900" dirty="0">
                <a:solidFill>
                  <a:srgbClr val="7030A0"/>
                </a:solidFill>
                <a:latin typeface="Avenir Next Condensed" panose="020B0506020202020204" pitchFamily="34" charset="0"/>
              </a:rPr>
              <a:t>ВЛАСТЬЮ </a:t>
            </a:r>
            <a:r>
              <a:rPr lang="bg-BG" sz="900" dirty="0" smtClean="0">
                <a:solidFill>
                  <a:srgbClr val="7030A0"/>
                </a:solidFill>
                <a:latin typeface="Avenir Next Condensed" panose="020B0506020202020204" pitchFamily="34" charset="0"/>
              </a:rPr>
              <a:t>ДРУГИХ</a:t>
            </a:r>
            <a:endParaRPr lang="bg-BG" sz="900" dirty="0">
              <a:solidFill>
                <a:srgbClr val="7030A0"/>
              </a:solidFill>
              <a:latin typeface="Avenir Next Condensed" panose="020B0506020202020204" pitchFamily="34" charset="0"/>
            </a:endParaRPr>
          </a:p>
        </p:txBody>
      </p:sp>
    </p:spTree>
    <p:extLst>
      <p:ext uri="{BB962C8B-B14F-4D97-AF65-F5344CB8AC3E}">
        <p14:creationId xmlns:p14="http://schemas.microsoft.com/office/powerpoint/2010/main" val="1258895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0"/>
            <a:ext cx="9152410" cy="6858794"/>
          </a:xfrm>
          <a:prstGeom prst="rect">
            <a:avLst/>
          </a:prstGeom>
        </p:spPr>
      </p:pic>
      <p:sp>
        <p:nvSpPr>
          <p:cNvPr id="3" name="TextBox 2">
            <a:extLst>
              <a:ext uri="{FF2B5EF4-FFF2-40B4-BE49-F238E27FC236}">
                <a16:creationId xmlns:a16="http://schemas.microsoft.com/office/drawing/2014/main" id="{2AD033DF-7967-C798-0B3A-5C790AB80DCE}"/>
              </a:ext>
            </a:extLst>
          </p:cNvPr>
          <p:cNvSpPr txBox="1"/>
          <p:nvPr/>
        </p:nvSpPr>
        <p:spPr>
          <a:xfrm>
            <a:off x="733732" y="1219483"/>
            <a:ext cx="7676535" cy="4493538"/>
          </a:xfrm>
          <a:prstGeom prst="rect">
            <a:avLst/>
          </a:prstGeom>
          <a:noFill/>
        </p:spPr>
        <p:txBody>
          <a:bodyPr wrap="square">
            <a:spAutoFit/>
          </a:bodyPr>
          <a:lstStyle/>
          <a:p>
            <a:pPr marL="0" marR="0">
              <a:spcBef>
                <a:spcPts val="0"/>
              </a:spcBef>
              <a:spcAft>
                <a:spcPts val="0"/>
              </a:spcAft>
            </a:pPr>
            <a:r>
              <a:rPr lang="ru-RU" sz="2800" b="1" dirty="0" smtClean="0">
                <a:effectLst/>
                <a:latin typeface="DINCondensedC" panose="00000506000000000000" pitchFamily="50" charset="0"/>
                <a:ea typeface="MS Mincho" panose="02020609040205080304" pitchFamily="49" charset="-128"/>
                <a:cs typeface="Times New Roman" panose="02020603050405020304" pitchFamily="18" charset="0"/>
              </a:rPr>
              <a:t>Заблуждения в отношении насилия</a:t>
            </a:r>
            <a:r>
              <a:rPr lang="en-US" sz="2800" b="1" dirty="0" smtClean="0">
                <a:effectLst/>
                <a:latin typeface="DINCondensedC" panose="00000506000000000000" pitchFamily="50" charset="0"/>
                <a:ea typeface="MS Mincho" panose="02020609040205080304" pitchFamily="49" charset="-128"/>
                <a:cs typeface="Times New Roman" panose="02020603050405020304" pitchFamily="18" charset="0"/>
              </a:rPr>
              <a:t>:</a:t>
            </a:r>
            <a:endParaRPr lang="en-US" sz="2800" dirty="0">
              <a:effectLst/>
              <a:latin typeface="DINCondensedC" panose="00000506000000000000" pitchFamily="50" charset="0"/>
              <a:ea typeface="Times New Roman" panose="02020603050405020304" pitchFamily="18" charset="0"/>
            </a:endParaRPr>
          </a:p>
          <a:p>
            <a:pPr marL="0" marR="0">
              <a:spcBef>
                <a:spcPts val="0"/>
              </a:spcBef>
              <a:spcAft>
                <a:spcPts val="0"/>
              </a:spcAft>
            </a:pPr>
            <a:r>
              <a:rPr lang="en-US" sz="2400" dirty="0">
                <a:effectLst/>
                <a:latin typeface="DINCondensedC" panose="00000506000000000000" pitchFamily="50" charset="0"/>
                <a:ea typeface="MS Mincho" panose="02020609040205080304" pitchFamily="49" charset="-128"/>
                <a:cs typeface="Times New Roman" panose="02020603050405020304" pitchFamily="18" charset="0"/>
              </a:rPr>
              <a:t> </a:t>
            </a:r>
            <a:endParaRPr lang="en-US" sz="2400" dirty="0">
              <a:effectLst/>
              <a:latin typeface="DINCondensedC" panose="00000506000000000000" pitchFamily="50" charset="0"/>
              <a:ea typeface="Times New Roman" panose="02020603050405020304" pitchFamily="18" charset="0"/>
            </a:endParaRPr>
          </a:p>
          <a:p>
            <a:pPr marL="342900" marR="0" lvl="0" indent="-342900">
              <a:spcBef>
                <a:spcPts val="0"/>
              </a:spcBef>
              <a:spcAft>
                <a:spcPts val="0"/>
              </a:spcAft>
              <a:buFont typeface="+mj-lt"/>
              <a:buAutoNum type="arabicParenR"/>
            </a:pPr>
            <a:r>
              <a:rPr lang="ru-RU" sz="2400" b="1" i="1" dirty="0" smtClean="0">
                <a:latin typeface="DINCondensedC" panose="00000506000000000000" pitchFamily="50" charset="0"/>
                <a:ea typeface="MS Mincho" panose="02020609040205080304" pitchFamily="49" charset="-128"/>
                <a:cs typeface="Times New Roman" panose="02020603050405020304" pitchFamily="18" charset="0"/>
              </a:rPr>
              <a:t>Насилие </a:t>
            </a:r>
            <a:r>
              <a:rPr lang="ru-RU" sz="2400" b="1" i="1" dirty="0">
                <a:latin typeface="DINCondensedC" panose="00000506000000000000" pitchFamily="50" charset="0"/>
                <a:ea typeface="MS Mincho" panose="02020609040205080304" pitchFamily="49" charset="-128"/>
                <a:cs typeface="Times New Roman" panose="02020603050405020304" pitchFamily="18" charset="0"/>
              </a:rPr>
              <a:t>не вызвано алкоголем или наркотиками</a:t>
            </a:r>
            <a:r>
              <a:rPr lang="en-US" sz="2400" b="1" i="1" dirty="0" smtClean="0">
                <a:effectLst/>
                <a:latin typeface="DINCondensedC" panose="00000506000000000000" pitchFamily="50" charset="0"/>
                <a:ea typeface="MS Mincho" panose="02020609040205080304" pitchFamily="49" charset="-128"/>
                <a:cs typeface="Times New Roman" panose="02020603050405020304" pitchFamily="18" charset="0"/>
              </a:rPr>
              <a:t>.</a:t>
            </a:r>
            <a:r>
              <a:rPr lang="en-US" sz="2400" dirty="0" smtClean="0">
                <a:effectLst/>
                <a:latin typeface="DINCondensedC" panose="00000506000000000000" pitchFamily="50" charset="0"/>
                <a:ea typeface="MS Mincho" panose="02020609040205080304" pitchFamily="49" charset="-128"/>
                <a:cs typeface="Times New Roman" panose="02020603050405020304" pitchFamily="18" charset="0"/>
              </a:rPr>
              <a:t>  </a:t>
            </a:r>
            <a:endParaRPr lang="en-US" sz="2400" dirty="0">
              <a:effectLst/>
              <a:latin typeface="DINCondensedC" panose="00000506000000000000" pitchFamily="50" charset="0"/>
              <a:ea typeface="MS Mincho" panose="02020609040205080304" pitchFamily="49" charset="-128"/>
              <a:cs typeface="Times New Roman" panose="02020603050405020304" pitchFamily="18" charset="0"/>
            </a:endParaRPr>
          </a:p>
          <a:p>
            <a:pPr marR="0" lvl="0">
              <a:spcBef>
                <a:spcPts val="0"/>
              </a:spcBef>
              <a:spcAft>
                <a:spcPts val="0"/>
              </a:spcAft>
            </a:pPr>
            <a:endParaRPr lang="en-US" sz="2400" dirty="0">
              <a:latin typeface="DINCondensedC" panose="00000506000000000000" pitchFamily="50" charset="0"/>
              <a:ea typeface="MS Mincho" panose="02020609040205080304" pitchFamily="49" charset="-128"/>
              <a:cs typeface="Times New Roman" panose="02020603050405020304" pitchFamily="18" charset="0"/>
            </a:endParaRPr>
          </a:p>
          <a:p>
            <a:pPr marR="0" lvl="0">
              <a:spcBef>
                <a:spcPts val="0"/>
              </a:spcBef>
              <a:spcAft>
                <a:spcPts val="0"/>
              </a:spcAft>
            </a:pPr>
            <a:r>
              <a:rPr lang="ru-RU" sz="2400" dirty="0" smtClean="0">
                <a:effectLst/>
                <a:latin typeface="DINCondensedC" panose="00000506000000000000" pitchFamily="50" charset="0"/>
                <a:ea typeface="MS Mincho" panose="02020609040205080304" pitchFamily="49" charset="-128"/>
                <a:cs typeface="Times New Roman" panose="02020603050405020304" pitchFamily="18" charset="0"/>
              </a:rPr>
              <a:t>Несмотря на то, что существует некоторая взаимосвязь, жестокое обращение не является следствием употребления наркотиков или алкоголя. Важно помнить, что лечение алкоголизма или наркомании не остановит (в большинстве случаев) насилие. Эт</a:t>
            </a:r>
            <a:r>
              <a:rPr lang="ru-RU" sz="2400" dirty="0" smtClean="0">
                <a:latin typeface="DINCondensedC" panose="00000506000000000000" pitchFamily="50" charset="0"/>
                <a:ea typeface="MS Mincho" panose="02020609040205080304" pitchFamily="49" charset="-128"/>
                <a:cs typeface="Times New Roman" panose="02020603050405020304" pitchFamily="18" charset="0"/>
              </a:rPr>
              <a:t>о </a:t>
            </a:r>
            <a:r>
              <a:rPr lang="ru-RU" sz="2400" dirty="0" smtClean="0">
                <a:effectLst/>
                <a:latin typeface="DINCondensedC" panose="00000506000000000000" pitchFamily="50" charset="0"/>
                <a:ea typeface="MS Mincho" panose="02020609040205080304" pitchFamily="49" charset="-128"/>
                <a:cs typeface="Times New Roman" panose="02020603050405020304" pitchFamily="18" charset="0"/>
              </a:rPr>
              <a:t>лечение может быть первым шаго</a:t>
            </a:r>
            <a:r>
              <a:rPr lang="ru-RU" sz="2400" dirty="0" smtClean="0">
                <a:latin typeface="DINCondensedC" panose="00000506000000000000" pitchFamily="50" charset="0"/>
                <a:ea typeface="MS Mincho" panose="02020609040205080304" pitchFamily="49" charset="-128"/>
                <a:cs typeface="Times New Roman" panose="02020603050405020304" pitchFamily="18" charset="0"/>
              </a:rPr>
              <a:t>м, но насильник всё равно должен работать над конкретной проблемой использования насилия как формы власти </a:t>
            </a:r>
            <a:r>
              <a:rPr lang="en-US" sz="2400" dirty="0" smtClean="0">
                <a:latin typeface="DINCondensedC" panose="00000506000000000000" pitchFamily="50" charset="0"/>
                <a:ea typeface="MS Mincho" panose="02020609040205080304" pitchFamily="49" charset="-128"/>
                <a:cs typeface="Times New Roman" panose="02020603050405020304" pitchFamily="18" charset="0"/>
              </a:rPr>
              <a:t/>
            </a:r>
            <a:br>
              <a:rPr lang="en-US" sz="2400" dirty="0" smtClean="0">
                <a:latin typeface="DINCondensedC" panose="00000506000000000000" pitchFamily="50" charset="0"/>
                <a:ea typeface="MS Mincho" panose="02020609040205080304" pitchFamily="49" charset="-128"/>
                <a:cs typeface="Times New Roman" panose="02020603050405020304" pitchFamily="18" charset="0"/>
              </a:rPr>
            </a:br>
            <a:r>
              <a:rPr lang="ru-RU" sz="2400" dirty="0" smtClean="0">
                <a:latin typeface="DINCondensedC" panose="00000506000000000000" pitchFamily="50" charset="0"/>
                <a:ea typeface="MS Mincho" panose="02020609040205080304" pitchFamily="49" charset="-128"/>
                <a:cs typeface="Times New Roman" panose="02020603050405020304" pitchFamily="18" charset="0"/>
              </a:rPr>
              <a:t>и контроля.</a:t>
            </a:r>
            <a:r>
              <a:rPr lang="en-US" sz="1800" dirty="0">
                <a:effectLst/>
                <a:latin typeface="DINCondensedC" panose="00000506000000000000" pitchFamily="50" charset="0"/>
                <a:ea typeface="MS Mincho" panose="02020609040205080304" pitchFamily="49" charset="-128"/>
                <a:cs typeface="Times New Roman" panose="02020603050405020304" pitchFamily="18" charset="0"/>
              </a:rPr>
              <a:t/>
            </a:r>
            <a:br>
              <a:rPr lang="en-US" sz="1800" dirty="0">
                <a:effectLst/>
                <a:latin typeface="DINCondensedC" panose="00000506000000000000" pitchFamily="50" charset="0"/>
                <a:ea typeface="MS Mincho" panose="02020609040205080304" pitchFamily="49" charset="-128"/>
                <a:cs typeface="Times New Roman" panose="02020603050405020304" pitchFamily="18" charset="0"/>
              </a:rPr>
            </a:br>
            <a:endParaRPr lang="en-US" sz="1800" dirty="0">
              <a:effectLst/>
              <a:latin typeface="DINCondensedC" panose="00000506000000000000" pitchFamily="50" charset="0"/>
              <a:ea typeface="Times New Roman" panose="02020603050405020304" pitchFamily="18" charset="0"/>
            </a:endParaRPr>
          </a:p>
        </p:txBody>
      </p:sp>
      <p:sp>
        <p:nvSpPr>
          <p:cNvPr id="5" name="Rectangle 7"/>
          <p:cNvSpPr/>
          <p:nvPr/>
        </p:nvSpPr>
        <p:spPr>
          <a:xfrm>
            <a:off x="2245031" y="6402133"/>
            <a:ext cx="6252210" cy="230832"/>
          </a:xfrm>
          <a:prstGeom prst="rect">
            <a:avLst/>
          </a:prstGeom>
        </p:spPr>
        <p:txBody>
          <a:bodyPr wrap="square" anchor="b">
            <a:spAutoFit/>
          </a:bodyPr>
          <a:lstStyle/>
          <a:p>
            <a:pPr algn="r"/>
            <a:r>
              <a:rPr lang="bg-BG" sz="900" dirty="0">
                <a:solidFill>
                  <a:srgbClr val="7030A0"/>
                </a:solidFill>
                <a:latin typeface="Avenir Next Condensed" panose="020B0506020202020204" pitchFamily="34" charset="0"/>
              </a:rPr>
              <a:t>СТАНОВИТЬСЯ СИЛЬНЕЕ, НАДЕЛЯЯ </a:t>
            </a:r>
            <a:r>
              <a:rPr lang="ru-RU" sz="900" dirty="0">
                <a:solidFill>
                  <a:srgbClr val="7030A0"/>
                </a:solidFill>
                <a:latin typeface="Avenir Next Condensed" panose="020B0506020202020204" pitchFamily="34" charset="0"/>
              </a:rPr>
              <a:t>ВЛАСТЬЮ </a:t>
            </a:r>
            <a:r>
              <a:rPr lang="bg-BG" sz="900" dirty="0" smtClean="0">
                <a:solidFill>
                  <a:srgbClr val="7030A0"/>
                </a:solidFill>
                <a:latin typeface="Avenir Next Condensed" panose="020B0506020202020204" pitchFamily="34" charset="0"/>
              </a:rPr>
              <a:t>ДРУГИХ</a:t>
            </a:r>
            <a:endParaRPr lang="bg-BG" sz="900" dirty="0">
              <a:solidFill>
                <a:srgbClr val="7030A0"/>
              </a:solidFill>
              <a:latin typeface="Avenir Next Condensed" panose="020B0506020202020204" pitchFamily="34" charset="0"/>
            </a:endParaRPr>
          </a:p>
        </p:txBody>
      </p:sp>
    </p:spTree>
    <p:extLst>
      <p:ext uri="{BB962C8B-B14F-4D97-AF65-F5344CB8AC3E}">
        <p14:creationId xmlns:p14="http://schemas.microsoft.com/office/powerpoint/2010/main" val="3965771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0"/>
            <a:ext cx="9152410" cy="6858794"/>
          </a:xfrm>
          <a:prstGeom prst="rect">
            <a:avLst/>
          </a:prstGeom>
        </p:spPr>
      </p:pic>
      <p:sp>
        <p:nvSpPr>
          <p:cNvPr id="3" name="TextBox 2">
            <a:extLst>
              <a:ext uri="{FF2B5EF4-FFF2-40B4-BE49-F238E27FC236}">
                <a16:creationId xmlns:a16="http://schemas.microsoft.com/office/drawing/2014/main" id="{2AD033DF-7967-C798-0B3A-5C790AB80DCE}"/>
              </a:ext>
            </a:extLst>
          </p:cNvPr>
          <p:cNvSpPr txBox="1"/>
          <p:nvPr/>
        </p:nvSpPr>
        <p:spPr>
          <a:xfrm>
            <a:off x="729527" y="1150691"/>
            <a:ext cx="7676535" cy="4862870"/>
          </a:xfrm>
          <a:prstGeom prst="rect">
            <a:avLst/>
          </a:prstGeom>
          <a:noFill/>
        </p:spPr>
        <p:txBody>
          <a:bodyPr wrap="square">
            <a:spAutoFit/>
          </a:bodyPr>
          <a:lstStyle/>
          <a:p>
            <a:r>
              <a:rPr lang="ru-RU" sz="2800" b="1" dirty="0">
                <a:latin typeface="DINCondensedC" panose="00000506000000000000" pitchFamily="50" charset="0"/>
                <a:ea typeface="MS Mincho" panose="02020609040205080304" pitchFamily="49" charset="-128"/>
                <a:cs typeface="Times New Roman" panose="02020603050405020304" pitchFamily="18" charset="0"/>
              </a:rPr>
              <a:t>Заблуждения в отношении </a:t>
            </a:r>
            <a:r>
              <a:rPr lang="ru-RU" sz="2800" b="1" dirty="0" smtClean="0">
                <a:latin typeface="DINCondensedC" panose="00000506000000000000" pitchFamily="50" charset="0"/>
                <a:ea typeface="MS Mincho" panose="02020609040205080304" pitchFamily="49" charset="-128"/>
                <a:cs typeface="Times New Roman" panose="02020603050405020304" pitchFamily="18" charset="0"/>
              </a:rPr>
              <a:t>насили</a:t>
            </a:r>
            <a:r>
              <a:rPr lang="ru-RU" sz="2800" b="1" dirty="0">
                <a:latin typeface="DINCondensedC" panose="00000506000000000000" pitchFamily="50" charset="0"/>
                <a:ea typeface="MS Mincho" panose="02020609040205080304" pitchFamily="49" charset="-128"/>
                <a:cs typeface="Times New Roman" panose="02020603050405020304" pitchFamily="18" charset="0"/>
              </a:rPr>
              <a:t>я</a:t>
            </a:r>
            <a:r>
              <a:rPr lang="en-US" sz="2800" b="1" dirty="0" smtClean="0">
                <a:latin typeface="DINCondensedC" panose="00000506000000000000" pitchFamily="50" charset="0"/>
                <a:ea typeface="MS Mincho" panose="02020609040205080304" pitchFamily="49" charset="-128"/>
                <a:cs typeface="Times New Roman" panose="02020603050405020304" pitchFamily="18" charset="0"/>
              </a:rPr>
              <a:t>:</a:t>
            </a:r>
            <a:endParaRPr lang="en-US" sz="2800" dirty="0">
              <a:latin typeface="DINCondensedC" panose="00000506000000000000" pitchFamily="50" charset="0"/>
              <a:ea typeface="Times New Roman" panose="02020603050405020304" pitchFamily="18" charset="0"/>
            </a:endParaRPr>
          </a:p>
          <a:p>
            <a:pPr marL="0" marR="0">
              <a:spcBef>
                <a:spcPts val="0"/>
              </a:spcBef>
              <a:spcAft>
                <a:spcPts val="0"/>
              </a:spcAft>
            </a:pPr>
            <a:r>
              <a:rPr lang="en-US" sz="1200" dirty="0">
                <a:effectLst/>
                <a:latin typeface="DINCondensedC" panose="00000506000000000000" pitchFamily="50" charset="0"/>
                <a:ea typeface="MS Mincho" panose="02020609040205080304" pitchFamily="49" charset="-128"/>
                <a:cs typeface="Times New Roman" panose="02020603050405020304" pitchFamily="18" charset="0"/>
              </a:rPr>
              <a:t> </a:t>
            </a:r>
            <a:endParaRPr lang="en-US" sz="1200" dirty="0">
              <a:effectLst/>
              <a:latin typeface="DINCondensedC" panose="00000506000000000000" pitchFamily="50" charset="0"/>
              <a:ea typeface="Times New Roman" panose="02020603050405020304" pitchFamily="18" charset="0"/>
            </a:endParaRPr>
          </a:p>
          <a:p>
            <a:pPr marL="457200" marR="0" lvl="0" indent="-457200">
              <a:lnSpc>
                <a:spcPct val="90000"/>
              </a:lnSpc>
              <a:spcBef>
                <a:spcPts val="0"/>
              </a:spcBef>
              <a:spcAft>
                <a:spcPts val="0"/>
              </a:spcAft>
              <a:buFont typeface="+mj-lt"/>
              <a:buAutoNum type="arabicParenR" startAt="2"/>
            </a:pPr>
            <a:r>
              <a:rPr lang="ru-RU" sz="2000" b="1" i="1" dirty="0" smtClean="0">
                <a:effectLst/>
                <a:latin typeface="DINCondensedC" panose="00000506000000000000" pitchFamily="50" charset="0"/>
                <a:ea typeface="MS Mincho" panose="02020609040205080304" pitchFamily="49" charset="-128"/>
                <a:cs typeface="Times New Roman" panose="02020603050405020304" pitchFamily="18" charset="0"/>
              </a:rPr>
              <a:t>Насилие не является следствием отношений</a:t>
            </a:r>
            <a:r>
              <a:rPr lang="en-US" sz="2000" b="1" i="1" dirty="0" smtClean="0">
                <a:effectLst/>
                <a:latin typeface="DINCondensedC" panose="00000506000000000000" pitchFamily="50" charset="0"/>
                <a:ea typeface="MS Mincho" panose="02020609040205080304" pitchFamily="49" charset="-128"/>
                <a:cs typeface="Times New Roman" panose="02020603050405020304" pitchFamily="18" charset="0"/>
              </a:rPr>
              <a:t>.</a:t>
            </a:r>
            <a:r>
              <a:rPr lang="en-US" sz="2000" dirty="0" smtClean="0">
                <a:effectLst/>
                <a:latin typeface="DINCondensedC" panose="00000506000000000000" pitchFamily="50" charset="0"/>
                <a:ea typeface="MS Mincho" panose="02020609040205080304" pitchFamily="49" charset="-128"/>
                <a:cs typeface="Times New Roman" panose="02020603050405020304" pitchFamily="18" charset="0"/>
              </a:rPr>
              <a:t> </a:t>
            </a:r>
            <a:r>
              <a:rPr lang="ru-RU" sz="2000" dirty="0" smtClean="0">
                <a:effectLst/>
                <a:latin typeface="DINCondensedC" panose="00000506000000000000" pitchFamily="50" charset="0"/>
                <a:ea typeface="MS Mincho" panose="02020609040205080304" pitchFamily="49" charset="-128"/>
                <a:cs typeface="Times New Roman" panose="02020603050405020304" pitchFamily="18" charset="0"/>
              </a:rPr>
              <a:t>Хотя некоторые аспекты брака или других семейных отноше5ний могут быть стрессовыми для обидчика (например, отсутствие общения, финансовые проблемы ,сексуальная дисфункция ,проблемы воспитания детей), но </a:t>
            </a:r>
            <a:r>
              <a:rPr lang="ru-RU" sz="2000" dirty="0" smtClean="0">
                <a:latin typeface="DINCondensedC" panose="00000506000000000000" pitchFamily="50" charset="0"/>
                <a:ea typeface="MS Mincho" panose="02020609040205080304" pitchFamily="49" charset="-128"/>
                <a:cs typeface="Times New Roman" panose="02020603050405020304" pitchFamily="18" charset="0"/>
              </a:rPr>
              <a:t>это </a:t>
            </a:r>
            <a:r>
              <a:rPr lang="ru-RU" sz="2000" dirty="0" smtClean="0">
                <a:effectLst/>
                <a:latin typeface="DINCondensedC" panose="00000506000000000000" pitchFamily="50" charset="0"/>
                <a:ea typeface="MS Mincho" panose="02020609040205080304" pitchFamily="49" charset="-128"/>
                <a:cs typeface="Times New Roman" panose="02020603050405020304" pitchFamily="18" charset="0"/>
              </a:rPr>
              <a:t>не является причиной насилия в отношениях. </a:t>
            </a:r>
            <a:r>
              <a:rPr lang="ru-RU" sz="2000" dirty="0" smtClean="0">
                <a:latin typeface="DINCondensedC" panose="00000506000000000000" pitchFamily="50" charset="0"/>
                <a:ea typeface="MS Mincho" panose="02020609040205080304" pitchFamily="49" charset="-128"/>
                <a:cs typeface="Times New Roman" panose="02020603050405020304" pitchFamily="18" charset="0"/>
              </a:rPr>
              <a:t>Существуют и другие отношения, в которых есть те же проблемы, но насилие не является частью их решения. Обидчики должны понять, что насилие – это не способ решения проблемы. Они должны решить свои проблемы, связанные с насилием, а затем, если это безопасно, </a:t>
            </a:r>
            <a:r>
              <a:rPr lang="en-US" sz="2000" dirty="0" smtClean="0">
                <a:latin typeface="DINCondensedC" panose="00000506000000000000" pitchFamily="50" charset="0"/>
                <a:ea typeface="MS Mincho" panose="02020609040205080304" pitchFamily="49" charset="-128"/>
                <a:cs typeface="Times New Roman" panose="02020603050405020304" pitchFamily="18" charset="0"/>
              </a:rPr>
              <a:t> </a:t>
            </a:r>
            <a:r>
              <a:rPr lang="ru-RU" sz="2000" dirty="0" smtClean="0">
                <a:latin typeface="DINCondensedC" panose="00000506000000000000" pitchFamily="50" charset="0"/>
                <a:ea typeface="MS Mincho" panose="02020609040205080304" pitchFamily="49" charset="-128"/>
                <a:cs typeface="Times New Roman" panose="02020603050405020304" pitchFamily="18" charset="0"/>
              </a:rPr>
              <a:t>работать над браком и семейными отношениями.</a:t>
            </a:r>
          </a:p>
          <a:p>
            <a:pPr marL="457200" marR="0" lvl="0" indent="-457200">
              <a:lnSpc>
                <a:spcPct val="90000"/>
              </a:lnSpc>
              <a:spcBef>
                <a:spcPts val="0"/>
              </a:spcBef>
              <a:spcAft>
                <a:spcPts val="0"/>
              </a:spcAft>
              <a:buFont typeface="+mj-lt"/>
              <a:buAutoNum type="arabicParenR" startAt="2"/>
            </a:pPr>
            <a:endParaRPr lang="en-US" sz="2000" b="1" i="1" kern="0" dirty="0">
              <a:effectLst/>
              <a:latin typeface="DINCondensedC" panose="00000506000000000000" pitchFamily="50" charset="0"/>
              <a:ea typeface="MS Mincho" panose="02020609040205080304" pitchFamily="49" charset="-128"/>
              <a:cs typeface="Times New Roman" panose="02020603050405020304" pitchFamily="18" charset="0"/>
            </a:endParaRPr>
          </a:p>
          <a:p>
            <a:pPr marL="457200" marR="0" lvl="0" indent="-457200">
              <a:lnSpc>
                <a:spcPct val="90000"/>
              </a:lnSpc>
              <a:spcBef>
                <a:spcPts val="0"/>
              </a:spcBef>
              <a:spcAft>
                <a:spcPts val="0"/>
              </a:spcAft>
              <a:buFont typeface="+mj-lt"/>
              <a:buAutoNum type="arabicParenR" startAt="2"/>
            </a:pPr>
            <a:r>
              <a:rPr lang="ru-RU" sz="2000" b="1" i="1" kern="0" dirty="0" smtClean="0">
                <a:effectLst/>
                <a:latin typeface="DINCondensedC" panose="00000506000000000000" pitchFamily="50" charset="0"/>
                <a:ea typeface="MS Mincho" panose="02020609040205080304" pitchFamily="49" charset="-128"/>
                <a:cs typeface="Times New Roman" panose="02020603050405020304" pitchFamily="18" charset="0"/>
              </a:rPr>
              <a:t>Жертва не является причиной насилия</a:t>
            </a:r>
            <a:r>
              <a:rPr lang="en-US" sz="2000" b="1" i="1" kern="0" dirty="0" smtClean="0">
                <a:effectLst/>
                <a:latin typeface="DINCondensedC" panose="00000506000000000000" pitchFamily="50" charset="0"/>
                <a:ea typeface="MS Mincho" panose="02020609040205080304" pitchFamily="49" charset="-128"/>
                <a:cs typeface="Times New Roman" panose="02020603050405020304" pitchFamily="18" charset="0"/>
              </a:rPr>
              <a:t>.</a:t>
            </a:r>
            <a:r>
              <a:rPr lang="en-US" sz="2000" kern="0" dirty="0" smtClean="0">
                <a:effectLst/>
                <a:latin typeface="DINCondensedC" panose="00000506000000000000" pitchFamily="50" charset="0"/>
                <a:ea typeface="MS Mincho" panose="02020609040205080304" pitchFamily="49" charset="-128"/>
                <a:cs typeface="Times New Roman" panose="02020603050405020304" pitchFamily="18" charset="0"/>
              </a:rPr>
              <a:t> </a:t>
            </a:r>
            <a:r>
              <a:rPr lang="ru-RU" sz="2000" kern="0" dirty="0" smtClean="0">
                <a:effectLst/>
                <a:latin typeface="DINCondensedC" panose="00000506000000000000" pitchFamily="50" charset="0"/>
                <a:ea typeface="MS Mincho" panose="02020609040205080304" pitchFamily="49" charset="-128"/>
                <a:cs typeface="Times New Roman" panose="02020603050405020304" pitchFamily="18" charset="0"/>
              </a:rPr>
              <a:t>Поведение жертвы не является причиной жестокого обращения со стороны обидчика. Если помочь жертве изменить поведение, например, надеть более красивую одежду, приготовить особенную, более вкусную еду, похудеть… и т.д., это не остановит насилие. Насилие контролирует обидчик, но не жертва</a:t>
            </a:r>
            <a:r>
              <a:rPr lang="ru-RU" sz="2000" kern="0" dirty="0" smtClean="0">
                <a:effectLst/>
                <a:latin typeface="Avenir Next Condensed" panose="020B0506020202020204" pitchFamily="34" charset="0"/>
                <a:ea typeface="MS Mincho" panose="02020609040205080304" pitchFamily="49" charset="-128"/>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p:txBody>
      </p:sp>
      <p:sp>
        <p:nvSpPr>
          <p:cNvPr id="5" name="Rectangle 7"/>
          <p:cNvSpPr/>
          <p:nvPr/>
        </p:nvSpPr>
        <p:spPr>
          <a:xfrm>
            <a:off x="2245031" y="6402133"/>
            <a:ext cx="6252210" cy="230832"/>
          </a:xfrm>
          <a:prstGeom prst="rect">
            <a:avLst/>
          </a:prstGeom>
        </p:spPr>
        <p:txBody>
          <a:bodyPr wrap="square" anchor="b">
            <a:spAutoFit/>
          </a:bodyPr>
          <a:lstStyle/>
          <a:p>
            <a:pPr algn="r"/>
            <a:r>
              <a:rPr lang="bg-BG" sz="900" dirty="0">
                <a:solidFill>
                  <a:srgbClr val="7030A0"/>
                </a:solidFill>
                <a:latin typeface="Avenir Next Condensed" panose="020B0506020202020204" pitchFamily="34" charset="0"/>
              </a:rPr>
              <a:t>СТАНОВИТЬСЯ СИЛЬНЕЕ, НАДЕЛЯЯ </a:t>
            </a:r>
            <a:r>
              <a:rPr lang="ru-RU" sz="900" dirty="0">
                <a:solidFill>
                  <a:srgbClr val="7030A0"/>
                </a:solidFill>
                <a:latin typeface="Avenir Next Condensed" panose="020B0506020202020204" pitchFamily="34" charset="0"/>
              </a:rPr>
              <a:t>ВЛАСТЬЮ </a:t>
            </a:r>
            <a:r>
              <a:rPr lang="bg-BG" sz="900" dirty="0" smtClean="0">
                <a:solidFill>
                  <a:srgbClr val="7030A0"/>
                </a:solidFill>
                <a:latin typeface="Avenir Next Condensed" panose="020B0506020202020204" pitchFamily="34" charset="0"/>
              </a:rPr>
              <a:t>ДРУГИХ</a:t>
            </a:r>
            <a:endParaRPr lang="bg-BG" sz="900" dirty="0">
              <a:solidFill>
                <a:srgbClr val="7030A0"/>
              </a:solidFill>
              <a:latin typeface="Avenir Next Condensed" panose="020B0506020202020204" pitchFamily="34" charset="0"/>
            </a:endParaRPr>
          </a:p>
        </p:txBody>
      </p:sp>
    </p:spTree>
    <p:extLst>
      <p:ext uri="{BB962C8B-B14F-4D97-AF65-F5344CB8AC3E}">
        <p14:creationId xmlns:p14="http://schemas.microsoft.com/office/powerpoint/2010/main" val="3301578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a:stretch/>
        </p:blipFill>
        <p:spPr>
          <a:xfrm>
            <a:off x="0" y="-794"/>
            <a:ext cx="9152410" cy="6858794"/>
          </a:xfrm>
          <a:prstGeom prst="rect">
            <a:avLst/>
          </a:prstGeom>
        </p:spPr>
      </p:pic>
      <p:sp>
        <p:nvSpPr>
          <p:cNvPr id="3" name="TextBox 2">
            <a:extLst>
              <a:ext uri="{FF2B5EF4-FFF2-40B4-BE49-F238E27FC236}">
                <a16:creationId xmlns:a16="http://schemas.microsoft.com/office/drawing/2014/main" id="{2AD033DF-7967-C798-0B3A-5C790AB80DCE}"/>
              </a:ext>
            </a:extLst>
          </p:cNvPr>
          <p:cNvSpPr txBox="1"/>
          <p:nvPr/>
        </p:nvSpPr>
        <p:spPr>
          <a:xfrm>
            <a:off x="752168" y="1002673"/>
            <a:ext cx="7927375" cy="5072158"/>
          </a:xfrm>
          <a:prstGeom prst="rect">
            <a:avLst/>
          </a:prstGeom>
          <a:noFill/>
        </p:spPr>
        <p:txBody>
          <a:bodyPr wrap="square">
            <a:spAutoFit/>
          </a:bodyPr>
          <a:lstStyle/>
          <a:p>
            <a:r>
              <a:rPr lang="ru-RU" sz="2800" b="1" dirty="0">
                <a:latin typeface="DINCondensedC" panose="00000506000000000000" pitchFamily="50" charset="0"/>
                <a:ea typeface="MS Mincho" panose="02020609040205080304" pitchFamily="49" charset="-128"/>
                <a:cs typeface="Times New Roman" panose="02020603050405020304" pitchFamily="18" charset="0"/>
              </a:rPr>
              <a:t>Заблуждения в отношении насилия</a:t>
            </a:r>
            <a:r>
              <a:rPr lang="en-US" sz="2800" b="1" dirty="0">
                <a:latin typeface="DINCondensedC" panose="00000506000000000000" pitchFamily="50" charset="0"/>
                <a:ea typeface="MS Mincho" panose="02020609040205080304" pitchFamily="49" charset="-128"/>
                <a:cs typeface="Times New Roman" panose="02020603050405020304" pitchFamily="18" charset="0"/>
              </a:rPr>
              <a:t>:</a:t>
            </a:r>
            <a:endParaRPr lang="en-US" sz="2800" dirty="0">
              <a:latin typeface="DINCondensedC" panose="00000506000000000000" pitchFamily="50" charset="0"/>
              <a:ea typeface="Times New Roman" panose="02020603050405020304" pitchFamily="18" charset="0"/>
            </a:endParaRPr>
          </a:p>
          <a:p>
            <a:pPr marL="0" marR="0">
              <a:spcBef>
                <a:spcPts val="0"/>
              </a:spcBef>
              <a:spcAft>
                <a:spcPts val="0"/>
              </a:spcAft>
            </a:pPr>
            <a:r>
              <a:rPr lang="en-US" sz="1000" dirty="0">
                <a:effectLst/>
                <a:latin typeface="Avenir Next Condensed" panose="020B0506020202020204" pitchFamily="34" charset="0"/>
                <a:ea typeface="MS Mincho" panose="02020609040205080304" pitchFamily="49" charset="-128"/>
                <a:cs typeface="Times New Roman" panose="02020603050405020304" pitchFamily="18" charset="0"/>
              </a:rPr>
              <a:t> </a:t>
            </a:r>
            <a:endParaRPr lang="en-US" sz="1000" dirty="0">
              <a:effectLst/>
              <a:latin typeface="Avenir Next Condensed" panose="020B0506020202020204" pitchFamily="34" charset="0"/>
              <a:ea typeface="Times New Roman" panose="02020603050405020304" pitchFamily="18" charset="0"/>
            </a:endParaRPr>
          </a:p>
          <a:p>
            <a:pPr>
              <a:lnSpc>
                <a:spcPct val="85000"/>
              </a:lnSpc>
            </a:pPr>
            <a:r>
              <a:rPr lang="ru-RU" sz="2200" b="1" i="1" dirty="0" err="1" smtClean="0">
                <a:latin typeface="DINCondensedC" panose="00000506000000000000" pitchFamily="50" charset="0"/>
                <a:ea typeface="MS Mincho" panose="02020609040205080304" pitchFamily="49" charset="-128"/>
                <a:cs typeface="Times New Roman" panose="02020603050405020304" pitchFamily="18" charset="0"/>
              </a:rPr>
              <a:t>Абьюзер</a:t>
            </a:r>
            <a:r>
              <a:rPr lang="ru-RU" sz="2200" b="1" i="1" dirty="0" smtClean="0">
                <a:latin typeface="DINCondensedC" panose="00000506000000000000" pitchFamily="50" charset="0"/>
                <a:ea typeface="MS Mincho" panose="02020609040205080304" pitchFamily="49" charset="-128"/>
                <a:cs typeface="Times New Roman" panose="02020603050405020304" pitchFamily="18" charset="0"/>
              </a:rPr>
              <a:t> </a:t>
            </a:r>
            <a:r>
              <a:rPr lang="ru-RU" sz="2200" b="1" i="1" dirty="0">
                <a:latin typeface="DINCondensedC" panose="00000506000000000000" pitchFamily="50" charset="0"/>
                <a:ea typeface="MS Mincho" panose="02020609040205080304" pitchFamily="49" charset="-128"/>
                <a:cs typeface="Times New Roman" panose="02020603050405020304" pitchFamily="18" charset="0"/>
              </a:rPr>
              <a:t>- не зверь. </a:t>
            </a:r>
            <a:r>
              <a:rPr lang="ru-RU" sz="2400" dirty="0">
                <a:latin typeface="DINCondensedC" panose="00000506000000000000" pitchFamily="50" charset="0"/>
              </a:rPr>
              <a:t>Он может быть хорошим кормильцем, хорошим отцом, уважаемым членом церкви и общества. Он может быть очень обаятельным и общительным. Его жена может любить его и быть эмоционально зависимой от него. К сожалению, это не означает, что он не совершает насилия над членами своей семьи. Порой слушающим трудно поверить женщине, которая рассказывает, каким жестоким и агрессивным может быть её муж дома, в то время как в церкви он ведёт себя как самый милый, надёжный и добропорядочный член семьи. Её рассказ будет вызывать сомнения ведь будет противоречить тому, свидетелями чего являются все окружающие. Поэтому возникает тенденция доверять скорее собственному опыту и не верить историям жертв насилия. Однако важно понимать, что в большинстве случаев женщины и дети не лгут о жестоком обращении с ними. Помните, </a:t>
            </a:r>
            <a:r>
              <a:rPr lang="ru-RU" sz="2400" dirty="0" smtClean="0">
                <a:latin typeface="DINCondensedC" panose="00000506000000000000" pitchFamily="50" charset="0"/>
              </a:rPr>
              <a:t/>
            </a:r>
            <a:br>
              <a:rPr lang="ru-RU" sz="2400" dirty="0" smtClean="0">
                <a:latin typeface="DINCondensedC" panose="00000506000000000000" pitchFamily="50" charset="0"/>
              </a:rPr>
            </a:br>
            <a:r>
              <a:rPr lang="ru-RU" sz="2400" dirty="0" smtClean="0">
                <a:latin typeface="DINCondensedC" panose="00000506000000000000" pitchFamily="50" charset="0"/>
              </a:rPr>
              <a:t>о </a:t>
            </a:r>
            <a:r>
              <a:rPr lang="ru-RU" sz="2400" dirty="0">
                <a:latin typeface="DINCondensedC" panose="00000506000000000000" pitchFamily="50" charset="0"/>
              </a:rPr>
              <a:t>большинстве случаев жестокого обращения умалчивают.</a:t>
            </a:r>
            <a:endParaRPr lang="ru-RU" sz="2400" dirty="0">
              <a:latin typeface="DINCondensedC" panose="00000506000000000000" pitchFamily="50" charset="0"/>
            </a:endParaRPr>
          </a:p>
        </p:txBody>
      </p:sp>
      <p:sp>
        <p:nvSpPr>
          <p:cNvPr id="5" name="Rectangle 7"/>
          <p:cNvSpPr/>
          <p:nvPr/>
        </p:nvSpPr>
        <p:spPr>
          <a:xfrm>
            <a:off x="2245031" y="6402133"/>
            <a:ext cx="6252210" cy="230832"/>
          </a:xfrm>
          <a:prstGeom prst="rect">
            <a:avLst/>
          </a:prstGeom>
        </p:spPr>
        <p:txBody>
          <a:bodyPr wrap="square" anchor="b">
            <a:spAutoFit/>
          </a:bodyPr>
          <a:lstStyle/>
          <a:p>
            <a:pPr algn="r"/>
            <a:r>
              <a:rPr lang="bg-BG" sz="900" dirty="0">
                <a:solidFill>
                  <a:srgbClr val="7030A0"/>
                </a:solidFill>
                <a:latin typeface="Avenir Next Condensed" panose="020B0506020202020204" pitchFamily="34" charset="0"/>
              </a:rPr>
              <a:t>СТАНОВИТЬСЯ СИЛЬНЕЕ, НАДЕЛЯЯ </a:t>
            </a:r>
            <a:r>
              <a:rPr lang="ru-RU" sz="900" dirty="0">
                <a:solidFill>
                  <a:srgbClr val="7030A0"/>
                </a:solidFill>
                <a:latin typeface="Avenir Next Condensed" panose="020B0506020202020204" pitchFamily="34" charset="0"/>
              </a:rPr>
              <a:t>ВЛАСТЬЮ </a:t>
            </a:r>
            <a:r>
              <a:rPr lang="bg-BG" sz="900" dirty="0" smtClean="0">
                <a:solidFill>
                  <a:srgbClr val="7030A0"/>
                </a:solidFill>
                <a:latin typeface="Avenir Next Condensed" panose="020B0506020202020204" pitchFamily="34" charset="0"/>
              </a:rPr>
              <a:t>ДРУГИХ</a:t>
            </a:r>
            <a:endParaRPr lang="bg-BG" sz="900" dirty="0">
              <a:solidFill>
                <a:srgbClr val="7030A0"/>
              </a:solidFill>
              <a:latin typeface="Avenir Next Condensed" panose="020B0506020202020204" pitchFamily="34" charset="0"/>
            </a:endParaRPr>
          </a:p>
        </p:txBody>
      </p:sp>
    </p:spTree>
    <p:extLst>
      <p:ext uri="{BB962C8B-B14F-4D97-AF65-F5344CB8AC3E}">
        <p14:creationId xmlns:p14="http://schemas.microsoft.com/office/powerpoint/2010/main" val="2262547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bg-BG" sz="900" dirty="0">
                <a:solidFill>
                  <a:srgbClr val="7030A0"/>
                </a:solidFill>
                <a:latin typeface="Avenir Next Condensed" panose="020B0506020202020204" pitchFamily="34" charset="0"/>
              </a:rPr>
              <a:t>СТАНОВИТЬСЯ СИЛЬНЕЕ, НАДЕЛЯЯ </a:t>
            </a:r>
            <a:r>
              <a:rPr lang="ru-RU" sz="900" dirty="0">
                <a:solidFill>
                  <a:srgbClr val="7030A0"/>
                </a:solidFill>
                <a:latin typeface="Avenir Next Condensed" panose="020B0506020202020204" pitchFamily="34" charset="0"/>
              </a:rPr>
              <a:t>ВЛАСТЬЮ </a:t>
            </a:r>
            <a:r>
              <a:rPr lang="bg-BG" sz="900" dirty="0" smtClean="0">
                <a:solidFill>
                  <a:srgbClr val="7030A0"/>
                </a:solidFill>
                <a:latin typeface="Avenir Next Condensed" panose="020B0506020202020204" pitchFamily="34" charset="0"/>
              </a:rPr>
              <a:t>ДРУГИХ</a:t>
            </a:r>
            <a:endParaRPr lang="bg-BG" sz="900" dirty="0">
              <a:solidFill>
                <a:srgbClr val="7030A0"/>
              </a:solidFill>
              <a:latin typeface="Avenir Next Condensed" panose="020B0506020202020204" pitchFamily="34" charset="0"/>
            </a:endParaRPr>
          </a:p>
        </p:txBody>
      </p:sp>
      <p:sp>
        <p:nvSpPr>
          <p:cNvPr id="10" name="TextBox 9">
            <a:extLst>
              <a:ext uri="{FF2B5EF4-FFF2-40B4-BE49-F238E27FC236}">
                <a16:creationId xmlns:a16="http://schemas.microsoft.com/office/drawing/2014/main" id="{0E0CE529-1C45-F548-AE8A-BB4457328103}"/>
              </a:ext>
            </a:extLst>
          </p:cNvPr>
          <p:cNvSpPr txBox="1"/>
          <p:nvPr/>
        </p:nvSpPr>
        <p:spPr>
          <a:xfrm>
            <a:off x="728236" y="225035"/>
            <a:ext cx="6750122" cy="646331"/>
          </a:xfrm>
          <a:prstGeom prst="rect">
            <a:avLst/>
          </a:prstGeom>
          <a:noFill/>
        </p:spPr>
        <p:txBody>
          <a:bodyPr wrap="square" rtlCol="0">
            <a:spAutoFit/>
          </a:bodyPr>
          <a:lstStyle/>
          <a:p>
            <a:r>
              <a:rPr lang="ru-RU" sz="3600" b="1" dirty="0" smtClean="0">
                <a:solidFill>
                  <a:schemeClr val="bg1"/>
                </a:solidFill>
                <a:latin typeface="Impact" panose="020B0806030902050204" pitchFamily="34" charset="0"/>
              </a:rPr>
              <a:t>БИБЛЕЙСКИЙ ТЕКСТ</a:t>
            </a:r>
            <a:r>
              <a:rPr lang="en-US" sz="3600" b="1" dirty="0" smtClean="0">
                <a:solidFill>
                  <a:schemeClr val="bg1"/>
                </a:solidFill>
                <a:latin typeface="Impact" panose="020B0806030902050204" pitchFamily="34" charset="0"/>
              </a:rPr>
              <a:t>: </a:t>
            </a:r>
            <a:endParaRPr lang="en-US" sz="3600" b="1" dirty="0">
              <a:solidFill>
                <a:schemeClr val="bg1"/>
              </a:solidFill>
              <a:latin typeface="Impact" panose="020B0806030902050204" pitchFamily="34" charset="0"/>
            </a:endParaRPr>
          </a:p>
        </p:txBody>
      </p:sp>
      <p:sp>
        <p:nvSpPr>
          <p:cNvPr id="3" name="TextBox 2">
            <a:extLst>
              <a:ext uri="{FF2B5EF4-FFF2-40B4-BE49-F238E27FC236}">
                <a16:creationId xmlns:a16="http://schemas.microsoft.com/office/drawing/2014/main" id="{2AD033DF-7967-C798-0B3A-5C790AB80DCE}"/>
              </a:ext>
            </a:extLst>
          </p:cNvPr>
          <p:cNvSpPr txBox="1"/>
          <p:nvPr/>
        </p:nvSpPr>
        <p:spPr>
          <a:xfrm>
            <a:off x="826112" y="2197252"/>
            <a:ext cx="7483365" cy="3334246"/>
          </a:xfrm>
          <a:prstGeom prst="rect">
            <a:avLst/>
          </a:prstGeom>
          <a:noFill/>
        </p:spPr>
        <p:txBody>
          <a:bodyPr wrap="square">
            <a:spAutoFit/>
          </a:bodyPr>
          <a:lstStyle/>
          <a:p>
            <a:pPr marR="0" algn="ctr">
              <a:spcBef>
                <a:spcPts val="0"/>
              </a:spcBef>
              <a:spcAft>
                <a:spcPts val="800"/>
              </a:spcAft>
            </a:pPr>
            <a:r>
              <a:rPr lang="ru-RU" sz="3600" dirty="0">
                <a:latin typeface="DINCondensedC" panose="00000506000000000000" pitchFamily="50" charset="0"/>
                <a:ea typeface="Calibri" panose="020F0502020204030204" pitchFamily="34" charset="0"/>
                <a:cs typeface="Times New Roman" panose="02020603050405020304" pitchFamily="18" charset="0"/>
              </a:rPr>
              <a:t>«Издали явился мне Господь </a:t>
            </a:r>
            <a:r>
              <a:rPr lang="ru-RU" sz="3600" dirty="0" smtClean="0">
                <a:latin typeface="DINCondensedC" panose="00000506000000000000" pitchFamily="50" charset="0"/>
                <a:ea typeface="Calibri" panose="020F0502020204030204" pitchFamily="34" charset="0"/>
                <a:cs typeface="Times New Roman" panose="02020603050405020304" pitchFamily="18" charset="0"/>
              </a:rPr>
              <a:t/>
            </a:r>
            <a:br>
              <a:rPr lang="ru-RU" sz="3600" dirty="0" smtClean="0">
                <a:latin typeface="DINCondensedC" panose="00000506000000000000" pitchFamily="50" charset="0"/>
                <a:ea typeface="Calibri" panose="020F0502020204030204" pitchFamily="34" charset="0"/>
                <a:cs typeface="Times New Roman" panose="02020603050405020304" pitchFamily="18" charset="0"/>
              </a:rPr>
            </a:br>
            <a:r>
              <a:rPr lang="ru-RU" sz="3600" dirty="0" smtClean="0">
                <a:latin typeface="DINCondensedC" panose="00000506000000000000" pitchFamily="50" charset="0"/>
                <a:ea typeface="Calibri" panose="020F0502020204030204" pitchFamily="34" charset="0"/>
                <a:cs typeface="Times New Roman" panose="02020603050405020304" pitchFamily="18" charset="0"/>
              </a:rPr>
              <a:t>и </a:t>
            </a:r>
            <a:r>
              <a:rPr lang="ru-RU" sz="3600" dirty="0">
                <a:latin typeface="DINCondensedC" panose="00000506000000000000" pitchFamily="50" charset="0"/>
                <a:ea typeface="Calibri" panose="020F0502020204030204" pitchFamily="34" charset="0"/>
                <a:cs typeface="Times New Roman" panose="02020603050405020304" pitchFamily="18" charset="0"/>
              </a:rPr>
              <a:t>сказал: любовью вечною </a:t>
            </a:r>
            <a:r>
              <a:rPr lang="ru-RU" sz="3600" dirty="0" smtClean="0">
                <a:latin typeface="DINCondensedC" panose="00000506000000000000" pitchFamily="50" charset="0"/>
                <a:ea typeface="Calibri" panose="020F0502020204030204" pitchFamily="34" charset="0"/>
                <a:cs typeface="Times New Roman" panose="02020603050405020304" pitchFamily="18" charset="0"/>
              </a:rPr>
              <a:t/>
            </a:r>
            <a:br>
              <a:rPr lang="ru-RU" sz="3600" dirty="0" smtClean="0">
                <a:latin typeface="DINCondensedC" panose="00000506000000000000" pitchFamily="50" charset="0"/>
                <a:ea typeface="Calibri" panose="020F0502020204030204" pitchFamily="34" charset="0"/>
                <a:cs typeface="Times New Roman" panose="02020603050405020304" pitchFamily="18" charset="0"/>
              </a:rPr>
            </a:br>
            <a:r>
              <a:rPr lang="ru-RU" sz="3600" dirty="0" smtClean="0">
                <a:latin typeface="DINCondensedC" panose="00000506000000000000" pitchFamily="50" charset="0"/>
                <a:ea typeface="Calibri" panose="020F0502020204030204" pitchFamily="34" charset="0"/>
                <a:cs typeface="Times New Roman" panose="02020603050405020304" pitchFamily="18" charset="0"/>
              </a:rPr>
              <a:t>Я </a:t>
            </a:r>
            <a:r>
              <a:rPr lang="ru-RU" sz="3600" dirty="0">
                <a:latin typeface="DINCondensedC" panose="00000506000000000000" pitchFamily="50" charset="0"/>
                <a:ea typeface="Calibri" panose="020F0502020204030204" pitchFamily="34" charset="0"/>
                <a:cs typeface="Times New Roman" panose="02020603050405020304" pitchFamily="18" charset="0"/>
              </a:rPr>
              <a:t>возлюбил тебя </a:t>
            </a:r>
            <a:r>
              <a:rPr lang="ru-RU" sz="3600" dirty="0" smtClean="0">
                <a:latin typeface="DINCondensedC" panose="00000506000000000000" pitchFamily="50" charset="0"/>
                <a:ea typeface="Calibri" panose="020F0502020204030204" pitchFamily="34" charset="0"/>
                <a:cs typeface="Times New Roman" panose="02020603050405020304" pitchFamily="18" charset="0"/>
              </a:rPr>
              <a:t>и </a:t>
            </a:r>
            <a:r>
              <a:rPr lang="ru-RU" sz="3600" dirty="0">
                <a:latin typeface="DINCondensedC" panose="00000506000000000000" pitchFamily="50" charset="0"/>
                <a:ea typeface="Calibri" panose="020F0502020204030204" pitchFamily="34" charset="0"/>
                <a:cs typeface="Times New Roman" panose="02020603050405020304" pitchFamily="18" charset="0"/>
              </a:rPr>
              <a:t>потому </a:t>
            </a:r>
            <a:r>
              <a:rPr lang="ru-RU" sz="3600" dirty="0" smtClean="0">
                <a:latin typeface="DINCondensedC" panose="00000506000000000000" pitchFamily="50" charset="0"/>
                <a:ea typeface="Calibri" panose="020F0502020204030204" pitchFamily="34" charset="0"/>
                <a:cs typeface="Times New Roman" panose="02020603050405020304" pitchFamily="18" charset="0"/>
              </a:rPr>
              <a:t>прост</a:t>
            </a:r>
            <a:r>
              <a:rPr lang="ru-RU" sz="3600" dirty="0">
                <a:latin typeface="DINCondensedC" panose="00000506000000000000" pitchFamily="50" charset="0"/>
                <a:ea typeface="Calibri" panose="020F0502020204030204" pitchFamily="34" charset="0"/>
                <a:cs typeface="Times New Roman" panose="02020603050405020304" pitchFamily="18" charset="0"/>
              </a:rPr>
              <a:t>ё</a:t>
            </a:r>
            <a:r>
              <a:rPr lang="ru-RU" sz="3600" dirty="0" smtClean="0">
                <a:latin typeface="DINCondensedC" panose="00000506000000000000" pitchFamily="50" charset="0"/>
                <a:ea typeface="Calibri" panose="020F0502020204030204" pitchFamily="34" charset="0"/>
                <a:cs typeface="Times New Roman" panose="02020603050405020304" pitchFamily="18" charset="0"/>
              </a:rPr>
              <a:t>р </a:t>
            </a:r>
            <a:br>
              <a:rPr lang="ru-RU" sz="3600" dirty="0" smtClean="0">
                <a:latin typeface="DINCondensedC" panose="00000506000000000000" pitchFamily="50" charset="0"/>
                <a:ea typeface="Calibri" panose="020F0502020204030204" pitchFamily="34" charset="0"/>
                <a:cs typeface="Times New Roman" panose="02020603050405020304" pitchFamily="18" charset="0"/>
              </a:rPr>
            </a:br>
            <a:r>
              <a:rPr lang="ru-RU" sz="3600" dirty="0" smtClean="0">
                <a:latin typeface="DINCondensedC" panose="00000506000000000000" pitchFamily="50" charset="0"/>
                <a:ea typeface="Calibri" panose="020F0502020204030204" pitchFamily="34" charset="0"/>
                <a:cs typeface="Times New Roman" panose="02020603050405020304" pitchFamily="18" charset="0"/>
              </a:rPr>
              <a:t>к </a:t>
            </a:r>
            <a:r>
              <a:rPr lang="ru-RU" sz="3600" dirty="0">
                <a:latin typeface="DINCondensedC" panose="00000506000000000000" pitchFamily="50" charset="0"/>
                <a:ea typeface="Calibri" panose="020F0502020204030204" pitchFamily="34" charset="0"/>
                <a:cs typeface="Times New Roman" panose="02020603050405020304" pitchFamily="18" charset="0"/>
              </a:rPr>
              <a:t>тебе </a:t>
            </a:r>
            <a:r>
              <a:rPr lang="ru-RU" sz="3600" dirty="0" smtClean="0">
                <a:latin typeface="DINCondensedC" panose="00000506000000000000" pitchFamily="50" charset="0"/>
                <a:ea typeface="Calibri" panose="020F0502020204030204" pitchFamily="34" charset="0"/>
                <a:cs typeface="Times New Roman" panose="02020603050405020304" pitchFamily="18" charset="0"/>
              </a:rPr>
              <a:t>благоволение»</a:t>
            </a:r>
          </a:p>
          <a:p>
            <a:pPr marR="0" algn="ctr">
              <a:spcBef>
                <a:spcPts val="0"/>
              </a:spcBef>
              <a:spcAft>
                <a:spcPts val="800"/>
              </a:spcAft>
            </a:pPr>
            <a:r>
              <a:rPr lang="ru-RU" sz="3600" dirty="0" smtClean="0">
                <a:latin typeface="DINCondensedC" panose="00000506000000000000" pitchFamily="50" charset="0"/>
                <a:ea typeface="Calibri" panose="020F0502020204030204" pitchFamily="34" charset="0"/>
                <a:cs typeface="Times New Roman" panose="02020603050405020304" pitchFamily="18" charset="0"/>
              </a:rPr>
              <a:t/>
            </a:r>
            <a:br>
              <a:rPr lang="ru-RU" sz="3600" dirty="0" smtClean="0">
                <a:latin typeface="DINCondensedC" panose="00000506000000000000" pitchFamily="50" charset="0"/>
                <a:ea typeface="Calibri" panose="020F0502020204030204" pitchFamily="34" charset="0"/>
                <a:cs typeface="Times New Roman" panose="02020603050405020304" pitchFamily="18" charset="0"/>
              </a:rPr>
            </a:br>
            <a:r>
              <a:rPr lang="ru-RU" sz="2400" dirty="0" err="1" smtClean="0">
                <a:latin typeface="DINCondensedC" panose="00000506000000000000" pitchFamily="50" charset="0"/>
                <a:ea typeface="Calibri" panose="020F0502020204030204" pitchFamily="34" charset="0"/>
                <a:cs typeface="Times New Roman" panose="02020603050405020304" pitchFamily="18" charset="0"/>
              </a:rPr>
              <a:t>Иер</a:t>
            </a:r>
            <a:r>
              <a:rPr lang="ru-RU" sz="2400" dirty="0" smtClean="0">
                <a:latin typeface="DINCondensedC" panose="00000506000000000000" pitchFamily="50" charset="0"/>
                <a:ea typeface="Calibri" panose="020F0502020204030204" pitchFamily="34" charset="0"/>
                <a:cs typeface="Times New Roman" panose="02020603050405020304" pitchFamily="18" charset="0"/>
              </a:rPr>
              <a:t>.</a:t>
            </a:r>
            <a:r>
              <a:rPr lang="en-US" sz="2400" dirty="0" smtClean="0">
                <a:effectLst/>
                <a:latin typeface="DINCondensedC" panose="00000506000000000000" pitchFamily="50" charset="0"/>
                <a:ea typeface="Calibri" panose="020F0502020204030204" pitchFamily="34" charset="0"/>
                <a:cs typeface="Times New Roman" panose="02020603050405020304" pitchFamily="18" charset="0"/>
              </a:rPr>
              <a:t> </a:t>
            </a:r>
            <a:r>
              <a:rPr lang="en-US" sz="2400" dirty="0">
                <a:effectLst/>
                <a:latin typeface="DINCondensedC" panose="00000506000000000000" pitchFamily="50" charset="0"/>
                <a:ea typeface="Calibri" panose="020F0502020204030204" pitchFamily="34" charset="0"/>
                <a:cs typeface="Times New Roman" panose="02020603050405020304" pitchFamily="18" charset="0"/>
              </a:rPr>
              <a:t>31:13 </a:t>
            </a:r>
          </a:p>
        </p:txBody>
      </p:sp>
    </p:spTree>
    <p:extLst>
      <p:ext uri="{BB962C8B-B14F-4D97-AF65-F5344CB8AC3E}">
        <p14:creationId xmlns:p14="http://schemas.microsoft.com/office/powerpoint/2010/main" val="1737264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0"/>
            <a:ext cx="9152410" cy="6858794"/>
          </a:xfrm>
          <a:prstGeom prst="rect">
            <a:avLst/>
          </a:prstGeom>
        </p:spPr>
      </p:pic>
      <p:sp>
        <p:nvSpPr>
          <p:cNvPr id="3" name="TextBox 2">
            <a:extLst>
              <a:ext uri="{FF2B5EF4-FFF2-40B4-BE49-F238E27FC236}">
                <a16:creationId xmlns:a16="http://schemas.microsoft.com/office/drawing/2014/main" id="{2AD033DF-7967-C798-0B3A-5C790AB80DCE}"/>
              </a:ext>
            </a:extLst>
          </p:cNvPr>
          <p:cNvSpPr txBox="1"/>
          <p:nvPr/>
        </p:nvSpPr>
        <p:spPr>
          <a:xfrm>
            <a:off x="733732" y="1255852"/>
            <a:ext cx="7676535" cy="4748992"/>
          </a:xfrm>
          <a:prstGeom prst="rect">
            <a:avLst/>
          </a:prstGeom>
          <a:noFill/>
        </p:spPr>
        <p:txBody>
          <a:bodyPr wrap="square">
            <a:spAutoFit/>
          </a:bodyPr>
          <a:lstStyle/>
          <a:p>
            <a:pPr marL="0" marR="0">
              <a:lnSpc>
                <a:spcPct val="85000"/>
              </a:lnSpc>
              <a:spcBef>
                <a:spcPts val="0"/>
              </a:spcBef>
              <a:spcAft>
                <a:spcPts val="0"/>
              </a:spcAft>
            </a:pPr>
            <a:r>
              <a:rPr lang="ru-RU" sz="2400" b="1" dirty="0" smtClean="0">
                <a:latin typeface="DINCondensedC" panose="00000506000000000000" pitchFamily="50" charset="0"/>
                <a:ea typeface="MS Mincho" panose="02020609040205080304" pitchFamily="49" charset="-128"/>
                <a:cs typeface="Times New Roman" panose="02020603050405020304" pitchFamily="18" charset="0"/>
              </a:rPr>
              <a:t>Почему жертвы остаются в отношениях, в которых присутствует насилие?</a:t>
            </a:r>
            <a:endParaRPr lang="en-US" sz="2400" dirty="0">
              <a:effectLst/>
              <a:latin typeface="DINCondensedC" panose="00000506000000000000" pitchFamily="50" charset="0"/>
              <a:ea typeface="Times New Roman" panose="02020603050405020304" pitchFamily="18" charset="0"/>
            </a:endParaRPr>
          </a:p>
          <a:p>
            <a:pPr marL="0" marR="0">
              <a:lnSpc>
                <a:spcPct val="85000"/>
              </a:lnSpc>
              <a:spcBef>
                <a:spcPts val="0"/>
              </a:spcBef>
              <a:spcAft>
                <a:spcPts val="0"/>
              </a:spcAft>
            </a:pPr>
            <a:r>
              <a:rPr lang="en-US" sz="2400" dirty="0">
                <a:effectLst/>
                <a:latin typeface="DINCondensedC" panose="00000506000000000000" pitchFamily="50" charset="0"/>
                <a:ea typeface="MS Mincho" panose="02020609040205080304" pitchFamily="49" charset="-128"/>
                <a:cs typeface="Times New Roman" panose="02020603050405020304" pitchFamily="18" charset="0"/>
              </a:rPr>
              <a:t> </a:t>
            </a:r>
            <a:endParaRPr lang="en-US" sz="2400" dirty="0">
              <a:effectLst/>
              <a:latin typeface="DINCondensedC" panose="00000506000000000000" pitchFamily="50" charset="0"/>
              <a:ea typeface="Times New Roman" panose="02020603050405020304" pitchFamily="18" charset="0"/>
            </a:endParaRPr>
          </a:p>
          <a:p>
            <a:pPr marL="342900" marR="0" lvl="0" indent="-342900">
              <a:lnSpc>
                <a:spcPct val="85000"/>
              </a:lnSpc>
              <a:spcBef>
                <a:spcPts val="0"/>
              </a:spcBef>
              <a:spcAft>
                <a:spcPts val="0"/>
              </a:spcAft>
              <a:buFont typeface="Symbol" pitchFamily="2" charset="2"/>
              <a:buChar char=""/>
            </a:pPr>
            <a:r>
              <a:rPr lang="ru-RU" sz="2400" dirty="0" smtClean="0">
                <a:effectLst/>
                <a:latin typeface="DINCondensedC" panose="00000506000000000000" pitchFamily="50" charset="0"/>
                <a:ea typeface="MS Mincho" panose="02020609040205080304" pitchFamily="49" charset="-128"/>
                <a:cs typeface="Times New Roman" panose="02020603050405020304" pitchFamily="18" charset="0"/>
              </a:rPr>
              <a:t>Эмоциональная зависимость</a:t>
            </a:r>
            <a:endParaRPr lang="en-US" sz="2400" dirty="0">
              <a:effectLst/>
              <a:latin typeface="DINCondensedC" panose="00000506000000000000" pitchFamily="50" charset="0"/>
              <a:ea typeface="Times New Roman" panose="02020603050405020304" pitchFamily="18" charset="0"/>
            </a:endParaRPr>
          </a:p>
          <a:p>
            <a:pPr marL="342900" marR="0" lvl="0" indent="-342900">
              <a:lnSpc>
                <a:spcPct val="85000"/>
              </a:lnSpc>
              <a:spcBef>
                <a:spcPts val="0"/>
              </a:spcBef>
              <a:spcAft>
                <a:spcPts val="0"/>
              </a:spcAft>
              <a:buFont typeface="Symbol" pitchFamily="2" charset="2"/>
              <a:buChar char=""/>
            </a:pPr>
            <a:r>
              <a:rPr lang="ru-RU" sz="2400" dirty="0" smtClean="0">
                <a:effectLst/>
                <a:latin typeface="DINCondensedC" panose="00000506000000000000" pitchFamily="50" charset="0"/>
                <a:ea typeface="MS Mincho" panose="02020609040205080304" pitchFamily="49" charset="-128"/>
                <a:cs typeface="Times New Roman" panose="02020603050405020304" pitchFamily="18" charset="0"/>
              </a:rPr>
              <a:t>Финансовая</a:t>
            </a:r>
            <a:r>
              <a:rPr lang="ru-RU" sz="2400" dirty="0" smtClean="0">
                <a:latin typeface="DINCondensedC" panose="00000506000000000000" pitchFamily="50" charset="0"/>
                <a:ea typeface="MS Mincho" panose="02020609040205080304" pitchFamily="49" charset="-128"/>
                <a:cs typeface="Times New Roman" panose="02020603050405020304" pitchFamily="18" charset="0"/>
              </a:rPr>
              <a:t> зависимость</a:t>
            </a:r>
            <a:endParaRPr lang="en-US" sz="2400" dirty="0">
              <a:effectLst/>
              <a:latin typeface="DINCondensedC" panose="00000506000000000000" pitchFamily="50" charset="0"/>
              <a:ea typeface="Times New Roman" panose="02020603050405020304" pitchFamily="18" charset="0"/>
            </a:endParaRPr>
          </a:p>
          <a:p>
            <a:pPr marL="342900" marR="0" lvl="0" indent="-342900">
              <a:lnSpc>
                <a:spcPct val="85000"/>
              </a:lnSpc>
              <a:spcBef>
                <a:spcPts val="0"/>
              </a:spcBef>
              <a:spcAft>
                <a:spcPts val="0"/>
              </a:spcAft>
              <a:buFont typeface="Symbol" pitchFamily="2" charset="2"/>
              <a:buChar char=""/>
            </a:pPr>
            <a:r>
              <a:rPr lang="ru-RU" sz="2400" dirty="0" smtClean="0">
                <a:effectLst/>
                <a:latin typeface="DINCondensedC" panose="00000506000000000000" pitchFamily="50" charset="0"/>
                <a:ea typeface="MS Mincho" panose="02020609040205080304" pitchFamily="49" charset="-128"/>
                <a:cs typeface="Times New Roman" panose="02020603050405020304" pitchFamily="18" charset="0"/>
              </a:rPr>
              <a:t>Потребность детей в отце/матери (другом родителе</a:t>
            </a:r>
            <a:r>
              <a:rPr lang="en-US" sz="2400" dirty="0" smtClean="0">
                <a:effectLst/>
                <a:latin typeface="DINCondensedC" panose="00000506000000000000" pitchFamily="50" charset="0"/>
                <a:ea typeface="MS Mincho" panose="02020609040205080304" pitchFamily="49" charset="-128"/>
                <a:cs typeface="Times New Roman" panose="02020603050405020304" pitchFamily="18" charset="0"/>
              </a:rPr>
              <a:t>)</a:t>
            </a:r>
            <a:endParaRPr lang="ru-RU" sz="2400" dirty="0" smtClean="0">
              <a:effectLst/>
              <a:latin typeface="DINCondensedC" panose="00000506000000000000" pitchFamily="50" charset="0"/>
              <a:ea typeface="MS Mincho" panose="02020609040205080304" pitchFamily="49" charset="-128"/>
              <a:cs typeface="Times New Roman" panose="02020603050405020304" pitchFamily="18" charset="0"/>
            </a:endParaRPr>
          </a:p>
          <a:p>
            <a:pPr marL="342900" marR="0" lvl="0" indent="-342900">
              <a:lnSpc>
                <a:spcPct val="85000"/>
              </a:lnSpc>
              <a:spcBef>
                <a:spcPts val="0"/>
              </a:spcBef>
              <a:spcAft>
                <a:spcPts val="0"/>
              </a:spcAft>
              <a:buFont typeface="Symbol" pitchFamily="2" charset="2"/>
              <a:buChar char=""/>
            </a:pPr>
            <a:r>
              <a:rPr lang="ru-RU" sz="2400" dirty="0" smtClean="0">
                <a:effectLst/>
                <a:latin typeface="DINCondensedC" panose="00000506000000000000" pitchFamily="50" charset="0"/>
                <a:ea typeface="MS Mincho" panose="02020609040205080304" pitchFamily="49" charset="-128"/>
                <a:cs typeface="Times New Roman" panose="02020603050405020304" pitchFamily="18" charset="0"/>
              </a:rPr>
              <a:t>Настойчивые просьбы остаться со стороны других членов семьи</a:t>
            </a:r>
            <a:endParaRPr lang="en-US" sz="2400" dirty="0">
              <a:effectLst/>
              <a:latin typeface="DINCondensedC" panose="00000506000000000000" pitchFamily="50" charset="0"/>
              <a:ea typeface="Times New Roman" panose="02020603050405020304" pitchFamily="18" charset="0"/>
            </a:endParaRPr>
          </a:p>
          <a:p>
            <a:pPr marL="342900" marR="0" lvl="0" indent="-342900">
              <a:lnSpc>
                <a:spcPct val="85000"/>
              </a:lnSpc>
              <a:spcBef>
                <a:spcPts val="0"/>
              </a:spcBef>
              <a:spcAft>
                <a:spcPts val="0"/>
              </a:spcAft>
              <a:buFont typeface="Symbol" pitchFamily="2" charset="2"/>
              <a:buChar char=""/>
            </a:pPr>
            <a:r>
              <a:rPr lang="ru-RU" sz="2400" dirty="0" smtClean="0">
                <a:effectLst/>
                <a:latin typeface="DINCondensedC" panose="00000506000000000000" pitchFamily="50" charset="0"/>
                <a:ea typeface="MS Mincho" panose="02020609040205080304" pitchFamily="49" charset="-128"/>
                <a:cs typeface="Times New Roman" panose="02020603050405020304" pitchFamily="18" charset="0"/>
              </a:rPr>
              <a:t>Религиозные ценности</a:t>
            </a:r>
            <a:endParaRPr lang="en-US" sz="2400" dirty="0">
              <a:effectLst/>
              <a:latin typeface="DINCondensedC" panose="00000506000000000000" pitchFamily="50" charset="0"/>
              <a:ea typeface="Times New Roman" panose="02020603050405020304" pitchFamily="18" charset="0"/>
            </a:endParaRPr>
          </a:p>
          <a:p>
            <a:pPr marL="342900" marR="0" lvl="0" indent="-342900">
              <a:lnSpc>
                <a:spcPct val="85000"/>
              </a:lnSpc>
              <a:spcBef>
                <a:spcPts val="0"/>
              </a:spcBef>
              <a:spcAft>
                <a:spcPts val="0"/>
              </a:spcAft>
              <a:buFont typeface="Symbol" pitchFamily="2" charset="2"/>
              <a:buChar char=""/>
            </a:pPr>
            <a:r>
              <a:rPr lang="ru-RU" sz="2400" dirty="0" smtClean="0">
                <a:effectLst/>
                <a:latin typeface="DINCondensedC" panose="00000506000000000000" pitchFamily="50" charset="0"/>
                <a:ea typeface="MS Mincho" panose="02020609040205080304" pitchFamily="49" charset="-128"/>
                <a:cs typeface="Times New Roman" panose="02020603050405020304" pitchFamily="18" charset="0"/>
              </a:rPr>
              <a:t>Отсутствие альтернативного места для проживания</a:t>
            </a:r>
            <a:endParaRPr lang="en-US" sz="2400" dirty="0">
              <a:effectLst/>
              <a:latin typeface="DINCondensedC" panose="00000506000000000000" pitchFamily="50" charset="0"/>
              <a:ea typeface="Times New Roman" panose="02020603050405020304" pitchFamily="18" charset="0"/>
            </a:endParaRPr>
          </a:p>
          <a:p>
            <a:pPr marL="342900" marR="0" lvl="0" indent="-342900">
              <a:lnSpc>
                <a:spcPct val="85000"/>
              </a:lnSpc>
              <a:spcBef>
                <a:spcPts val="0"/>
              </a:spcBef>
              <a:spcAft>
                <a:spcPts val="0"/>
              </a:spcAft>
              <a:buFont typeface="Symbol" pitchFamily="2" charset="2"/>
              <a:buChar char=""/>
            </a:pPr>
            <a:r>
              <a:rPr lang="ru-RU" sz="2400" dirty="0" smtClean="0">
                <a:effectLst/>
                <a:latin typeface="DINCondensedC" panose="00000506000000000000" pitchFamily="50" charset="0"/>
                <a:ea typeface="MS Mincho" panose="02020609040205080304" pitchFamily="49" charset="-128"/>
                <a:cs typeface="Times New Roman" panose="02020603050405020304" pitchFamily="18" charset="0"/>
              </a:rPr>
              <a:t>СТРАХ</a:t>
            </a:r>
            <a:r>
              <a:rPr lang="en-US" sz="2400" dirty="0" smtClean="0">
                <a:effectLst/>
                <a:latin typeface="DINCondensedC" panose="00000506000000000000" pitchFamily="50" charset="0"/>
                <a:ea typeface="MS Mincho" panose="02020609040205080304" pitchFamily="49" charset="-128"/>
                <a:cs typeface="Times New Roman" panose="02020603050405020304" pitchFamily="18" charset="0"/>
              </a:rPr>
              <a:t>—</a:t>
            </a:r>
            <a:r>
              <a:rPr lang="ru-RU" sz="2400" dirty="0" smtClean="0">
                <a:effectLst/>
                <a:latin typeface="DINCondensedC" panose="00000506000000000000" pitchFamily="50" charset="0"/>
                <a:ea typeface="MS Mincho" panose="02020609040205080304" pitchFamily="49" charset="-128"/>
                <a:cs typeface="Times New Roman" panose="02020603050405020304" pitchFamily="18" charset="0"/>
              </a:rPr>
              <a:t>главна</a:t>
            </a:r>
            <a:r>
              <a:rPr lang="ru-RU" sz="2400" dirty="0" smtClean="0">
                <a:latin typeface="DINCondensedC" panose="00000506000000000000" pitchFamily="50" charset="0"/>
                <a:ea typeface="MS Mincho" panose="02020609040205080304" pitchFamily="49" charset="-128"/>
                <a:cs typeface="Times New Roman" panose="02020603050405020304" pitchFamily="18" charset="0"/>
              </a:rPr>
              <a:t>я причина, по которой люди остаются или возвращаются к обидчику</a:t>
            </a:r>
            <a:endParaRPr lang="en-US" sz="2400" dirty="0" smtClean="0">
              <a:latin typeface="DINCondensedC" panose="00000506000000000000" pitchFamily="50" charset="0"/>
              <a:ea typeface="MS Mincho" panose="02020609040205080304" pitchFamily="49" charset="-128"/>
              <a:cs typeface="Times New Roman" panose="02020603050405020304" pitchFamily="18" charset="0"/>
            </a:endParaRPr>
          </a:p>
          <a:p>
            <a:pPr marR="0" lvl="0">
              <a:lnSpc>
                <a:spcPct val="85000"/>
              </a:lnSpc>
              <a:spcBef>
                <a:spcPts val="0"/>
              </a:spcBef>
              <a:spcAft>
                <a:spcPts val="0"/>
              </a:spcAft>
            </a:pPr>
            <a:endParaRPr lang="en-US" sz="2000" dirty="0">
              <a:latin typeface="DINCondensedC" panose="00000506000000000000" pitchFamily="50" charset="0"/>
              <a:ea typeface="MS Mincho" panose="02020609040205080304" pitchFamily="49" charset="-128"/>
              <a:cs typeface="Times New Roman" panose="02020603050405020304" pitchFamily="18" charset="0"/>
            </a:endParaRPr>
          </a:p>
          <a:p>
            <a:pPr>
              <a:lnSpc>
                <a:spcPct val="85000"/>
              </a:lnSpc>
            </a:pPr>
            <a:r>
              <a:rPr lang="ru-RU" sz="2400" i="1" dirty="0" smtClean="0">
                <a:effectLst/>
                <a:latin typeface="DINCondensedC" panose="00000506000000000000" pitchFamily="50" charset="0"/>
                <a:ea typeface="MS Mincho" panose="02020609040205080304" pitchFamily="49" charset="-128"/>
                <a:cs typeface="Times New Roman" panose="02020603050405020304" pitchFamily="18" charset="0"/>
              </a:rPr>
              <a:t>Настоящий вопрос в том, как жертве насилия наладить свою жизнь </a:t>
            </a:r>
            <a:r>
              <a:rPr lang="en-US" sz="2400" i="1" dirty="0" smtClean="0">
                <a:effectLst/>
                <a:latin typeface="DINCondensedC" panose="00000506000000000000" pitchFamily="50" charset="0"/>
                <a:ea typeface="MS Mincho" panose="02020609040205080304" pitchFamily="49" charset="-128"/>
                <a:cs typeface="Times New Roman" panose="02020603050405020304" pitchFamily="18" charset="0"/>
              </a:rPr>
              <a:t/>
            </a:r>
            <a:br>
              <a:rPr lang="en-US" sz="2400" i="1" dirty="0" smtClean="0">
                <a:effectLst/>
                <a:latin typeface="DINCondensedC" panose="00000506000000000000" pitchFamily="50" charset="0"/>
                <a:ea typeface="MS Mincho" panose="02020609040205080304" pitchFamily="49" charset="-128"/>
                <a:cs typeface="Times New Roman" panose="02020603050405020304" pitchFamily="18" charset="0"/>
              </a:rPr>
            </a:br>
            <a:r>
              <a:rPr lang="ru-RU" sz="2400" i="1" dirty="0" smtClean="0">
                <a:effectLst/>
                <a:latin typeface="DINCondensedC" panose="00000506000000000000" pitchFamily="50" charset="0"/>
                <a:ea typeface="MS Mincho" panose="02020609040205080304" pitchFamily="49" charset="-128"/>
                <a:cs typeface="Times New Roman" panose="02020603050405020304" pitchFamily="18" charset="0"/>
              </a:rPr>
              <a:t>и уйти и главное в этом - возможность прервать молчание </a:t>
            </a:r>
            <a:br>
              <a:rPr lang="ru-RU" sz="2400" i="1" dirty="0" smtClean="0">
                <a:effectLst/>
                <a:latin typeface="DINCondensedC" panose="00000506000000000000" pitchFamily="50" charset="0"/>
                <a:ea typeface="MS Mincho" panose="02020609040205080304" pitchFamily="49" charset="-128"/>
                <a:cs typeface="Times New Roman" panose="02020603050405020304" pitchFamily="18" charset="0"/>
              </a:rPr>
            </a:br>
            <a:r>
              <a:rPr lang="ru-RU" sz="2400" i="1" dirty="0" smtClean="0">
                <a:effectLst/>
                <a:latin typeface="DINCondensedC" panose="00000506000000000000" pitchFamily="50" charset="0"/>
                <a:ea typeface="MS Mincho" panose="02020609040205080304" pitchFamily="49" charset="-128"/>
                <a:cs typeface="Times New Roman" panose="02020603050405020304" pitchFamily="18" charset="0"/>
              </a:rPr>
              <a:t>и изоляцию и обрасти поддержку.</a:t>
            </a:r>
            <a:endParaRPr lang="en-US" sz="2400" dirty="0">
              <a:effectLst/>
              <a:latin typeface="DINCondensedC" panose="00000506000000000000" pitchFamily="50" charset="0"/>
              <a:ea typeface="Times New Roman" panose="02020603050405020304" pitchFamily="18" charset="0"/>
            </a:endParaRPr>
          </a:p>
        </p:txBody>
      </p:sp>
      <p:sp>
        <p:nvSpPr>
          <p:cNvPr id="5" name="Rectangle 7"/>
          <p:cNvSpPr/>
          <p:nvPr/>
        </p:nvSpPr>
        <p:spPr>
          <a:xfrm>
            <a:off x="2245031" y="6402133"/>
            <a:ext cx="6252210" cy="230832"/>
          </a:xfrm>
          <a:prstGeom prst="rect">
            <a:avLst/>
          </a:prstGeom>
        </p:spPr>
        <p:txBody>
          <a:bodyPr wrap="square" anchor="b">
            <a:spAutoFit/>
          </a:bodyPr>
          <a:lstStyle/>
          <a:p>
            <a:pPr algn="r"/>
            <a:r>
              <a:rPr lang="bg-BG" sz="900" dirty="0">
                <a:solidFill>
                  <a:srgbClr val="7030A0"/>
                </a:solidFill>
                <a:latin typeface="Avenir Next Condensed" panose="020B0506020202020204" pitchFamily="34" charset="0"/>
              </a:rPr>
              <a:t>СТАНОВИТЬСЯ СИЛЬНЕЕ, НАДЕЛЯЯ </a:t>
            </a:r>
            <a:r>
              <a:rPr lang="ru-RU" sz="900" dirty="0">
                <a:solidFill>
                  <a:srgbClr val="7030A0"/>
                </a:solidFill>
                <a:latin typeface="Avenir Next Condensed" panose="020B0506020202020204" pitchFamily="34" charset="0"/>
              </a:rPr>
              <a:t>ВЛАСТЬЮ </a:t>
            </a:r>
            <a:r>
              <a:rPr lang="bg-BG" sz="900" dirty="0" smtClean="0">
                <a:solidFill>
                  <a:srgbClr val="7030A0"/>
                </a:solidFill>
                <a:latin typeface="Avenir Next Condensed" panose="020B0506020202020204" pitchFamily="34" charset="0"/>
              </a:rPr>
              <a:t>ДРУГИХ</a:t>
            </a:r>
            <a:endParaRPr lang="bg-BG" sz="900" dirty="0">
              <a:solidFill>
                <a:srgbClr val="7030A0"/>
              </a:solidFill>
              <a:latin typeface="Avenir Next Condensed" panose="020B0506020202020204" pitchFamily="34" charset="0"/>
            </a:endParaRPr>
          </a:p>
        </p:txBody>
      </p:sp>
    </p:spTree>
    <p:extLst>
      <p:ext uri="{BB962C8B-B14F-4D97-AF65-F5344CB8AC3E}">
        <p14:creationId xmlns:p14="http://schemas.microsoft.com/office/powerpoint/2010/main" val="158359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9" name="Rectangle 7"/>
          <p:cNvSpPr/>
          <p:nvPr/>
        </p:nvSpPr>
        <p:spPr>
          <a:xfrm>
            <a:off x="225322" y="320472"/>
            <a:ext cx="6252210" cy="307777"/>
          </a:xfrm>
          <a:prstGeom prst="rect">
            <a:avLst/>
          </a:prstGeom>
        </p:spPr>
        <p:txBody>
          <a:bodyPr wrap="square" anchor="b">
            <a:spAutoFit/>
          </a:bodyPr>
          <a:lstStyle/>
          <a:p>
            <a:r>
              <a:rPr lang="bg-BG" sz="1400" dirty="0" smtClean="0">
                <a:solidFill>
                  <a:srgbClr val="FFFF00"/>
                </a:solidFill>
                <a:latin typeface="Avenir Next Condensed" panose="020B0506020202020204" pitchFamily="34" charset="0"/>
              </a:rPr>
              <a:t>СТАНОВИТЬСЯ </a:t>
            </a:r>
            <a:r>
              <a:rPr lang="bg-BG" sz="1400" dirty="0">
                <a:solidFill>
                  <a:srgbClr val="FFFF00"/>
                </a:solidFill>
                <a:latin typeface="Avenir Next Condensed" panose="020B0506020202020204" pitchFamily="34" charset="0"/>
              </a:rPr>
              <a:t>СИЛЬНЕЕ, НАДЕЛЯЯ </a:t>
            </a:r>
            <a:r>
              <a:rPr lang="ru-RU" sz="1400" dirty="0">
                <a:solidFill>
                  <a:srgbClr val="FFFF00"/>
                </a:solidFill>
                <a:latin typeface="Avenir Next Condensed" panose="020B0506020202020204" pitchFamily="34" charset="0"/>
              </a:rPr>
              <a:t>ВЛАСТЬЮ </a:t>
            </a:r>
            <a:r>
              <a:rPr lang="bg-BG" sz="1400" dirty="0" smtClean="0">
                <a:solidFill>
                  <a:srgbClr val="FFFF00"/>
                </a:solidFill>
                <a:latin typeface="Avenir Next Condensed" panose="020B0506020202020204" pitchFamily="34" charset="0"/>
              </a:rPr>
              <a:t>ДРУГИХ</a:t>
            </a:r>
            <a:endParaRPr lang="bg-BG" sz="1400" dirty="0">
              <a:solidFill>
                <a:srgbClr val="FFFF00"/>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id="{0E0CE529-1C45-F548-AE8A-BB4457328103}"/>
              </a:ext>
            </a:extLst>
          </p:cNvPr>
          <p:cNvSpPr txBox="1"/>
          <p:nvPr/>
        </p:nvSpPr>
        <p:spPr>
          <a:xfrm>
            <a:off x="225321" y="2280399"/>
            <a:ext cx="5623935" cy="2585323"/>
          </a:xfrm>
          <a:prstGeom prst="rect">
            <a:avLst/>
          </a:prstGeom>
          <a:noFill/>
        </p:spPr>
        <p:txBody>
          <a:bodyPr wrap="square" rtlCol="0" anchor="t" anchorCtr="0">
            <a:spAutoFit/>
          </a:bodyPr>
          <a:lstStyle/>
          <a:p>
            <a:r>
              <a:rPr lang="ru-RU" sz="5400" b="1" dirty="0" smtClean="0">
                <a:solidFill>
                  <a:schemeClr val="bg1"/>
                </a:solidFill>
                <a:latin typeface="Impact" panose="020B0806030902050204" pitchFamily="34" charset="0"/>
              </a:rPr>
              <a:t>УПРАЖНЕНИЕ </a:t>
            </a:r>
            <a:br>
              <a:rPr lang="ru-RU" sz="5400" b="1" dirty="0" smtClean="0">
                <a:solidFill>
                  <a:schemeClr val="bg1"/>
                </a:solidFill>
                <a:latin typeface="Impact" panose="020B0806030902050204" pitchFamily="34" charset="0"/>
              </a:rPr>
            </a:br>
            <a:r>
              <a:rPr lang="ru-RU" sz="5400" b="1" dirty="0" smtClean="0">
                <a:solidFill>
                  <a:schemeClr val="bg1"/>
                </a:solidFill>
                <a:latin typeface="Impact" panose="020B0806030902050204" pitchFamily="34" charset="0"/>
              </a:rPr>
              <a:t>ДЛЯ УЧАСТНИКОВ СЕМИНАРА</a:t>
            </a:r>
            <a:endParaRPr lang="en-US" sz="2400" b="1" dirty="0">
              <a:solidFill>
                <a:schemeClr val="bg1"/>
              </a:solidFill>
              <a:latin typeface="Impact" panose="020B0806030902050204" pitchFamily="34" charset="0"/>
            </a:endParaRPr>
          </a:p>
        </p:txBody>
      </p:sp>
    </p:spTree>
    <p:extLst>
      <p:ext uri="{BB962C8B-B14F-4D97-AF65-F5344CB8AC3E}">
        <p14:creationId xmlns:p14="http://schemas.microsoft.com/office/powerpoint/2010/main" val="555951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a:stretch/>
        </p:blipFill>
        <p:spPr>
          <a:xfrm>
            <a:off x="-8410" y="0"/>
            <a:ext cx="9152410" cy="6858794"/>
          </a:xfrm>
          <a:prstGeom prst="rect">
            <a:avLst/>
          </a:prstGeom>
        </p:spPr>
      </p:pic>
      <p:sp>
        <p:nvSpPr>
          <p:cNvPr id="3" name="TextBox 2">
            <a:extLst>
              <a:ext uri="{FF2B5EF4-FFF2-40B4-BE49-F238E27FC236}">
                <a16:creationId xmlns:a16="http://schemas.microsoft.com/office/drawing/2014/main" id="{2AD033DF-7967-C798-0B3A-5C790AB80DCE}"/>
              </a:ext>
            </a:extLst>
          </p:cNvPr>
          <p:cNvSpPr txBox="1"/>
          <p:nvPr/>
        </p:nvSpPr>
        <p:spPr>
          <a:xfrm>
            <a:off x="733732" y="1096195"/>
            <a:ext cx="7676535" cy="4431983"/>
          </a:xfrm>
          <a:prstGeom prst="rect">
            <a:avLst/>
          </a:prstGeom>
          <a:noFill/>
        </p:spPr>
        <p:txBody>
          <a:bodyPr wrap="square">
            <a:spAutoFit/>
          </a:bodyPr>
          <a:lstStyle/>
          <a:p>
            <a:pPr marL="0" marR="0">
              <a:spcBef>
                <a:spcPts val="0"/>
              </a:spcBef>
              <a:spcAft>
                <a:spcPts val="0"/>
              </a:spcAft>
            </a:pPr>
            <a:r>
              <a:rPr lang="ru-RU" sz="2400" b="1" dirty="0" smtClean="0">
                <a:effectLst/>
                <a:latin typeface="DINCondensedC" panose="00000506000000000000" pitchFamily="50" charset="0"/>
                <a:ea typeface="Times New Roman" panose="02020603050405020304" pitchFamily="18" charset="0"/>
                <a:cs typeface="Times New Roman" panose="02020603050405020304" pitchFamily="18" charset="0"/>
              </a:rPr>
              <a:t>Упражнение для участников семинара</a:t>
            </a:r>
            <a:endParaRPr lang="en-US" sz="2400" dirty="0">
              <a:effectLst/>
              <a:latin typeface="DINCondensedC" panose="00000506000000000000" pitchFamily="50" charset="0"/>
              <a:ea typeface="Times New Roman" panose="02020603050405020304" pitchFamily="18" charset="0"/>
            </a:endParaRPr>
          </a:p>
          <a:p>
            <a:pPr marL="0" marR="0">
              <a:spcBef>
                <a:spcPts val="0"/>
              </a:spcBef>
              <a:spcAft>
                <a:spcPts val="0"/>
              </a:spcAft>
            </a:pPr>
            <a:r>
              <a:rPr lang="en-US" sz="2000" b="1" dirty="0">
                <a:effectLst/>
                <a:latin typeface="DINCondensedC" panose="00000506000000000000" pitchFamily="50" charset="0"/>
                <a:ea typeface="Times New Roman" panose="02020603050405020304" pitchFamily="18" charset="0"/>
                <a:cs typeface="Times New Roman" panose="02020603050405020304" pitchFamily="18" charset="0"/>
              </a:rPr>
              <a:t> </a:t>
            </a:r>
            <a:endParaRPr lang="ru-RU" sz="2400" dirty="0">
              <a:latin typeface="DINCondensedC" panose="00000506000000000000" pitchFamily="50" charset="0"/>
            </a:endParaRPr>
          </a:p>
          <a:p>
            <a:pPr>
              <a:lnSpc>
                <a:spcPct val="90000"/>
              </a:lnSpc>
            </a:pPr>
            <a:r>
              <a:rPr lang="ru-RU" sz="2400" dirty="0">
                <a:latin typeface="DINCondensedC" panose="00000506000000000000" pitchFamily="50" charset="0"/>
              </a:rPr>
              <a:t>Одной из возможных характеристик жертвы домашнего насилия является её искажённый взгляд на Бога и духовные </a:t>
            </a:r>
            <a:r>
              <a:rPr lang="ru-RU" sz="2400" dirty="0" smtClean="0">
                <a:latin typeface="DINCondensedC" panose="00000506000000000000" pitchFamily="50" charset="0"/>
              </a:rPr>
              <a:t>проблемы. </a:t>
            </a:r>
            <a:r>
              <a:rPr lang="ru-RU" sz="2400" dirty="0">
                <a:latin typeface="DINCondensedC" panose="00000506000000000000" pitchFamily="50" charset="0"/>
              </a:rPr>
              <a:t>Обсудите следующие вопросы, затем поделитесь идеями со всей группой.</a:t>
            </a:r>
          </a:p>
          <a:p>
            <a:pPr>
              <a:lnSpc>
                <a:spcPct val="90000"/>
              </a:lnSpc>
            </a:pPr>
            <a:endParaRPr lang="ru-RU" sz="2400" dirty="0">
              <a:latin typeface="DINCondensedC" panose="00000506000000000000" pitchFamily="50" charset="0"/>
            </a:endParaRPr>
          </a:p>
          <a:p>
            <a:pPr marL="228600" indent="-228600">
              <a:lnSpc>
                <a:spcPct val="90000"/>
              </a:lnSpc>
              <a:buAutoNum type="arabicPeriod"/>
            </a:pPr>
            <a:r>
              <a:rPr lang="ru-RU" sz="2400" dirty="0" smtClean="0">
                <a:latin typeface="DINCondensedC" panose="00000506000000000000" pitchFamily="50" charset="0"/>
              </a:rPr>
              <a:t> Какими </a:t>
            </a:r>
            <a:r>
              <a:rPr lang="ru-RU" sz="2400" dirty="0">
                <a:latin typeface="DINCondensedC" panose="00000506000000000000" pitchFamily="50" charset="0"/>
              </a:rPr>
              <a:t>могут быть некоторые из этих искажённых представлений и откуда они могут брать начало в их истории домашнего </a:t>
            </a:r>
            <a:r>
              <a:rPr lang="ru-RU" sz="2400" dirty="0" smtClean="0">
                <a:latin typeface="DINCondensedC" panose="00000506000000000000" pitchFamily="50" charset="0"/>
              </a:rPr>
              <a:t>насилия?</a:t>
            </a:r>
          </a:p>
          <a:p>
            <a:pPr marL="228600" indent="-228600">
              <a:lnSpc>
                <a:spcPct val="90000"/>
              </a:lnSpc>
              <a:buAutoNum type="arabicPeriod"/>
            </a:pPr>
            <a:endParaRPr lang="ru-RU" sz="2400" dirty="0" smtClean="0">
              <a:latin typeface="DINCondensedC" panose="00000506000000000000" pitchFamily="50" charset="0"/>
            </a:endParaRPr>
          </a:p>
          <a:p>
            <a:pPr marL="228600" indent="-228600">
              <a:lnSpc>
                <a:spcPct val="90000"/>
              </a:lnSpc>
              <a:buAutoNum type="arabicPeriod"/>
            </a:pPr>
            <a:r>
              <a:rPr lang="ru-RU" sz="2400" dirty="0" smtClean="0">
                <a:latin typeface="DINCondensedC" panose="00000506000000000000" pitchFamily="50" charset="0"/>
              </a:rPr>
              <a:t>Кто </a:t>
            </a:r>
            <a:r>
              <a:rPr lang="ru-RU" sz="2400" dirty="0">
                <a:latin typeface="DINCondensedC" panose="00000506000000000000" pitchFamily="50" charset="0"/>
              </a:rPr>
              <a:t>или что мог могло повлиять на их искажённое мышление и как это может влиять на жизнь жертвы?</a:t>
            </a:r>
          </a:p>
          <a:p>
            <a:pPr marL="0" marR="0">
              <a:spcBef>
                <a:spcPts val="0"/>
              </a:spcBef>
              <a:spcAft>
                <a:spcPts val="0"/>
              </a:spcAft>
            </a:pPr>
            <a:r>
              <a:rPr lang="en-US" sz="2200" dirty="0">
                <a:effectLst/>
                <a:latin typeface="Avenir Next Condensed" panose="020B0506020202020204" pitchFamily="34" charset="0"/>
                <a:ea typeface="Times New Roman" panose="02020603050405020304" pitchFamily="18" charset="0"/>
                <a:cs typeface="Times New Roman" panose="02020603050405020304" pitchFamily="18" charset="0"/>
              </a:rPr>
              <a:t> </a:t>
            </a:r>
            <a:r>
              <a:rPr lang="en-US" sz="2200" b="1" i="1" dirty="0">
                <a:effectLst/>
                <a:latin typeface="Avenir Next Condensed" panose="020B0506020202020204" pitchFamily="34" charset="0"/>
                <a:ea typeface="Times New Roman" panose="02020603050405020304" pitchFamily="18" charset="0"/>
                <a:cs typeface="Times New Roman" panose="02020603050405020304" pitchFamily="18" charset="0"/>
              </a:rPr>
              <a:t> </a:t>
            </a:r>
            <a:endParaRPr lang="en-US" sz="2200" dirty="0">
              <a:effectLst/>
              <a:latin typeface="Avenir Next Condensed" panose="020B0506020202020204" pitchFamily="34" charset="0"/>
              <a:ea typeface="Times New Roman" panose="02020603050405020304" pitchFamily="18" charset="0"/>
            </a:endParaRPr>
          </a:p>
        </p:txBody>
      </p:sp>
      <p:sp>
        <p:nvSpPr>
          <p:cNvPr id="5" name="Rectangle 7"/>
          <p:cNvSpPr/>
          <p:nvPr/>
        </p:nvSpPr>
        <p:spPr>
          <a:xfrm>
            <a:off x="2245031" y="6402133"/>
            <a:ext cx="6252210" cy="230832"/>
          </a:xfrm>
          <a:prstGeom prst="rect">
            <a:avLst/>
          </a:prstGeom>
        </p:spPr>
        <p:txBody>
          <a:bodyPr wrap="square" anchor="b">
            <a:spAutoFit/>
          </a:bodyPr>
          <a:lstStyle/>
          <a:p>
            <a:pPr algn="r"/>
            <a:r>
              <a:rPr lang="bg-BG" sz="900" dirty="0">
                <a:solidFill>
                  <a:srgbClr val="7030A0"/>
                </a:solidFill>
                <a:latin typeface="Avenir Next Condensed" panose="020B0506020202020204" pitchFamily="34" charset="0"/>
              </a:rPr>
              <a:t>СТАНОВИТЬСЯ СИЛЬНЕЕ, НАДЕЛЯЯ </a:t>
            </a:r>
            <a:r>
              <a:rPr lang="ru-RU" sz="900" dirty="0">
                <a:solidFill>
                  <a:srgbClr val="7030A0"/>
                </a:solidFill>
                <a:latin typeface="Avenir Next Condensed" panose="020B0506020202020204" pitchFamily="34" charset="0"/>
              </a:rPr>
              <a:t>ВЛАСТЬЮ </a:t>
            </a:r>
            <a:r>
              <a:rPr lang="bg-BG" sz="900" dirty="0" smtClean="0">
                <a:solidFill>
                  <a:srgbClr val="7030A0"/>
                </a:solidFill>
                <a:latin typeface="Avenir Next Condensed" panose="020B0506020202020204" pitchFamily="34" charset="0"/>
              </a:rPr>
              <a:t>ДРУГИХ</a:t>
            </a:r>
            <a:endParaRPr lang="bg-BG" sz="900" dirty="0">
              <a:solidFill>
                <a:srgbClr val="7030A0"/>
              </a:solidFill>
              <a:latin typeface="Avenir Next Condensed" panose="020B0506020202020204" pitchFamily="34" charset="0"/>
            </a:endParaRPr>
          </a:p>
        </p:txBody>
      </p:sp>
    </p:spTree>
    <p:extLst>
      <p:ext uri="{BB962C8B-B14F-4D97-AF65-F5344CB8AC3E}">
        <p14:creationId xmlns:p14="http://schemas.microsoft.com/office/powerpoint/2010/main" val="1114293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10" name="TextBox 9">
            <a:extLst>
              <a:ext uri="{FF2B5EF4-FFF2-40B4-BE49-F238E27FC236}">
                <a16:creationId xmlns:a16="http://schemas.microsoft.com/office/drawing/2014/main" id="{0E0CE529-1C45-F548-AE8A-BB4457328103}"/>
              </a:ext>
            </a:extLst>
          </p:cNvPr>
          <p:cNvSpPr txBox="1"/>
          <p:nvPr/>
        </p:nvSpPr>
        <p:spPr>
          <a:xfrm>
            <a:off x="225321" y="1277509"/>
            <a:ext cx="5696507" cy="2585323"/>
          </a:xfrm>
          <a:prstGeom prst="rect">
            <a:avLst/>
          </a:prstGeom>
          <a:noFill/>
        </p:spPr>
        <p:txBody>
          <a:bodyPr wrap="square" rtlCol="0" anchor="t" anchorCtr="0">
            <a:spAutoFit/>
          </a:bodyPr>
          <a:lstStyle/>
          <a:p>
            <a:r>
              <a:rPr lang="ru-RU" sz="5400" b="1" dirty="0" smtClean="0">
                <a:solidFill>
                  <a:schemeClr val="bg1"/>
                </a:solidFill>
                <a:latin typeface="Impact" panose="020B0806030902050204" pitchFamily="34" charset="0"/>
              </a:rPr>
              <a:t>ЧАСТЬ ВТОРАЯ</a:t>
            </a:r>
            <a:r>
              <a:rPr lang="en-US" sz="5400" b="1" dirty="0" smtClean="0">
                <a:solidFill>
                  <a:schemeClr val="bg1"/>
                </a:solidFill>
                <a:latin typeface="Impact" panose="020B0806030902050204" pitchFamily="34" charset="0"/>
              </a:rPr>
              <a:t>: </a:t>
            </a:r>
            <a:r>
              <a:rPr lang="ru-RU" sz="5400" b="1" dirty="0" smtClean="0">
                <a:solidFill>
                  <a:schemeClr val="bg1"/>
                </a:solidFill>
                <a:latin typeface="Impact" panose="020B0806030902050204" pitchFamily="34" charset="0"/>
              </a:rPr>
              <a:t>НАДЕЛЯЯ ВЛАСТЬЮ ДРУГ ДРУГА</a:t>
            </a:r>
            <a:endParaRPr lang="en-US" sz="2400" b="1" dirty="0">
              <a:solidFill>
                <a:schemeClr val="bg1"/>
              </a:solidFill>
              <a:latin typeface="Impact" panose="020B0806030902050204" pitchFamily="34" charset="0"/>
            </a:endParaRPr>
          </a:p>
        </p:txBody>
      </p:sp>
      <p:sp>
        <p:nvSpPr>
          <p:cNvPr id="5" name="Rectangle 7"/>
          <p:cNvSpPr/>
          <p:nvPr/>
        </p:nvSpPr>
        <p:spPr>
          <a:xfrm>
            <a:off x="225322" y="320472"/>
            <a:ext cx="6252210" cy="307777"/>
          </a:xfrm>
          <a:prstGeom prst="rect">
            <a:avLst/>
          </a:prstGeom>
        </p:spPr>
        <p:txBody>
          <a:bodyPr wrap="square" anchor="b">
            <a:spAutoFit/>
          </a:bodyPr>
          <a:lstStyle/>
          <a:p>
            <a:r>
              <a:rPr lang="bg-BG" sz="1400" dirty="0" smtClean="0">
                <a:solidFill>
                  <a:srgbClr val="FFFF00"/>
                </a:solidFill>
                <a:latin typeface="Avenir Next Condensed" panose="020B0506020202020204" pitchFamily="34" charset="0"/>
              </a:rPr>
              <a:t>СТАНОВИТЬСЯ </a:t>
            </a:r>
            <a:r>
              <a:rPr lang="bg-BG" sz="1400" dirty="0">
                <a:solidFill>
                  <a:srgbClr val="FFFF00"/>
                </a:solidFill>
                <a:latin typeface="Avenir Next Condensed" panose="020B0506020202020204" pitchFamily="34" charset="0"/>
              </a:rPr>
              <a:t>СИЛЬНЕЕ, НАДЕЛЯЯ </a:t>
            </a:r>
            <a:r>
              <a:rPr lang="ru-RU" sz="1400" dirty="0">
                <a:solidFill>
                  <a:srgbClr val="FFFF00"/>
                </a:solidFill>
                <a:latin typeface="Avenir Next Condensed" panose="020B0506020202020204" pitchFamily="34" charset="0"/>
              </a:rPr>
              <a:t>ВЛАСТЬЮ </a:t>
            </a:r>
            <a:r>
              <a:rPr lang="bg-BG" sz="1400" dirty="0" smtClean="0">
                <a:solidFill>
                  <a:srgbClr val="FFFF00"/>
                </a:solidFill>
                <a:latin typeface="Avenir Next Condensed" panose="020B0506020202020204" pitchFamily="34" charset="0"/>
              </a:rPr>
              <a:t>ДРУГИХ</a:t>
            </a:r>
            <a:endParaRPr lang="bg-BG" sz="1400" dirty="0">
              <a:solidFill>
                <a:srgbClr val="FFFF00"/>
              </a:solidFill>
              <a:latin typeface="Avenir Next Condensed" panose="020B0506020202020204" pitchFamily="34" charset="0"/>
            </a:endParaRPr>
          </a:p>
        </p:txBody>
      </p:sp>
    </p:spTree>
    <p:extLst>
      <p:ext uri="{BB962C8B-B14F-4D97-AF65-F5344CB8AC3E}">
        <p14:creationId xmlns:p14="http://schemas.microsoft.com/office/powerpoint/2010/main" val="4287794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0"/>
            <a:ext cx="9152410" cy="6858794"/>
          </a:xfrm>
          <a:prstGeom prst="rect">
            <a:avLst/>
          </a:prstGeom>
        </p:spPr>
      </p:pic>
      <p:sp>
        <p:nvSpPr>
          <p:cNvPr id="3" name="TextBox 2">
            <a:extLst>
              <a:ext uri="{FF2B5EF4-FFF2-40B4-BE49-F238E27FC236}">
                <a16:creationId xmlns:a16="http://schemas.microsoft.com/office/drawing/2014/main" id="{2AD033DF-7967-C798-0B3A-5C790AB80DCE}"/>
              </a:ext>
            </a:extLst>
          </p:cNvPr>
          <p:cNvSpPr txBox="1"/>
          <p:nvPr/>
        </p:nvSpPr>
        <p:spPr>
          <a:xfrm>
            <a:off x="913882" y="1612868"/>
            <a:ext cx="7307825" cy="4339650"/>
          </a:xfrm>
          <a:prstGeom prst="rect">
            <a:avLst/>
          </a:prstGeom>
          <a:noFill/>
        </p:spPr>
        <p:txBody>
          <a:bodyPr wrap="square">
            <a:spAutoFit/>
          </a:bodyPr>
          <a:lstStyle/>
          <a:p>
            <a:pPr algn="ctr"/>
            <a:r>
              <a:rPr lang="ru-RU" sz="2800" dirty="0">
                <a:latin typeface="DINCondensedC" panose="00000506000000000000" pitchFamily="50" charset="0"/>
                <a:ea typeface="MS Mincho" panose="02020609040205080304" pitchFamily="49" charset="-128"/>
                <a:cs typeface="Times New Roman" panose="02020603050405020304" pitchFamily="18" charset="0"/>
              </a:rPr>
              <a:t>С начала истории </a:t>
            </a:r>
            <a:r>
              <a:rPr lang="ru-RU" sz="2800" dirty="0" smtClean="0">
                <a:latin typeface="DINCondensedC" panose="00000506000000000000" pitchFamily="50" charset="0"/>
                <a:ea typeface="MS Mincho" panose="02020609040205080304" pitchFamily="49" charset="-128"/>
                <a:cs typeface="Times New Roman" panose="02020603050405020304" pitchFamily="18" charset="0"/>
              </a:rPr>
              <a:t>человечества мы наблюдаем борьбу</a:t>
            </a:r>
            <a:br>
              <a:rPr lang="ru-RU" sz="2800" dirty="0" smtClean="0">
                <a:latin typeface="DINCondensedC" panose="00000506000000000000" pitchFamily="50" charset="0"/>
                <a:ea typeface="MS Mincho" panose="02020609040205080304" pitchFamily="49" charset="-128"/>
                <a:cs typeface="Times New Roman" panose="02020603050405020304" pitchFamily="18" charset="0"/>
              </a:rPr>
            </a:br>
            <a:r>
              <a:rPr lang="ru-RU" sz="2800" dirty="0" smtClean="0">
                <a:latin typeface="DINCondensedC" panose="00000506000000000000" pitchFamily="50" charset="0"/>
                <a:ea typeface="MS Mincho" panose="02020609040205080304" pitchFamily="49" charset="-128"/>
                <a:cs typeface="Times New Roman" panose="02020603050405020304" pitchFamily="18" charset="0"/>
              </a:rPr>
              <a:t>за власть среди членов семей. Адам и </a:t>
            </a:r>
            <a:r>
              <a:rPr lang="ru-RU" sz="2800" dirty="0">
                <a:latin typeface="DINCondensedC" panose="00000506000000000000" pitchFamily="50" charset="0"/>
                <a:ea typeface="MS Mincho" panose="02020609040205080304" pitchFamily="49" charset="-128"/>
                <a:cs typeface="Times New Roman" panose="02020603050405020304" pitchFamily="18" charset="0"/>
              </a:rPr>
              <a:t>Ева </a:t>
            </a:r>
            <a:r>
              <a:rPr lang="ru-RU" sz="2800" dirty="0" smtClean="0">
                <a:latin typeface="DINCondensedC" panose="00000506000000000000" pitchFamily="50" charset="0"/>
                <a:ea typeface="MS Mincho" panose="02020609040205080304" pitchFamily="49" charset="-128"/>
                <a:cs typeface="Times New Roman" panose="02020603050405020304" pitchFamily="18" charset="0"/>
              </a:rPr>
              <a:t>выступали </a:t>
            </a:r>
            <a:r>
              <a:rPr lang="ru-RU" sz="2800" dirty="0">
                <a:latin typeface="DINCondensedC" panose="00000506000000000000" pitchFamily="50" charset="0"/>
                <a:ea typeface="MS Mincho" panose="02020609040205080304" pitchFamily="49" charset="-128"/>
                <a:cs typeface="Times New Roman" panose="02020603050405020304" pitchFamily="18" charset="0"/>
              </a:rPr>
              <a:t>против Бога. Первым </a:t>
            </a:r>
            <a:r>
              <a:rPr lang="ru-RU" sz="2800" dirty="0" smtClean="0">
                <a:latin typeface="DINCondensedC" panose="00000506000000000000" pitchFamily="50" charset="0"/>
                <a:ea typeface="MS Mincho" panose="02020609040205080304" pitchFamily="49" charset="-128"/>
                <a:cs typeface="Times New Roman" panose="02020603050405020304" pitchFamily="18" charset="0"/>
              </a:rPr>
              <a:t>актом жестокости в </a:t>
            </a:r>
            <a:r>
              <a:rPr lang="ru-RU" sz="2800" dirty="0">
                <a:latin typeface="DINCondensedC" panose="00000506000000000000" pitchFamily="50" charset="0"/>
                <a:ea typeface="MS Mincho" panose="02020609040205080304" pitchFamily="49" charset="-128"/>
                <a:cs typeface="Times New Roman" panose="02020603050405020304" pitchFamily="18" charset="0"/>
              </a:rPr>
              <a:t>Библии </a:t>
            </a:r>
            <a:r>
              <a:rPr lang="ru-RU" sz="2800" dirty="0" smtClean="0">
                <a:latin typeface="DINCondensedC" panose="00000506000000000000" pitchFamily="50" charset="0"/>
                <a:ea typeface="MS Mincho" panose="02020609040205080304" pitchFamily="49" charset="-128"/>
                <a:cs typeface="Times New Roman" panose="02020603050405020304" pitchFamily="18" charset="0"/>
              </a:rPr>
              <a:t>мы видим убийство из ревности Каином </a:t>
            </a:r>
            <a:r>
              <a:rPr lang="ru-RU" sz="2800" dirty="0">
                <a:latin typeface="DINCondensedC" panose="00000506000000000000" pitchFamily="50" charset="0"/>
                <a:ea typeface="MS Mincho" panose="02020609040205080304" pitchFamily="49" charset="-128"/>
                <a:cs typeface="Times New Roman" panose="02020603050405020304" pitchFamily="18" charset="0"/>
              </a:rPr>
              <a:t>своего брата </a:t>
            </a:r>
            <a:r>
              <a:rPr lang="ru-RU" sz="2800" dirty="0" smtClean="0">
                <a:latin typeface="DINCondensedC" panose="00000506000000000000" pitchFamily="50" charset="0"/>
                <a:ea typeface="MS Mincho" panose="02020609040205080304" pitchFamily="49" charset="-128"/>
                <a:cs typeface="Times New Roman" panose="02020603050405020304" pitchFamily="18" charset="0"/>
              </a:rPr>
              <a:t>Авеля… </a:t>
            </a:r>
            <a:r>
              <a:rPr lang="ru-RU" sz="2800" dirty="0">
                <a:latin typeface="DINCondensedC" panose="00000506000000000000" pitchFamily="50" charset="0"/>
                <a:ea typeface="MS Mincho" panose="02020609040205080304" pitchFamily="49" charset="-128"/>
                <a:cs typeface="Times New Roman" panose="02020603050405020304" pitchFamily="18" charset="0"/>
              </a:rPr>
              <a:t>Эта борьба за власть напоминает нам </a:t>
            </a:r>
            <a:r>
              <a:rPr lang="ru-RU" sz="2800" dirty="0" smtClean="0">
                <a:latin typeface="DINCondensedC" panose="00000506000000000000" pitchFamily="50" charset="0"/>
                <a:ea typeface="MS Mincho" panose="02020609040205080304" pitchFamily="49" charset="-128"/>
                <a:cs typeface="Times New Roman" panose="02020603050405020304" pitchFamily="18" charset="0"/>
              </a:rPr>
              <a:t/>
            </a:r>
            <a:br>
              <a:rPr lang="ru-RU" sz="2800" dirty="0" smtClean="0">
                <a:latin typeface="DINCondensedC" panose="00000506000000000000" pitchFamily="50" charset="0"/>
                <a:ea typeface="MS Mincho" panose="02020609040205080304" pitchFamily="49" charset="-128"/>
                <a:cs typeface="Times New Roman" panose="02020603050405020304" pitchFamily="18" charset="0"/>
              </a:rPr>
            </a:br>
            <a:r>
              <a:rPr lang="ru-RU" sz="2800" dirty="0" smtClean="0">
                <a:latin typeface="DINCondensedC" panose="00000506000000000000" pitchFamily="50" charset="0"/>
                <a:ea typeface="MS Mincho" panose="02020609040205080304" pitchFamily="49" charset="-128"/>
                <a:cs typeface="Times New Roman" panose="02020603050405020304" pitchFamily="18" charset="0"/>
              </a:rPr>
              <a:t>об искажениях, происходящих </a:t>
            </a:r>
            <a:r>
              <a:rPr lang="ru-RU" sz="2800" dirty="0">
                <a:latin typeface="DINCondensedC" panose="00000506000000000000" pitchFamily="50" charset="0"/>
                <a:ea typeface="MS Mincho" panose="02020609040205080304" pitchFamily="49" charset="-128"/>
                <a:cs typeface="Times New Roman" panose="02020603050405020304" pitchFamily="18" charset="0"/>
              </a:rPr>
              <a:t>в человеческих отношениях после грехопадения. </a:t>
            </a:r>
            <a:r>
              <a:rPr lang="ru-RU" sz="2800" dirty="0" smtClean="0">
                <a:latin typeface="DINCondensedC" panose="00000506000000000000" pitchFamily="50" charset="0"/>
                <a:ea typeface="MS Mincho" panose="02020609040205080304" pitchFamily="49" charset="-128"/>
                <a:cs typeface="Times New Roman" panose="02020603050405020304" pitchFamily="18" charset="0"/>
              </a:rPr>
              <a:t>Всё, </a:t>
            </a:r>
            <a:r>
              <a:rPr lang="ru-RU" sz="2800" dirty="0">
                <a:latin typeface="DINCondensedC" panose="00000506000000000000" pitchFamily="50" charset="0"/>
                <a:ea typeface="MS Mincho" panose="02020609040205080304" pitchFamily="49" charset="-128"/>
                <a:cs typeface="Times New Roman" panose="02020603050405020304" pitchFamily="18" charset="0"/>
              </a:rPr>
              <a:t>что Бог создал совершенным, </a:t>
            </a:r>
            <a:r>
              <a:rPr lang="ru-RU" sz="2800" dirty="0" smtClean="0">
                <a:latin typeface="DINCondensedC" panose="00000506000000000000" pitchFamily="50" charset="0"/>
                <a:ea typeface="MS Mincho" panose="02020609040205080304" pitchFamily="49" charset="-128"/>
                <a:cs typeface="Times New Roman" panose="02020603050405020304" pitchFamily="18" charset="0"/>
              </a:rPr>
              <a:t>испорчено и </a:t>
            </a:r>
            <a:r>
              <a:rPr lang="ru-RU" sz="2800" dirty="0">
                <a:latin typeface="DINCondensedC" panose="00000506000000000000" pitchFamily="50" charset="0"/>
                <a:ea typeface="MS Mincho" panose="02020609040205080304" pitchFamily="49" charset="-128"/>
                <a:cs typeface="Times New Roman" panose="02020603050405020304" pitchFamily="18" charset="0"/>
              </a:rPr>
              <a:t>извращено лукавым</a:t>
            </a:r>
            <a:r>
              <a:rPr lang="ru-RU" sz="2800" dirty="0" smtClean="0">
                <a:latin typeface="DINCondensedC" panose="00000506000000000000" pitchFamily="50" charset="0"/>
                <a:ea typeface="MS Mincho" panose="02020609040205080304" pitchFamily="49" charset="-128"/>
                <a:cs typeface="Times New Roman" panose="02020603050405020304" pitchFamily="18" charset="0"/>
              </a:rPr>
              <a:t>.</a:t>
            </a:r>
          </a:p>
          <a:p>
            <a:pPr algn="ctr"/>
            <a:endParaRPr lang="en-US" sz="2800" dirty="0">
              <a:effectLst/>
              <a:latin typeface="DINCondensedC" panose="00000506000000000000" pitchFamily="50" charset="0"/>
              <a:ea typeface="MS Mincho" panose="02020609040205080304" pitchFamily="49" charset="-128"/>
              <a:cs typeface="Times New Roman" panose="02020603050405020304" pitchFamily="18" charset="0"/>
            </a:endParaRPr>
          </a:p>
          <a:p>
            <a:pPr marL="0" marR="0" algn="ctr">
              <a:spcBef>
                <a:spcPts val="0"/>
              </a:spcBef>
              <a:spcAft>
                <a:spcPts val="0"/>
              </a:spcAft>
            </a:pPr>
            <a:r>
              <a:rPr lang="en-US" sz="2400" dirty="0">
                <a:effectLst/>
                <a:latin typeface="DINCondensedC" panose="00000506000000000000" pitchFamily="50" charset="0"/>
                <a:ea typeface="MS Mincho" panose="02020609040205080304" pitchFamily="49" charset="-128"/>
                <a:cs typeface="Times New Roman" panose="02020603050405020304" pitchFamily="18" charset="0"/>
              </a:rPr>
              <a:t>Balswick &amp; Balswick, 2007</a:t>
            </a:r>
            <a:endParaRPr lang="en-US" sz="2400" dirty="0">
              <a:effectLst/>
              <a:latin typeface="DINCondensedC" panose="00000506000000000000" pitchFamily="50" charset="0"/>
              <a:ea typeface="Times New Roman" panose="02020603050405020304" pitchFamily="18" charset="0"/>
            </a:endParaRPr>
          </a:p>
        </p:txBody>
      </p:sp>
      <p:sp>
        <p:nvSpPr>
          <p:cNvPr id="5" name="Rectangle 7"/>
          <p:cNvSpPr/>
          <p:nvPr/>
        </p:nvSpPr>
        <p:spPr>
          <a:xfrm>
            <a:off x="2245031" y="6402133"/>
            <a:ext cx="6252210" cy="230832"/>
          </a:xfrm>
          <a:prstGeom prst="rect">
            <a:avLst/>
          </a:prstGeom>
        </p:spPr>
        <p:txBody>
          <a:bodyPr wrap="square" anchor="b">
            <a:spAutoFit/>
          </a:bodyPr>
          <a:lstStyle/>
          <a:p>
            <a:pPr algn="r"/>
            <a:r>
              <a:rPr lang="bg-BG" sz="900" dirty="0">
                <a:solidFill>
                  <a:srgbClr val="7030A0"/>
                </a:solidFill>
                <a:latin typeface="Avenir Next Condensed" panose="020B0506020202020204" pitchFamily="34" charset="0"/>
              </a:rPr>
              <a:t>СТАНОВИТЬСЯ СИЛЬНЕЕ, НАДЕЛЯЯ </a:t>
            </a:r>
            <a:r>
              <a:rPr lang="ru-RU" sz="900" dirty="0">
                <a:solidFill>
                  <a:srgbClr val="7030A0"/>
                </a:solidFill>
                <a:latin typeface="Avenir Next Condensed" panose="020B0506020202020204" pitchFamily="34" charset="0"/>
              </a:rPr>
              <a:t>ВЛАСТЬЮ </a:t>
            </a:r>
            <a:r>
              <a:rPr lang="bg-BG" sz="900" dirty="0" smtClean="0">
                <a:solidFill>
                  <a:srgbClr val="7030A0"/>
                </a:solidFill>
                <a:latin typeface="Avenir Next Condensed" panose="020B0506020202020204" pitchFamily="34" charset="0"/>
              </a:rPr>
              <a:t>ДРУГИХ</a:t>
            </a:r>
            <a:endParaRPr lang="bg-BG" sz="900" dirty="0">
              <a:solidFill>
                <a:srgbClr val="7030A0"/>
              </a:solidFill>
              <a:latin typeface="Avenir Next Condensed" panose="020B0506020202020204" pitchFamily="34" charset="0"/>
            </a:endParaRPr>
          </a:p>
        </p:txBody>
      </p:sp>
    </p:spTree>
    <p:extLst>
      <p:ext uri="{BB962C8B-B14F-4D97-AF65-F5344CB8AC3E}">
        <p14:creationId xmlns:p14="http://schemas.microsoft.com/office/powerpoint/2010/main" val="3688412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0"/>
            <a:ext cx="9152410" cy="6858794"/>
          </a:xfrm>
          <a:prstGeom prst="rect">
            <a:avLst/>
          </a:prstGeom>
        </p:spPr>
      </p:pic>
      <p:sp>
        <p:nvSpPr>
          <p:cNvPr id="3" name="TextBox 2">
            <a:extLst>
              <a:ext uri="{FF2B5EF4-FFF2-40B4-BE49-F238E27FC236}">
                <a16:creationId xmlns:a16="http://schemas.microsoft.com/office/drawing/2014/main" id="{2AD033DF-7967-C798-0B3A-5C790AB80DCE}"/>
              </a:ext>
            </a:extLst>
          </p:cNvPr>
          <p:cNvSpPr txBox="1"/>
          <p:nvPr/>
        </p:nvSpPr>
        <p:spPr>
          <a:xfrm>
            <a:off x="918087" y="1676782"/>
            <a:ext cx="7307825" cy="3600986"/>
          </a:xfrm>
          <a:prstGeom prst="rect">
            <a:avLst/>
          </a:prstGeom>
          <a:noFill/>
        </p:spPr>
        <p:txBody>
          <a:bodyPr wrap="square">
            <a:spAutoFit/>
          </a:bodyPr>
          <a:lstStyle/>
          <a:p>
            <a:pPr marL="0" marR="0">
              <a:spcBef>
                <a:spcPts val="0"/>
              </a:spcBef>
              <a:spcAft>
                <a:spcPts val="0"/>
              </a:spcAft>
            </a:pPr>
            <a:r>
              <a:rPr lang="ru-RU" sz="3200" b="1" dirty="0" smtClean="0">
                <a:effectLst/>
                <a:latin typeface="DINCondensedC" panose="00000506000000000000" pitchFamily="50" charset="0"/>
                <a:ea typeface="MS Mincho" panose="02020609040205080304" pitchFamily="49" charset="-128"/>
                <a:cs typeface="Times New Roman" panose="02020603050405020304" pitchFamily="18" charset="0"/>
              </a:rPr>
              <a:t>Авторитет и господство</a:t>
            </a:r>
            <a:endParaRPr lang="en-US" sz="3200" b="1" dirty="0">
              <a:effectLst/>
              <a:latin typeface="DINCondensedC" panose="00000506000000000000" pitchFamily="50" charset="0"/>
              <a:ea typeface="MS Mincho" panose="02020609040205080304" pitchFamily="49" charset="-128"/>
              <a:cs typeface="Times New Roman" panose="02020603050405020304" pitchFamily="18" charset="0"/>
            </a:endParaRPr>
          </a:p>
          <a:p>
            <a:pPr marL="0" marR="0">
              <a:spcBef>
                <a:spcPts val="0"/>
              </a:spcBef>
              <a:spcAft>
                <a:spcPts val="0"/>
              </a:spcAft>
            </a:pPr>
            <a:endParaRPr lang="en-US" sz="2800" dirty="0">
              <a:effectLst/>
              <a:latin typeface="DINCondensedC" panose="00000506000000000000" pitchFamily="50" charset="0"/>
              <a:ea typeface="Times New Roman" panose="02020603050405020304" pitchFamily="18" charset="0"/>
            </a:endParaRPr>
          </a:p>
          <a:p>
            <a:pPr marL="342900" marR="0" lvl="0" indent="-342900">
              <a:spcBef>
                <a:spcPts val="0"/>
              </a:spcBef>
              <a:spcAft>
                <a:spcPts val="0"/>
              </a:spcAft>
              <a:buFont typeface="Symbol" pitchFamily="2" charset="2"/>
              <a:buChar char=""/>
            </a:pPr>
            <a:r>
              <a:rPr lang="ru-RU" sz="2800" b="1" dirty="0" smtClean="0">
                <a:effectLst/>
                <a:latin typeface="DINCondensedC" panose="00000506000000000000" pitchFamily="50" charset="0"/>
                <a:ea typeface="MS Mincho" panose="02020609040205080304" pitchFamily="49" charset="-128"/>
                <a:cs typeface="Times New Roman" panose="02020603050405020304" pitchFamily="18" charset="0"/>
              </a:rPr>
              <a:t>Легитимная власть </a:t>
            </a:r>
            <a:r>
              <a:rPr lang="ru-RU" sz="2800" dirty="0">
                <a:latin typeface="DINCondensedC" panose="00000506000000000000" pitchFamily="50" charset="0"/>
                <a:ea typeface="MS Mincho" panose="02020609040205080304" pitchFamily="49" charset="-128"/>
                <a:cs typeface="Times New Roman" panose="02020603050405020304" pitchFamily="18" charset="0"/>
              </a:rPr>
              <a:t>утверждается обществом </a:t>
            </a:r>
            <a:r>
              <a:rPr lang="en-US" sz="2800" dirty="0" smtClean="0">
                <a:latin typeface="DINCondensedC" panose="00000506000000000000" pitchFamily="50" charset="0"/>
                <a:ea typeface="MS Mincho" panose="02020609040205080304" pitchFamily="49" charset="-128"/>
                <a:cs typeface="Times New Roman" panose="02020603050405020304" pitchFamily="18" charset="0"/>
              </a:rPr>
              <a:t/>
            </a:r>
            <a:br>
              <a:rPr lang="en-US" sz="2800" dirty="0" smtClean="0">
                <a:latin typeface="DINCondensedC" panose="00000506000000000000" pitchFamily="50" charset="0"/>
                <a:ea typeface="MS Mincho" panose="02020609040205080304" pitchFamily="49" charset="-128"/>
                <a:cs typeface="Times New Roman" panose="02020603050405020304" pitchFamily="18" charset="0"/>
              </a:rPr>
            </a:br>
            <a:r>
              <a:rPr lang="ru-RU" sz="2800" dirty="0" smtClean="0">
                <a:latin typeface="DINCondensedC" panose="00000506000000000000" pitchFamily="50" charset="0"/>
                <a:ea typeface="MS Mincho" panose="02020609040205080304" pitchFamily="49" charset="-128"/>
                <a:cs typeface="Times New Roman" panose="02020603050405020304" pitchFamily="18" charset="0"/>
              </a:rPr>
              <a:t>и </a:t>
            </a:r>
            <a:r>
              <a:rPr lang="ru-RU" sz="2800" dirty="0">
                <a:latin typeface="DINCondensedC" panose="00000506000000000000" pitchFamily="50" charset="0"/>
                <a:ea typeface="MS Mincho" panose="02020609040205080304" pitchFamily="49" charset="-128"/>
                <a:cs typeface="Times New Roman" panose="02020603050405020304" pitchFamily="18" charset="0"/>
              </a:rPr>
              <a:t>обладает авторитетом</a:t>
            </a:r>
            <a:r>
              <a:rPr lang="ru-RU" sz="2800" dirty="0" smtClean="0">
                <a:latin typeface="DINCondensedC" panose="00000506000000000000" pitchFamily="50" charset="0"/>
                <a:ea typeface="MS Mincho" panose="02020609040205080304" pitchFamily="49" charset="-128"/>
                <a:cs typeface="Times New Roman" panose="02020603050405020304" pitchFamily="18" charset="0"/>
              </a:rPr>
              <a:t>.</a:t>
            </a:r>
            <a:r>
              <a:rPr lang="en-US" sz="2800" dirty="0" smtClean="0">
                <a:latin typeface="DINCondensedC" panose="00000506000000000000" pitchFamily="50" charset="0"/>
                <a:ea typeface="MS Mincho" panose="02020609040205080304" pitchFamily="49" charset="-128"/>
                <a:cs typeface="Times New Roman" panose="02020603050405020304" pitchFamily="18" charset="0"/>
              </a:rPr>
              <a:t/>
            </a:r>
            <a:br>
              <a:rPr lang="en-US" sz="2800" dirty="0" smtClean="0">
                <a:latin typeface="DINCondensedC" panose="00000506000000000000" pitchFamily="50" charset="0"/>
                <a:ea typeface="MS Mincho" panose="02020609040205080304" pitchFamily="49" charset="-128"/>
                <a:cs typeface="Times New Roman" panose="02020603050405020304" pitchFamily="18" charset="0"/>
              </a:rPr>
            </a:br>
            <a:endParaRPr lang="ru-RU" sz="2800" dirty="0">
              <a:latin typeface="DINCondensedC" panose="00000506000000000000" pitchFamily="50"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itchFamily="2" charset="2"/>
              <a:buChar char=""/>
            </a:pPr>
            <a:r>
              <a:rPr lang="ru-RU" sz="2800" b="1" dirty="0" smtClean="0">
                <a:latin typeface="DINCondensedC" panose="00000506000000000000" pitchFamily="50" charset="0"/>
                <a:ea typeface="MS Mincho" panose="02020609040205080304" pitchFamily="49" charset="-128"/>
                <a:cs typeface="Times New Roman" panose="02020603050405020304" pitchFamily="18" charset="0"/>
              </a:rPr>
              <a:t>Не </a:t>
            </a:r>
            <a:r>
              <a:rPr lang="ru-RU" sz="2800" b="1" dirty="0" err="1" smtClean="0">
                <a:latin typeface="DINCondensedC" panose="00000506000000000000" pitchFamily="50" charset="0"/>
                <a:ea typeface="MS Mincho" panose="02020609040205080304" pitchFamily="49" charset="-128"/>
                <a:cs typeface="Times New Roman" panose="02020603050405020304" pitchFamily="18" charset="0"/>
              </a:rPr>
              <a:t>лигитимная</a:t>
            </a:r>
            <a:r>
              <a:rPr lang="ru-RU" sz="2800" b="1" dirty="0" smtClean="0">
                <a:latin typeface="DINCondensedC" panose="00000506000000000000" pitchFamily="50" charset="0"/>
                <a:ea typeface="MS Mincho" panose="02020609040205080304" pitchFamily="49" charset="-128"/>
                <a:cs typeface="Times New Roman" panose="02020603050405020304" pitchFamily="18" charset="0"/>
              </a:rPr>
              <a:t> власть </a:t>
            </a:r>
            <a:r>
              <a:rPr lang="ru-RU" sz="2800" dirty="0" smtClean="0">
                <a:effectLst/>
                <a:latin typeface="DINCondensedC" panose="00000506000000000000" pitchFamily="50" charset="0"/>
                <a:ea typeface="MS Mincho" panose="02020609040205080304" pitchFamily="49" charset="-128"/>
                <a:cs typeface="Times New Roman" panose="02020603050405020304" pitchFamily="18" charset="0"/>
              </a:rPr>
              <a:t>– это доминирование</a:t>
            </a:r>
            <a:r>
              <a:rPr lang="ru-RU" sz="2800" dirty="0">
                <a:latin typeface="DINCondensedC" panose="00000506000000000000" pitchFamily="50" charset="0"/>
                <a:ea typeface="MS Mincho" panose="02020609040205080304" pitchFamily="49" charset="-128"/>
                <a:cs typeface="Times New Roman" panose="02020603050405020304" pitchFamily="18" charset="0"/>
              </a:rPr>
              <a:t>. </a:t>
            </a:r>
            <a:r>
              <a:rPr lang="en-US" sz="2800" dirty="0" smtClean="0">
                <a:latin typeface="DINCondensedC" panose="00000506000000000000" pitchFamily="50" charset="0"/>
                <a:ea typeface="MS Mincho" panose="02020609040205080304" pitchFamily="49" charset="-128"/>
                <a:cs typeface="Times New Roman" panose="02020603050405020304" pitchFamily="18" charset="0"/>
              </a:rPr>
              <a:t/>
            </a:r>
            <a:br>
              <a:rPr lang="en-US" sz="2800" dirty="0" smtClean="0">
                <a:latin typeface="DINCondensedC" panose="00000506000000000000" pitchFamily="50" charset="0"/>
                <a:ea typeface="MS Mincho" panose="02020609040205080304" pitchFamily="49" charset="-128"/>
                <a:cs typeface="Times New Roman" panose="02020603050405020304" pitchFamily="18" charset="0"/>
              </a:rPr>
            </a:br>
            <a:r>
              <a:rPr lang="ru-RU" sz="2800" dirty="0" smtClean="0">
                <a:latin typeface="DINCondensedC" panose="00000506000000000000" pitchFamily="50" charset="0"/>
                <a:ea typeface="MS Mincho" panose="02020609040205080304" pitchFamily="49" charset="-128"/>
                <a:cs typeface="Times New Roman" panose="02020603050405020304" pitchFamily="18" charset="0"/>
              </a:rPr>
              <a:t>Это </a:t>
            </a:r>
            <a:r>
              <a:rPr lang="ru-RU" sz="2800" dirty="0">
                <a:latin typeface="DINCondensedC" panose="00000506000000000000" pitchFamily="50" charset="0"/>
                <a:ea typeface="MS Mincho" panose="02020609040205080304" pitchFamily="49" charset="-128"/>
                <a:cs typeface="Times New Roman" panose="02020603050405020304" pitchFamily="18" charset="0"/>
              </a:rPr>
              <a:t>власть, взятая без санкции общества, следовательно, она считается нелегитимной.</a:t>
            </a:r>
            <a:endParaRPr lang="en-US" sz="2800" dirty="0">
              <a:effectLst/>
              <a:latin typeface="DINCondensedC" panose="00000506000000000000" pitchFamily="50" charset="0"/>
              <a:ea typeface="Times New Roman" panose="02020603050405020304" pitchFamily="18" charset="0"/>
            </a:endParaRPr>
          </a:p>
        </p:txBody>
      </p:sp>
      <p:sp>
        <p:nvSpPr>
          <p:cNvPr id="6" name="TextBox 5">
            <a:extLst>
              <a:ext uri="{FF2B5EF4-FFF2-40B4-BE49-F238E27FC236}">
                <a16:creationId xmlns:a16="http://schemas.microsoft.com/office/drawing/2014/main" id="{88FFB132-87D4-A9EA-DA39-B49F0DDBFA53}"/>
              </a:ext>
            </a:extLst>
          </p:cNvPr>
          <p:cNvSpPr txBox="1"/>
          <p:nvPr/>
        </p:nvSpPr>
        <p:spPr>
          <a:xfrm>
            <a:off x="638088" y="315171"/>
            <a:ext cx="4634680" cy="584775"/>
          </a:xfrm>
          <a:prstGeom prst="rect">
            <a:avLst/>
          </a:prstGeom>
          <a:noFill/>
        </p:spPr>
        <p:txBody>
          <a:bodyPr wrap="square">
            <a:spAutoFit/>
          </a:bodyPr>
          <a:lstStyle/>
          <a:p>
            <a:pPr marL="0" marR="0">
              <a:spcBef>
                <a:spcPts val="0"/>
              </a:spcBef>
              <a:spcAft>
                <a:spcPts val="0"/>
              </a:spcAft>
            </a:pPr>
            <a:r>
              <a:rPr lang="ru-RU" sz="3200" b="1" dirty="0" smtClean="0">
                <a:solidFill>
                  <a:schemeClr val="bg1"/>
                </a:solidFill>
                <a:effectLst/>
                <a:latin typeface="Avenir Next Condensed" panose="020B0506020202020204" pitchFamily="34" charset="0"/>
                <a:ea typeface="MS Mincho" panose="02020609040205080304" pitchFamily="49" charset="-128"/>
                <a:cs typeface="Times New Roman" panose="02020603050405020304" pitchFamily="18" charset="0"/>
              </a:rPr>
              <a:t>Виды власти</a:t>
            </a:r>
            <a:endParaRPr lang="en-US" sz="3200" b="1" dirty="0">
              <a:solidFill>
                <a:schemeClr val="bg1"/>
              </a:solidFill>
              <a:effectLst/>
              <a:latin typeface="Avenir Next Condensed" panose="020B0506020202020204" pitchFamily="34" charset="0"/>
              <a:ea typeface="Times New Roman" panose="02020603050405020304" pitchFamily="18" charset="0"/>
            </a:endParaRPr>
          </a:p>
        </p:txBody>
      </p:sp>
      <p:sp>
        <p:nvSpPr>
          <p:cNvPr id="9" name="Rectangle 7"/>
          <p:cNvSpPr/>
          <p:nvPr/>
        </p:nvSpPr>
        <p:spPr>
          <a:xfrm>
            <a:off x="2245031" y="6402133"/>
            <a:ext cx="6252210" cy="230832"/>
          </a:xfrm>
          <a:prstGeom prst="rect">
            <a:avLst/>
          </a:prstGeom>
        </p:spPr>
        <p:txBody>
          <a:bodyPr wrap="square" anchor="b">
            <a:spAutoFit/>
          </a:bodyPr>
          <a:lstStyle/>
          <a:p>
            <a:pPr algn="r"/>
            <a:r>
              <a:rPr lang="bg-BG" sz="900" dirty="0">
                <a:solidFill>
                  <a:srgbClr val="7030A0"/>
                </a:solidFill>
                <a:latin typeface="Avenir Next Condensed" panose="020B0506020202020204" pitchFamily="34" charset="0"/>
              </a:rPr>
              <a:t>СТАНОВИТЬСЯ СИЛЬНЕЕ, НАДЕЛЯЯ </a:t>
            </a:r>
            <a:r>
              <a:rPr lang="ru-RU" sz="900" dirty="0">
                <a:solidFill>
                  <a:srgbClr val="7030A0"/>
                </a:solidFill>
                <a:latin typeface="Avenir Next Condensed" panose="020B0506020202020204" pitchFamily="34" charset="0"/>
              </a:rPr>
              <a:t>ВЛАСТЬЮ </a:t>
            </a:r>
            <a:r>
              <a:rPr lang="bg-BG" sz="900" dirty="0" smtClean="0">
                <a:solidFill>
                  <a:srgbClr val="7030A0"/>
                </a:solidFill>
                <a:latin typeface="Avenir Next Condensed" panose="020B0506020202020204" pitchFamily="34" charset="0"/>
              </a:rPr>
              <a:t>ДРУГИХ</a:t>
            </a:r>
            <a:endParaRPr lang="bg-BG" sz="900" dirty="0">
              <a:solidFill>
                <a:srgbClr val="7030A0"/>
              </a:solidFill>
              <a:latin typeface="Avenir Next Condensed" panose="020B0506020202020204" pitchFamily="34" charset="0"/>
            </a:endParaRPr>
          </a:p>
        </p:txBody>
      </p:sp>
    </p:spTree>
    <p:extLst>
      <p:ext uri="{BB962C8B-B14F-4D97-AF65-F5344CB8AC3E}">
        <p14:creationId xmlns:p14="http://schemas.microsoft.com/office/powerpoint/2010/main" val="2975720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a:stretch/>
        </p:blipFill>
        <p:spPr>
          <a:xfrm>
            <a:off x="-8410" y="0"/>
            <a:ext cx="9152410" cy="6858794"/>
          </a:xfrm>
          <a:prstGeom prst="rect">
            <a:avLst/>
          </a:prstGeom>
        </p:spPr>
      </p:pic>
      <p:sp>
        <p:nvSpPr>
          <p:cNvPr id="3" name="TextBox 2">
            <a:extLst>
              <a:ext uri="{FF2B5EF4-FFF2-40B4-BE49-F238E27FC236}">
                <a16:creationId xmlns:a16="http://schemas.microsoft.com/office/drawing/2014/main" id="{2AD033DF-7967-C798-0B3A-5C790AB80DCE}"/>
              </a:ext>
            </a:extLst>
          </p:cNvPr>
          <p:cNvSpPr txBox="1"/>
          <p:nvPr/>
        </p:nvSpPr>
        <p:spPr>
          <a:xfrm>
            <a:off x="918087" y="1219580"/>
            <a:ext cx="7307825" cy="5115246"/>
          </a:xfrm>
          <a:prstGeom prst="rect">
            <a:avLst/>
          </a:prstGeom>
          <a:noFill/>
        </p:spPr>
        <p:txBody>
          <a:bodyPr wrap="square">
            <a:spAutoFit/>
          </a:bodyPr>
          <a:lstStyle/>
          <a:p>
            <a:pPr>
              <a:lnSpc>
                <a:spcPct val="85000"/>
              </a:lnSpc>
            </a:pPr>
            <a:r>
              <a:rPr lang="ru-RU" sz="2400" dirty="0" smtClean="0">
                <a:latin typeface="DINCondensedC" panose="00000506000000000000" pitchFamily="50" charset="0"/>
              </a:rPr>
              <a:t>О </a:t>
            </a:r>
            <a:r>
              <a:rPr lang="ru-RU" sz="2400" dirty="0">
                <a:latin typeface="DINCondensedC" panose="00000506000000000000" pitchFamily="50" charset="0"/>
              </a:rPr>
              <a:t>н</a:t>
            </a:r>
            <a:r>
              <a:rPr lang="ru-RU" sz="2400" dirty="0" smtClean="0">
                <a:latin typeface="DINCondensedC" panose="00000506000000000000" pitchFamily="50" charset="0"/>
              </a:rPr>
              <a:t>аделении властью:</a:t>
            </a:r>
            <a:endParaRPr lang="ru-RU" sz="2400" dirty="0">
              <a:latin typeface="DINCondensedC" panose="00000506000000000000" pitchFamily="50" charset="0"/>
            </a:endParaRPr>
          </a:p>
          <a:p>
            <a:pPr>
              <a:lnSpc>
                <a:spcPct val="85000"/>
              </a:lnSpc>
            </a:pPr>
            <a:endParaRPr lang="en-US" sz="2400" dirty="0">
              <a:latin typeface="DINCondensedC" panose="00000506000000000000" pitchFamily="50" charset="0"/>
            </a:endParaRPr>
          </a:p>
          <a:p>
            <a:pPr>
              <a:lnSpc>
                <a:spcPct val="85000"/>
              </a:lnSpc>
            </a:pPr>
            <a:r>
              <a:rPr lang="ru-RU" sz="2400" dirty="0" smtClean="0">
                <a:latin typeface="DINCondensedC" panose="00000506000000000000" pitchFamily="50" charset="0"/>
              </a:rPr>
              <a:t>Наделение </a:t>
            </a:r>
            <a:r>
              <a:rPr lang="ru-RU" sz="2400" dirty="0">
                <a:latin typeface="DINCondensedC" panose="00000506000000000000" pitchFamily="50" charset="0"/>
              </a:rPr>
              <a:t>властью произрастает из Божьей любви завета и невероятной милости Божьей, которую мы находим во Христе Иисусе. Дух Божий дарует нам возможность наделять </a:t>
            </a:r>
            <a:r>
              <a:rPr lang="ru-RU" sz="2400" dirty="0" smtClean="0">
                <a:latin typeface="DINCondensedC" panose="00000506000000000000" pitchFamily="50" charset="0"/>
              </a:rPr>
              <a:t>силой</a:t>
            </a:r>
            <a:r>
              <a:rPr lang="en-US" sz="2400" dirty="0" smtClean="0">
                <a:latin typeface="DINCondensedC" panose="00000506000000000000" pitchFamily="50" charset="0"/>
              </a:rPr>
              <a:t> </a:t>
            </a:r>
            <a:r>
              <a:rPr lang="ru-RU" sz="2400" dirty="0" smtClean="0">
                <a:latin typeface="DINCondensedC" panose="00000506000000000000" pitchFamily="50" charset="0"/>
              </a:rPr>
              <a:t>и полномочиями </a:t>
            </a:r>
            <a:r>
              <a:rPr lang="ru-RU" sz="2400" dirty="0">
                <a:latin typeface="DINCondensedC" panose="00000506000000000000" pitchFamily="50" charset="0"/>
              </a:rPr>
              <a:t>других. И когда между членами семьи происходит взаимное </a:t>
            </a:r>
            <a:r>
              <a:rPr lang="ru-RU" sz="2400" dirty="0" smtClean="0">
                <a:latin typeface="DINCondensedC" panose="00000506000000000000" pitchFamily="50" charset="0"/>
              </a:rPr>
              <a:t>наделение </a:t>
            </a:r>
            <a:r>
              <a:rPr lang="ru-RU" sz="2400" dirty="0">
                <a:latin typeface="DINCondensedC" panose="00000506000000000000" pitchFamily="50" charset="0"/>
              </a:rPr>
              <a:t>правами, властью и возможностями, каждый из них проявляется в необычайной любви к служению и смирению. Члены семьи возрастают во Христе по мере того, </a:t>
            </a:r>
            <a:r>
              <a:rPr lang="ru-RU" sz="2400" dirty="0" smtClean="0">
                <a:latin typeface="DINCondensedC" panose="00000506000000000000" pitchFamily="50" charset="0"/>
              </a:rPr>
              <a:t>как они всё больше приобретают </a:t>
            </a:r>
            <a:r>
              <a:rPr lang="ru-RU" sz="2400" dirty="0">
                <a:latin typeface="DINCondensedC" panose="00000506000000000000" pitchFamily="50" charset="0"/>
              </a:rPr>
              <a:t>характер Христа </a:t>
            </a:r>
            <a:r>
              <a:rPr lang="ru-RU" sz="2400" dirty="0" smtClean="0">
                <a:latin typeface="DINCondensedC" panose="00000506000000000000" pitchFamily="50" charset="0"/>
              </a:rPr>
              <a:t>и проявляют его в </a:t>
            </a:r>
            <a:r>
              <a:rPr lang="ru-RU" sz="2400" dirty="0">
                <a:latin typeface="DINCondensedC" panose="00000506000000000000" pitchFamily="50" charset="0"/>
              </a:rPr>
              <a:t>своих повседневных </a:t>
            </a:r>
            <a:r>
              <a:rPr lang="ru-RU" sz="2400" dirty="0" smtClean="0">
                <a:latin typeface="DINCondensedC" panose="00000506000000000000" pitchFamily="50" charset="0"/>
              </a:rPr>
              <a:t>взаимоотношениях...</a:t>
            </a:r>
            <a:r>
              <a:rPr lang="en-US" sz="2400" dirty="0" smtClean="0">
                <a:latin typeface="DINCondensedC" panose="00000506000000000000" pitchFamily="50" charset="0"/>
              </a:rPr>
              <a:t> </a:t>
            </a:r>
            <a:r>
              <a:rPr lang="ru-RU" sz="2400" dirty="0">
                <a:latin typeface="DINCondensedC" panose="00000506000000000000" pitchFamily="50" charset="0"/>
              </a:rPr>
              <a:t>Это не имеет ничего общего с властью над другими, а скорее предполагает получение огромного удовольствия от созидания друг друга, чтобы вместе </a:t>
            </a:r>
            <a:r>
              <a:rPr lang="ru-RU" sz="2400" dirty="0" smtClean="0">
                <a:latin typeface="DINCondensedC" panose="00000506000000000000" pitchFamily="50" charset="0"/>
              </a:rPr>
              <a:t>уподобляться тому, </a:t>
            </a:r>
            <a:r>
              <a:rPr lang="ru-RU" sz="2400" dirty="0">
                <a:latin typeface="DINCondensedC" panose="00000506000000000000" pitchFamily="50" charset="0"/>
              </a:rPr>
              <a:t>какими Бог хочет, чтобы мы были</a:t>
            </a:r>
            <a:r>
              <a:rPr lang="ru-RU" sz="2400" dirty="0" smtClean="0">
                <a:latin typeface="DINCondensedC" panose="00000506000000000000" pitchFamily="50" charset="0"/>
              </a:rPr>
              <a:t>.</a:t>
            </a:r>
            <a:endParaRPr lang="en-US" sz="2400" dirty="0" smtClean="0">
              <a:latin typeface="DINCondensedC" panose="00000506000000000000" pitchFamily="50" charset="0"/>
            </a:endParaRPr>
          </a:p>
          <a:p>
            <a:pPr>
              <a:lnSpc>
                <a:spcPct val="85000"/>
              </a:lnSpc>
            </a:pPr>
            <a:endParaRPr lang="en-US" sz="2400" dirty="0">
              <a:latin typeface="DINCondensedC" panose="00000506000000000000" pitchFamily="50" charset="0"/>
            </a:endParaRPr>
          </a:p>
          <a:p>
            <a:pPr algn="r">
              <a:lnSpc>
                <a:spcPct val="85000"/>
              </a:lnSpc>
            </a:pPr>
            <a:r>
              <a:rPr lang="ru-RU" sz="2000" dirty="0" err="1">
                <a:latin typeface="DINCondensedC" panose="00000506000000000000" pitchFamily="50" charset="0"/>
              </a:rPr>
              <a:t>Balswick</a:t>
            </a:r>
            <a:r>
              <a:rPr lang="ru-RU" sz="2000" dirty="0">
                <a:latin typeface="DINCondensedC" panose="00000506000000000000" pitchFamily="50" charset="0"/>
              </a:rPr>
              <a:t> </a:t>
            </a:r>
            <a:r>
              <a:rPr lang="en-US" sz="2000" dirty="0">
                <a:latin typeface="DINCondensedC" panose="00000506000000000000" pitchFamily="50" charset="0"/>
              </a:rPr>
              <a:t>and</a:t>
            </a:r>
            <a:r>
              <a:rPr lang="ru-RU" sz="2000" dirty="0">
                <a:latin typeface="DINCondensedC" panose="00000506000000000000" pitchFamily="50" charset="0"/>
              </a:rPr>
              <a:t> </a:t>
            </a:r>
            <a:r>
              <a:rPr lang="ru-RU" sz="2000" dirty="0" err="1" smtClean="0">
                <a:latin typeface="DINCondensedC" panose="00000506000000000000" pitchFamily="50" charset="0"/>
              </a:rPr>
              <a:t>Balswick</a:t>
            </a:r>
            <a:r>
              <a:rPr lang="ru-RU" sz="2000" dirty="0" smtClean="0">
                <a:latin typeface="DINCondensedC" panose="00000506000000000000" pitchFamily="50" charset="0"/>
              </a:rPr>
              <a:t>, </a:t>
            </a:r>
            <a:r>
              <a:rPr lang="ru-RU" sz="2000" dirty="0">
                <a:latin typeface="DINCondensedC" panose="00000506000000000000" pitchFamily="50" charset="0"/>
              </a:rPr>
              <a:t>2014, стр. 29</a:t>
            </a:r>
            <a:endParaRPr lang="ru-RU" sz="2000" dirty="0">
              <a:latin typeface="DINCondensedC" panose="00000506000000000000" pitchFamily="50" charset="0"/>
            </a:endParaRPr>
          </a:p>
        </p:txBody>
      </p:sp>
      <p:sp>
        <p:nvSpPr>
          <p:cNvPr id="6" name="TextBox 5">
            <a:extLst>
              <a:ext uri="{FF2B5EF4-FFF2-40B4-BE49-F238E27FC236}">
                <a16:creationId xmlns:a16="http://schemas.microsoft.com/office/drawing/2014/main" id="{88FFB132-87D4-A9EA-DA39-B49F0DDBFA53}"/>
              </a:ext>
            </a:extLst>
          </p:cNvPr>
          <p:cNvSpPr txBox="1"/>
          <p:nvPr/>
        </p:nvSpPr>
        <p:spPr>
          <a:xfrm>
            <a:off x="663967" y="357366"/>
            <a:ext cx="8102662" cy="523220"/>
          </a:xfrm>
          <a:prstGeom prst="rect">
            <a:avLst/>
          </a:prstGeom>
          <a:noFill/>
        </p:spPr>
        <p:txBody>
          <a:bodyPr wrap="square">
            <a:spAutoFit/>
          </a:bodyPr>
          <a:lstStyle/>
          <a:p>
            <a:r>
              <a:rPr lang="ru-RU" sz="2800" b="1" dirty="0">
                <a:solidFill>
                  <a:schemeClr val="bg1"/>
                </a:solidFill>
                <a:latin typeface="Avenir Next Condensed" panose="020B0506020202020204" pitchFamily="34" charset="0"/>
                <a:ea typeface="MS Mincho" panose="02020609040205080304" pitchFamily="49" charset="-128"/>
                <a:cs typeface="Times New Roman" panose="02020603050405020304" pitchFamily="18" charset="0"/>
              </a:rPr>
              <a:t>Что такое расширение прав и возможностей?</a:t>
            </a:r>
            <a:endParaRPr lang="en-US" sz="2800" b="1" dirty="0">
              <a:solidFill>
                <a:schemeClr val="bg1"/>
              </a:solidFill>
              <a:effectLst/>
              <a:latin typeface="Avenir Next Condensed" panose="020B0506020202020204" pitchFamily="34" charset="0"/>
              <a:ea typeface="Times New Roman" panose="02020603050405020304" pitchFamily="18" charset="0"/>
            </a:endParaRPr>
          </a:p>
        </p:txBody>
      </p:sp>
      <p:sp>
        <p:nvSpPr>
          <p:cNvPr id="9" name="Rectangle 7"/>
          <p:cNvSpPr/>
          <p:nvPr/>
        </p:nvSpPr>
        <p:spPr>
          <a:xfrm>
            <a:off x="2245031" y="6402133"/>
            <a:ext cx="6252210" cy="230832"/>
          </a:xfrm>
          <a:prstGeom prst="rect">
            <a:avLst/>
          </a:prstGeom>
        </p:spPr>
        <p:txBody>
          <a:bodyPr wrap="square" anchor="b">
            <a:spAutoFit/>
          </a:bodyPr>
          <a:lstStyle/>
          <a:p>
            <a:pPr algn="r"/>
            <a:r>
              <a:rPr lang="bg-BG" sz="900" dirty="0">
                <a:solidFill>
                  <a:srgbClr val="7030A0"/>
                </a:solidFill>
                <a:latin typeface="Avenir Next Condensed" panose="020B0506020202020204" pitchFamily="34" charset="0"/>
              </a:rPr>
              <a:t>СТАНОВИТЬСЯ СИЛЬНЕЕ, НАДЕЛЯЯ </a:t>
            </a:r>
            <a:r>
              <a:rPr lang="ru-RU" sz="900" dirty="0">
                <a:solidFill>
                  <a:srgbClr val="7030A0"/>
                </a:solidFill>
                <a:latin typeface="Avenir Next Condensed" panose="020B0506020202020204" pitchFamily="34" charset="0"/>
              </a:rPr>
              <a:t>ВЛАСТЬЮ </a:t>
            </a:r>
            <a:r>
              <a:rPr lang="bg-BG" sz="900" dirty="0" smtClean="0">
                <a:solidFill>
                  <a:srgbClr val="7030A0"/>
                </a:solidFill>
                <a:latin typeface="Avenir Next Condensed" panose="020B0506020202020204" pitchFamily="34" charset="0"/>
              </a:rPr>
              <a:t>ДРУГИХ</a:t>
            </a:r>
            <a:endParaRPr lang="bg-BG" sz="900" dirty="0">
              <a:solidFill>
                <a:srgbClr val="7030A0"/>
              </a:solidFill>
              <a:latin typeface="Avenir Next Condensed" panose="020B0506020202020204" pitchFamily="34" charset="0"/>
            </a:endParaRPr>
          </a:p>
        </p:txBody>
      </p:sp>
    </p:spTree>
    <p:extLst>
      <p:ext uri="{BB962C8B-B14F-4D97-AF65-F5344CB8AC3E}">
        <p14:creationId xmlns:p14="http://schemas.microsoft.com/office/powerpoint/2010/main" val="661630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0"/>
            <a:ext cx="9152410" cy="6858794"/>
          </a:xfrm>
          <a:prstGeom prst="rect">
            <a:avLst/>
          </a:prstGeom>
        </p:spPr>
      </p:pic>
      <p:sp>
        <p:nvSpPr>
          <p:cNvPr id="3" name="TextBox 2">
            <a:extLst>
              <a:ext uri="{FF2B5EF4-FFF2-40B4-BE49-F238E27FC236}">
                <a16:creationId xmlns:a16="http://schemas.microsoft.com/office/drawing/2014/main" id="{2AD033DF-7967-C798-0B3A-5C790AB80DCE}"/>
              </a:ext>
            </a:extLst>
          </p:cNvPr>
          <p:cNvSpPr txBox="1"/>
          <p:nvPr/>
        </p:nvSpPr>
        <p:spPr>
          <a:xfrm>
            <a:off x="918087" y="1676782"/>
            <a:ext cx="7307825" cy="2862322"/>
          </a:xfrm>
          <a:prstGeom prst="rect">
            <a:avLst/>
          </a:prstGeom>
          <a:noFill/>
        </p:spPr>
        <p:txBody>
          <a:bodyPr wrap="square">
            <a:spAutoFit/>
          </a:bodyPr>
          <a:lstStyle/>
          <a:p>
            <a:pPr marL="0" marR="0">
              <a:spcBef>
                <a:spcPts val="0"/>
              </a:spcBef>
              <a:spcAft>
                <a:spcPts val="0"/>
              </a:spcAft>
            </a:pPr>
            <a:endParaRPr lang="en-US" sz="3600" dirty="0">
              <a:effectLst/>
              <a:latin typeface="DINCondensedC" panose="00000506000000000000" pitchFamily="50" charset="0"/>
              <a:ea typeface="MS Mincho" panose="02020609040205080304" pitchFamily="49" charset="-128"/>
              <a:cs typeface="Times New Roman" panose="02020603050405020304" pitchFamily="18" charset="0"/>
            </a:endParaRPr>
          </a:p>
          <a:p>
            <a:pPr marL="0" marR="0">
              <a:spcBef>
                <a:spcPts val="0"/>
              </a:spcBef>
              <a:spcAft>
                <a:spcPts val="0"/>
              </a:spcAft>
            </a:pPr>
            <a:endParaRPr lang="en-US" sz="3600" dirty="0">
              <a:latin typeface="DINCondensedC" panose="00000506000000000000" pitchFamily="50" charset="0"/>
              <a:ea typeface="MS Mincho" panose="02020609040205080304" pitchFamily="49" charset="-128"/>
              <a:cs typeface="Times New Roman" panose="02020603050405020304" pitchFamily="18" charset="0"/>
            </a:endParaRPr>
          </a:p>
          <a:p>
            <a:r>
              <a:rPr lang="ru-RU" sz="3600" dirty="0" smtClean="0">
                <a:latin typeface="DINCondensedC" panose="00000506000000000000" pitchFamily="50" charset="0"/>
                <a:ea typeface="MS Mincho" panose="02020609040205080304" pitchFamily="49" charset="-128"/>
                <a:cs typeface="Times New Roman" panose="02020603050405020304" pitchFamily="18" charset="0"/>
              </a:rPr>
              <a:t>В 1-м послании Коринфянам</a:t>
            </a:r>
            <a:endParaRPr lang="ru-RU" sz="3600" dirty="0">
              <a:latin typeface="DINCondensedC" panose="00000506000000000000" pitchFamily="50" charset="0"/>
              <a:ea typeface="MS Mincho" panose="02020609040205080304" pitchFamily="49" charset="-128"/>
              <a:cs typeface="Times New Roman" panose="02020603050405020304" pitchFamily="18" charset="0"/>
            </a:endParaRPr>
          </a:p>
          <a:p>
            <a:pPr marL="0" marR="0">
              <a:spcBef>
                <a:spcPts val="0"/>
              </a:spcBef>
              <a:spcAft>
                <a:spcPts val="0"/>
              </a:spcAft>
            </a:pPr>
            <a:r>
              <a:rPr lang="en-US" sz="3600" dirty="0" smtClean="0">
                <a:effectLst/>
                <a:latin typeface="DINCondensedC" panose="00000506000000000000" pitchFamily="50" charset="0"/>
                <a:ea typeface="MS Mincho" panose="02020609040205080304" pitchFamily="49" charset="-128"/>
                <a:cs typeface="Times New Roman" panose="02020603050405020304" pitchFamily="18" charset="0"/>
              </a:rPr>
              <a:t> 8:1</a:t>
            </a:r>
            <a:r>
              <a:rPr lang="ru-RU" sz="3600" dirty="0" smtClean="0">
                <a:effectLst/>
                <a:latin typeface="DINCondensedC" panose="00000506000000000000" pitchFamily="50" charset="0"/>
                <a:ea typeface="MS Mincho" panose="02020609040205080304" pitchFamily="49" charset="-128"/>
                <a:cs typeface="Times New Roman" panose="02020603050405020304" pitchFamily="18" charset="0"/>
              </a:rPr>
              <a:t> сказано:</a:t>
            </a:r>
            <a:endParaRPr lang="en-US" sz="3600" dirty="0">
              <a:latin typeface="DINCondensedC" panose="00000506000000000000" pitchFamily="50" charset="0"/>
              <a:ea typeface="MS Mincho" panose="02020609040205080304" pitchFamily="49" charset="-128"/>
              <a:cs typeface="Times New Roman" panose="02020603050405020304" pitchFamily="18" charset="0"/>
            </a:endParaRPr>
          </a:p>
          <a:p>
            <a:r>
              <a:rPr lang="ru-RU" sz="3600" dirty="0" smtClean="0">
                <a:latin typeface="DINCondensedC" panose="00000506000000000000" pitchFamily="50" charset="0"/>
                <a:ea typeface="MS Mincho" panose="02020609040205080304" pitchFamily="49" charset="-128"/>
                <a:cs typeface="Times New Roman" panose="02020603050405020304" pitchFamily="18" charset="0"/>
              </a:rPr>
              <a:t>«но </a:t>
            </a:r>
            <a:r>
              <a:rPr lang="ru-RU" sz="3600" dirty="0">
                <a:latin typeface="DINCondensedC" panose="00000506000000000000" pitchFamily="50" charset="0"/>
                <a:ea typeface="MS Mincho" panose="02020609040205080304" pitchFamily="49" charset="-128"/>
                <a:cs typeface="Times New Roman" panose="02020603050405020304" pitchFamily="18" charset="0"/>
              </a:rPr>
              <a:t>знание </a:t>
            </a:r>
            <a:r>
              <a:rPr lang="ru-RU" sz="3600" dirty="0" err="1">
                <a:latin typeface="DINCondensedC" panose="00000506000000000000" pitchFamily="50" charset="0"/>
                <a:ea typeface="MS Mincho" panose="02020609040205080304" pitchFamily="49" charset="-128"/>
                <a:cs typeface="Times New Roman" panose="02020603050405020304" pitchFamily="18" charset="0"/>
              </a:rPr>
              <a:t>надмевает</a:t>
            </a:r>
            <a:r>
              <a:rPr lang="ru-RU" sz="3600" dirty="0">
                <a:latin typeface="DINCondensedC" panose="00000506000000000000" pitchFamily="50" charset="0"/>
                <a:ea typeface="MS Mincho" panose="02020609040205080304" pitchFamily="49" charset="-128"/>
                <a:cs typeface="Times New Roman" panose="02020603050405020304" pitchFamily="18" charset="0"/>
              </a:rPr>
              <a:t>, а любовь </a:t>
            </a:r>
            <a:r>
              <a:rPr lang="ru-RU" sz="3600" dirty="0" err="1">
                <a:latin typeface="DINCondensedC" panose="00000506000000000000" pitchFamily="50" charset="0"/>
                <a:ea typeface="MS Mincho" panose="02020609040205080304" pitchFamily="49" charset="-128"/>
                <a:cs typeface="Times New Roman" panose="02020603050405020304" pitchFamily="18" charset="0"/>
              </a:rPr>
              <a:t>назидает</a:t>
            </a:r>
            <a:r>
              <a:rPr lang="ru-RU" sz="3600" dirty="0" smtClean="0">
                <a:latin typeface="DINCondensedC" panose="00000506000000000000" pitchFamily="50" charset="0"/>
                <a:ea typeface="MS Mincho" panose="02020609040205080304" pitchFamily="49" charset="-128"/>
                <a:cs typeface="Times New Roman" panose="02020603050405020304" pitchFamily="18" charset="0"/>
              </a:rPr>
              <a:t>.»</a:t>
            </a:r>
            <a:endParaRPr lang="en-US" sz="3600" dirty="0">
              <a:latin typeface="DINCondensedC" panose="00000506000000000000" pitchFamily="50" charset="0"/>
              <a:ea typeface="MS Mincho" panose="02020609040205080304" pitchFamily="49" charset="-128"/>
              <a:cs typeface="Times New Roman" panose="02020603050405020304" pitchFamily="18" charset="0"/>
            </a:endParaRPr>
          </a:p>
        </p:txBody>
      </p:sp>
      <p:sp>
        <p:nvSpPr>
          <p:cNvPr id="6" name="TextBox 5">
            <a:extLst>
              <a:ext uri="{FF2B5EF4-FFF2-40B4-BE49-F238E27FC236}">
                <a16:creationId xmlns:a16="http://schemas.microsoft.com/office/drawing/2014/main" id="{88FFB132-87D4-A9EA-DA39-B49F0DDBFA53}"/>
              </a:ext>
            </a:extLst>
          </p:cNvPr>
          <p:cNvSpPr txBox="1"/>
          <p:nvPr/>
        </p:nvSpPr>
        <p:spPr>
          <a:xfrm>
            <a:off x="918087" y="1074058"/>
            <a:ext cx="7579154" cy="1200329"/>
          </a:xfrm>
          <a:prstGeom prst="rect">
            <a:avLst/>
          </a:prstGeom>
          <a:noFill/>
        </p:spPr>
        <p:txBody>
          <a:bodyPr wrap="square">
            <a:spAutoFit/>
          </a:bodyPr>
          <a:lstStyle/>
          <a:p>
            <a:r>
              <a:rPr lang="ru-RU" sz="3600" b="1" dirty="0">
                <a:latin typeface="Avenir Next Condensed" panose="020B0506020202020204" pitchFamily="34" charset="0"/>
                <a:ea typeface="MS Mincho" panose="02020609040205080304" pitchFamily="49" charset="-128"/>
                <a:cs typeface="Times New Roman" panose="02020603050405020304" pitchFamily="18" charset="0"/>
              </a:rPr>
              <a:t>Что такое расширение </a:t>
            </a:r>
            <a:r>
              <a:rPr lang="ru-RU" sz="3600" b="1" dirty="0" smtClean="0">
                <a:latin typeface="Avenir Next Condensed" panose="020B0506020202020204" pitchFamily="34" charset="0"/>
                <a:ea typeface="MS Mincho" panose="02020609040205080304" pitchFamily="49" charset="-128"/>
                <a:cs typeface="Times New Roman" panose="02020603050405020304" pitchFamily="18" charset="0"/>
              </a:rPr>
              <a:t>прав</a:t>
            </a:r>
            <a:r>
              <a:rPr lang="en-US" sz="3600" b="1" dirty="0" smtClean="0">
                <a:latin typeface="Avenir Next Condensed" panose="020B0506020202020204" pitchFamily="34" charset="0"/>
                <a:ea typeface="MS Mincho" panose="02020609040205080304" pitchFamily="49" charset="-128"/>
                <a:cs typeface="Times New Roman" panose="02020603050405020304" pitchFamily="18" charset="0"/>
              </a:rPr>
              <a:t/>
            </a:r>
            <a:br>
              <a:rPr lang="en-US" sz="3600" b="1" dirty="0" smtClean="0">
                <a:latin typeface="Avenir Next Condensed" panose="020B0506020202020204" pitchFamily="34" charset="0"/>
                <a:ea typeface="MS Mincho" panose="02020609040205080304" pitchFamily="49" charset="-128"/>
                <a:cs typeface="Times New Roman" panose="02020603050405020304" pitchFamily="18" charset="0"/>
              </a:rPr>
            </a:br>
            <a:r>
              <a:rPr lang="ru-RU" sz="3600" b="1" dirty="0" smtClean="0">
                <a:latin typeface="Avenir Next Condensed" panose="020B0506020202020204" pitchFamily="34" charset="0"/>
                <a:ea typeface="MS Mincho" panose="02020609040205080304" pitchFamily="49" charset="-128"/>
                <a:cs typeface="Times New Roman" panose="02020603050405020304" pitchFamily="18" charset="0"/>
              </a:rPr>
              <a:t>и </a:t>
            </a:r>
            <a:r>
              <a:rPr lang="ru-RU" sz="3600" b="1" dirty="0">
                <a:latin typeface="Avenir Next Condensed" panose="020B0506020202020204" pitchFamily="34" charset="0"/>
                <a:ea typeface="MS Mincho" panose="02020609040205080304" pitchFamily="49" charset="-128"/>
                <a:cs typeface="Times New Roman" panose="02020603050405020304" pitchFamily="18" charset="0"/>
              </a:rPr>
              <a:t>возможностей?</a:t>
            </a:r>
            <a:endParaRPr lang="en-US" sz="3600" b="1" dirty="0">
              <a:latin typeface="Avenir Next Condensed" panose="020B0506020202020204" pitchFamily="34" charset="0"/>
              <a:ea typeface="Times New Roman" panose="02020603050405020304" pitchFamily="18" charset="0"/>
            </a:endParaRPr>
          </a:p>
        </p:txBody>
      </p:sp>
      <p:sp>
        <p:nvSpPr>
          <p:cNvPr id="9" name="Rectangle 7"/>
          <p:cNvSpPr/>
          <p:nvPr/>
        </p:nvSpPr>
        <p:spPr>
          <a:xfrm>
            <a:off x="2245031" y="6402133"/>
            <a:ext cx="6252210" cy="230832"/>
          </a:xfrm>
          <a:prstGeom prst="rect">
            <a:avLst/>
          </a:prstGeom>
        </p:spPr>
        <p:txBody>
          <a:bodyPr wrap="square" anchor="b">
            <a:spAutoFit/>
          </a:bodyPr>
          <a:lstStyle/>
          <a:p>
            <a:pPr algn="r"/>
            <a:r>
              <a:rPr lang="bg-BG" sz="900" dirty="0">
                <a:solidFill>
                  <a:srgbClr val="7030A0"/>
                </a:solidFill>
                <a:latin typeface="Avenir Next Condensed" panose="020B0506020202020204" pitchFamily="34" charset="0"/>
              </a:rPr>
              <a:t>СТАНОВИТЬСЯ СИЛЬНЕЕ, НАДЕЛЯЯ </a:t>
            </a:r>
            <a:r>
              <a:rPr lang="ru-RU" sz="900" dirty="0">
                <a:solidFill>
                  <a:srgbClr val="7030A0"/>
                </a:solidFill>
                <a:latin typeface="Avenir Next Condensed" panose="020B0506020202020204" pitchFamily="34" charset="0"/>
              </a:rPr>
              <a:t>ВЛАСТЬЮ </a:t>
            </a:r>
            <a:r>
              <a:rPr lang="bg-BG" sz="900" dirty="0" smtClean="0">
                <a:solidFill>
                  <a:srgbClr val="7030A0"/>
                </a:solidFill>
                <a:latin typeface="Avenir Next Condensed" panose="020B0506020202020204" pitchFamily="34" charset="0"/>
              </a:rPr>
              <a:t>ДРУГИХ</a:t>
            </a:r>
            <a:endParaRPr lang="bg-BG" sz="900" dirty="0">
              <a:solidFill>
                <a:srgbClr val="7030A0"/>
              </a:solidFill>
              <a:latin typeface="Avenir Next Condensed" panose="020B0506020202020204" pitchFamily="34" charset="0"/>
            </a:endParaRPr>
          </a:p>
        </p:txBody>
      </p:sp>
    </p:spTree>
    <p:extLst>
      <p:ext uri="{BB962C8B-B14F-4D97-AF65-F5344CB8AC3E}">
        <p14:creationId xmlns:p14="http://schemas.microsoft.com/office/powerpoint/2010/main" val="2833853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6" name="Rectangle 7"/>
          <p:cNvSpPr/>
          <p:nvPr/>
        </p:nvSpPr>
        <p:spPr>
          <a:xfrm>
            <a:off x="225322" y="320472"/>
            <a:ext cx="6252210" cy="307777"/>
          </a:xfrm>
          <a:prstGeom prst="rect">
            <a:avLst/>
          </a:prstGeom>
        </p:spPr>
        <p:txBody>
          <a:bodyPr wrap="square" anchor="b">
            <a:spAutoFit/>
          </a:bodyPr>
          <a:lstStyle/>
          <a:p>
            <a:r>
              <a:rPr lang="bg-BG" sz="1400" dirty="0" smtClean="0">
                <a:solidFill>
                  <a:srgbClr val="FFFF00"/>
                </a:solidFill>
                <a:latin typeface="Avenir Next Condensed" panose="020B0506020202020204" pitchFamily="34" charset="0"/>
              </a:rPr>
              <a:t>СТАНОВИТЬСЯ </a:t>
            </a:r>
            <a:r>
              <a:rPr lang="bg-BG" sz="1400" dirty="0">
                <a:solidFill>
                  <a:srgbClr val="FFFF00"/>
                </a:solidFill>
                <a:latin typeface="Avenir Next Condensed" panose="020B0506020202020204" pitchFamily="34" charset="0"/>
              </a:rPr>
              <a:t>СИЛЬНЕЕ, НАДЕЛЯЯ </a:t>
            </a:r>
            <a:r>
              <a:rPr lang="ru-RU" sz="1400" dirty="0">
                <a:solidFill>
                  <a:srgbClr val="FFFF00"/>
                </a:solidFill>
                <a:latin typeface="Avenir Next Condensed" panose="020B0506020202020204" pitchFamily="34" charset="0"/>
              </a:rPr>
              <a:t>ВЛАСТЬЮ </a:t>
            </a:r>
            <a:r>
              <a:rPr lang="bg-BG" sz="1400" dirty="0" smtClean="0">
                <a:solidFill>
                  <a:srgbClr val="FFFF00"/>
                </a:solidFill>
                <a:latin typeface="Avenir Next Condensed" panose="020B0506020202020204" pitchFamily="34" charset="0"/>
              </a:rPr>
              <a:t>ДРУГИХ</a:t>
            </a:r>
            <a:endParaRPr lang="bg-BG" sz="1400" dirty="0">
              <a:solidFill>
                <a:srgbClr val="FFFF00"/>
              </a:solidFill>
              <a:latin typeface="Avenir Next Condensed" panose="020B0506020202020204" pitchFamily="34" charset="0"/>
            </a:endParaRPr>
          </a:p>
        </p:txBody>
      </p:sp>
      <p:sp>
        <p:nvSpPr>
          <p:cNvPr id="9" name="TextBox 8">
            <a:extLst>
              <a:ext uri="{FF2B5EF4-FFF2-40B4-BE49-F238E27FC236}">
                <a16:creationId xmlns:a16="http://schemas.microsoft.com/office/drawing/2014/main" id="{0E0CE529-1C45-F548-AE8A-BB4457328103}"/>
              </a:ext>
            </a:extLst>
          </p:cNvPr>
          <p:cNvSpPr txBox="1"/>
          <p:nvPr/>
        </p:nvSpPr>
        <p:spPr>
          <a:xfrm>
            <a:off x="225321" y="2280399"/>
            <a:ext cx="5623935" cy="2585323"/>
          </a:xfrm>
          <a:prstGeom prst="rect">
            <a:avLst/>
          </a:prstGeom>
          <a:noFill/>
        </p:spPr>
        <p:txBody>
          <a:bodyPr wrap="square" rtlCol="0" anchor="t" anchorCtr="0">
            <a:spAutoFit/>
          </a:bodyPr>
          <a:lstStyle/>
          <a:p>
            <a:r>
              <a:rPr lang="ru-RU" sz="5400" b="1" dirty="0" smtClean="0">
                <a:solidFill>
                  <a:schemeClr val="bg1"/>
                </a:solidFill>
                <a:latin typeface="Impact" panose="020B0806030902050204" pitchFamily="34" charset="0"/>
              </a:rPr>
              <a:t>УПРАЖНЕНИЕ </a:t>
            </a:r>
            <a:br>
              <a:rPr lang="ru-RU" sz="5400" b="1" dirty="0" smtClean="0">
                <a:solidFill>
                  <a:schemeClr val="bg1"/>
                </a:solidFill>
                <a:latin typeface="Impact" panose="020B0806030902050204" pitchFamily="34" charset="0"/>
              </a:rPr>
            </a:br>
            <a:r>
              <a:rPr lang="ru-RU" sz="5400" b="1" dirty="0" smtClean="0">
                <a:solidFill>
                  <a:schemeClr val="bg1"/>
                </a:solidFill>
                <a:latin typeface="Impact" panose="020B0806030902050204" pitchFamily="34" charset="0"/>
              </a:rPr>
              <a:t>ДЛЯ УЧАСТНИКОВ СЕМИНАРА</a:t>
            </a:r>
            <a:endParaRPr lang="en-US" sz="2400" b="1" dirty="0">
              <a:solidFill>
                <a:schemeClr val="bg1"/>
              </a:solidFill>
              <a:latin typeface="Impact" panose="020B0806030902050204" pitchFamily="34" charset="0"/>
            </a:endParaRPr>
          </a:p>
        </p:txBody>
      </p:sp>
    </p:spTree>
    <p:extLst>
      <p:ext uri="{BB962C8B-B14F-4D97-AF65-F5344CB8AC3E}">
        <p14:creationId xmlns:p14="http://schemas.microsoft.com/office/powerpoint/2010/main" val="4043588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0"/>
            <a:ext cx="9152410" cy="6858794"/>
          </a:xfrm>
          <a:prstGeom prst="rect">
            <a:avLst/>
          </a:prstGeom>
        </p:spPr>
      </p:pic>
      <p:sp>
        <p:nvSpPr>
          <p:cNvPr id="3" name="TextBox 2">
            <a:extLst>
              <a:ext uri="{FF2B5EF4-FFF2-40B4-BE49-F238E27FC236}">
                <a16:creationId xmlns:a16="http://schemas.microsoft.com/office/drawing/2014/main" id="{2AD033DF-7967-C798-0B3A-5C790AB80DCE}"/>
              </a:ext>
            </a:extLst>
          </p:cNvPr>
          <p:cNvSpPr txBox="1"/>
          <p:nvPr/>
        </p:nvSpPr>
        <p:spPr>
          <a:xfrm>
            <a:off x="988142" y="2105250"/>
            <a:ext cx="8042592" cy="2505301"/>
          </a:xfrm>
          <a:prstGeom prst="rect">
            <a:avLst/>
          </a:prstGeom>
          <a:noFill/>
        </p:spPr>
        <p:txBody>
          <a:bodyPr wrap="square" numCol="2">
            <a:spAutoFit/>
          </a:bodyPr>
          <a:lstStyle/>
          <a:p>
            <a:pPr marR="0">
              <a:lnSpc>
                <a:spcPct val="80000"/>
              </a:lnSpc>
              <a:spcBef>
                <a:spcPts val="0"/>
              </a:spcBef>
              <a:spcAft>
                <a:spcPts val="0"/>
              </a:spcAft>
            </a:pPr>
            <a:r>
              <a:rPr lang="ru-RU" sz="2800" dirty="0" smtClean="0">
                <a:latin typeface="DINCondensedC" panose="00000506000000000000" pitchFamily="50" charset="0"/>
                <a:ea typeface="Times New Roman" panose="02020603050405020304" pitchFamily="18" charset="0"/>
                <a:cs typeface="Times New Roman" panose="02020603050405020304" pitchFamily="18" charset="0"/>
              </a:rPr>
              <a:t>Псалом 26</a:t>
            </a:r>
            <a:r>
              <a:rPr lang="en-US" sz="2800" dirty="0" smtClean="0">
                <a:effectLst/>
                <a:latin typeface="DINCondensedC" panose="00000506000000000000" pitchFamily="50" charset="0"/>
                <a:ea typeface="Times New Roman" panose="02020603050405020304" pitchFamily="18" charset="0"/>
                <a:cs typeface="Times New Roman" panose="02020603050405020304" pitchFamily="18" charset="0"/>
              </a:rPr>
              <a:t>:14 </a:t>
            </a:r>
            <a:endParaRPr lang="en-US" sz="2800" dirty="0">
              <a:effectLst/>
              <a:latin typeface="DINCondensedC" panose="00000506000000000000" pitchFamily="50" charset="0"/>
              <a:ea typeface="Times New Roman" panose="02020603050405020304" pitchFamily="18" charset="0"/>
              <a:cs typeface="Times New Roman" panose="02020603050405020304" pitchFamily="18" charset="0"/>
            </a:endParaRPr>
          </a:p>
          <a:p>
            <a:pPr marR="0">
              <a:lnSpc>
                <a:spcPct val="80000"/>
              </a:lnSpc>
              <a:spcBef>
                <a:spcPts val="0"/>
              </a:spcBef>
              <a:spcAft>
                <a:spcPts val="0"/>
              </a:spcAft>
            </a:pPr>
            <a:r>
              <a:rPr lang="ru-RU" sz="2800" dirty="0" smtClean="0">
                <a:effectLst/>
                <a:latin typeface="DINCondensedC" panose="00000506000000000000" pitchFamily="50" charset="0"/>
                <a:ea typeface="Times New Roman" panose="02020603050405020304" pitchFamily="18" charset="0"/>
                <a:cs typeface="Times New Roman" panose="02020603050405020304" pitchFamily="18" charset="0"/>
              </a:rPr>
              <a:t>Псалом</a:t>
            </a:r>
            <a:r>
              <a:rPr lang="en-US" sz="2800" dirty="0" smtClean="0">
                <a:effectLst/>
                <a:latin typeface="DINCondensedC" panose="00000506000000000000" pitchFamily="50" charset="0"/>
                <a:ea typeface="Times New Roman" panose="02020603050405020304" pitchFamily="18" charset="0"/>
                <a:cs typeface="Times New Roman" panose="02020603050405020304" pitchFamily="18" charset="0"/>
              </a:rPr>
              <a:t> 2</a:t>
            </a:r>
            <a:r>
              <a:rPr lang="ru-RU" sz="2800" dirty="0" smtClean="0">
                <a:effectLst/>
                <a:latin typeface="DINCondensedC" panose="00000506000000000000" pitchFamily="50" charset="0"/>
                <a:ea typeface="Times New Roman" panose="02020603050405020304" pitchFamily="18" charset="0"/>
                <a:cs typeface="Times New Roman" panose="02020603050405020304" pitchFamily="18" charset="0"/>
              </a:rPr>
              <a:t>8</a:t>
            </a:r>
            <a:r>
              <a:rPr lang="en-US" sz="2800" dirty="0" smtClean="0">
                <a:effectLst/>
                <a:latin typeface="DINCondensedC" panose="00000506000000000000" pitchFamily="50" charset="0"/>
                <a:ea typeface="Times New Roman" panose="02020603050405020304" pitchFamily="18" charset="0"/>
                <a:cs typeface="Times New Roman" panose="02020603050405020304" pitchFamily="18" charset="0"/>
              </a:rPr>
              <a:t>:10</a:t>
            </a:r>
            <a:r>
              <a:rPr lang="en-US" sz="2800" dirty="0">
                <a:effectLst/>
                <a:latin typeface="DINCondensedC" panose="00000506000000000000" pitchFamily="50" charset="0"/>
                <a:ea typeface="Times New Roman" panose="02020603050405020304" pitchFamily="18" charset="0"/>
                <a:cs typeface="Times New Roman" panose="02020603050405020304" pitchFamily="18" charset="0"/>
              </a:rPr>
              <a:t>, 11 </a:t>
            </a:r>
          </a:p>
          <a:p>
            <a:pPr marR="0">
              <a:lnSpc>
                <a:spcPct val="80000"/>
              </a:lnSpc>
              <a:spcBef>
                <a:spcPts val="0"/>
              </a:spcBef>
              <a:spcAft>
                <a:spcPts val="0"/>
              </a:spcAft>
            </a:pPr>
            <a:r>
              <a:rPr lang="ru-RU" sz="2800" dirty="0" smtClean="0">
                <a:effectLst/>
                <a:latin typeface="DINCondensedC" panose="00000506000000000000" pitchFamily="50" charset="0"/>
                <a:ea typeface="Times New Roman" panose="02020603050405020304" pitchFamily="18" charset="0"/>
                <a:cs typeface="Times New Roman" panose="02020603050405020304" pitchFamily="18" charset="0"/>
              </a:rPr>
              <a:t>Исход</a:t>
            </a:r>
            <a:r>
              <a:rPr lang="en-US" sz="2800" dirty="0" smtClean="0">
                <a:effectLst/>
                <a:latin typeface="DINCondensedC" panose="00000506000000000000" pitchFamily="50" charset="0"/>
                <a:ea typeface="Times New Roman" panose="02020603050405020304" pitchFamily="18" charset="0"/>
                <a:cs typeface="Times New Roman" panose="02020603050405020304" pitchFamily="18" charset="0"/>
              </a:rPr>
              <a:t> </a:t>
            </a:r>
            <a:r>
              <a:rPr lang="en-US" sz="2800" dirty="0">
                <a:effectLst/>
                <a:latin typeface="DINCondensedC" panose="00000506000000000000" pitchFamily="50" charset="0"/>
                <a:ea typeface="Times New Roman" panose="02020603050405020304" pitchFamily="18" charset="0"/>
                <a:cs typeface="Times New Roman" panose="02020603050405020304" pitchFamily="18" charset="0"/>
              </a:rPr>
              <a:t>3:11 </a:t>
            </a:r>
          </a:p>
          <a:p>
            <a:pPr marR="0">
              <a:lnSpc>
                <a:spcPct val="80000"/>
              </a:lnSpc>
              <a:spcBef>
                <a:spcPts val="0"/>
              </a:spcBef>
              <a:spcAft>
                <a:spcPts val="0"/>
              </a:spcAft>
            </a:pPr>
            <a:r>
              <a:rPr lang="ru-RU" sz="2800" dirty="0" smtClean="0">
                <a:effectLst/>
                <a:latin typeface="DINCondensedC" panose="00000506000000000000" pitchFamily="50" charset="0"/>
                <a:ea typeface="Times New Roman" panose="02020603050405020304" pitchFamily="18" charset="0"/>
                <a:cs typeface="Times New Roman" panose="02020603050405020304" pitchFamily="18" charset="0"/>
              </a:rPr>
              <a:t>Исход</a:t>
            </a:r>
            <a:r>
              <a:rPr lang="en-US" sz="2800" dirty="0" smtClean="0">
                <a:effectLst/>
                <a:latin typeface="DINCondensedC" panose="00000506000000000000" pitchFamily="50" charset="0"/>
                <a:ea typeface="Times New Roman" panose="02020603050405020304" pitchFamily="18" charset="0"/>
                <a:cs typeface="Times New Roman" panose="02020603050405020304" pitchFamily="18" charset="0"/>
              </a:rPr>
              <a:t> 4:1-4 </a:t>
            </a:r>
            <a:endParaRPr lang="en-US" sz="2800" dirty="0">
              <a:effectLst/>
              <a:latin typeface="DINCondensedC" panose="00000506000000000000" pitchFamily="50" charset="0"/>
              <a:ea typeface="Times New Roman" panose="02020603050405020304" pitchFamily="18" charset="0"/>
              <a:cs typeface="Times New Roman" panose="02020603050405020304" pitchFamily="18" charset="0"/>
            </a:endParaRPr>
          </a:p>
          <a:p>
            <a:pPr>
              <a:lnSpc>
                <a:spcPct val="80000"/>
              </a:lnSpc>
            </a:pPr>
            <a:r>
              <a:rPr lang="en-US" sz="2800" dirty="0">
                <a:effectLst/>
                <a:latin typeface="DINCondensedC" panose="00000506000000000000" pitchFamily="50" charset="0"/>
                <a:ea typeface="Times New Roman" panose="02020603050405020304" pitchFamily="18" charset="0"/>
                <a:cs typeface="Times New Roman" panose="02020603050405020304" pitchFamily="18" charset="0"/>
              </a:rPr>
              <a:t>2 </a:t>
            </a:r>
            <a:r>
              <a:rPr lang="ru-RU" sz="2800" dirty="0">
                <a:latin typeface="DINCondensedC" panose="00000506000000000000" pitchFamily="50" charset="0"/>
                <a:ea typeface="Times New Roman" panose="02020603050405020304" pitchFamily="18" charset="0"/>
                <a:cs typeface="Times New Roman" panose="02020603050405020304" pitchFamily="18" charset="0"/>
              </a:rPr>
              <a:t>Паралипоменон </a:t>
            </a:r>
            <a:r>
              <a:rPr lang="en-US" sz="2800" dirty="0" smtClean="0">
                <a:effectLst/>
                <a:latin typeface="DINCondensedC" panose="00000506000000000000" pitchFamily="50" charset="0"/>
                <a:ea typeface="Times New Roman" panose="02020603050405020304" pitchFamily="18" charset="0"/>
                <a:cs typeface="Times New Roman" panose="02020603050405020304" pitchFamily="18" charset="0"/>
              </a:rPr>
              <a:t>14:11 </a:t>
            </a:r>
            <a:endParaRPr lang="en-US" sz="2800" dirty="0">
              <a:effectLst/>
              <a:latin typeface="DINCondensedC" panose="00000506000000000000" pitchFamily="50" charset="0"/>
              <a:ea typeface="Times New Roman" panose="02020603050405020304" pitchFamily="18" charset="0"/>
              <a:cs typeface="Times New Roman" panose="02020603050405020304" pitchFamily="18" charset="0"/>
            </a:endParaRPr>
          </a:p>
          <a:p>
            <a:pPr marR="0">
              <a:lnSpc>
                <a:spcPct val="80000"/>
              </a:lnSpc>
              <a:spcBef>
                <a:spcPts val="0"/>
              </a:spcBef>
              <a:spcAft>
                <a:spcPts val="0"/>
              </a:spcAft>
            </a:pPr>
            <a:endParaRPr lang="ru-RU" sz="2800" dirty="0" smtClean="0">
              <a:effectLst/>
              <a:latin typeface="DINCondensedC" panose="00000506000000000000" pitchFamily="50" charset="0"/>
              <a:ea typeface="Times New Roman" panose="02020603050405020304" pitchFamily="18" charset="0"/>
              <a:cs typeface="Times New Roman" panose="02020603050405020304" pitchFamily="18" charset="0"/>
            </a:endParaRPr>
          </a:p>
          <a:p>
            <a:pPr marR="0">
              <a:lnSpc>
                <a:spcPct val="80000"/>
              </a:lnSpc>
              <a:spcBef>
                <a:spcPts val="0"/>
              </a:spcBef>
              <a:spcAft>
                <a:spcPts val="0"/>
              </a:spcAft>
            </a:pPr>
            <a:endParaRPr lang="ru-RU" sz="2800" dirty="0">
              <a:latin typeface="DINCondensedC" panose="00000506000000000000" pitchFamily="50" charset="0"/>
              <a:ea typeface="Times New Roman" panose="02020603050405020304" pitchFamily="18" charset="0"/>
              <a:cs typeface="Times New Roman" panose="02020603050405020304" pitchFamily="18" charset="0"/>
            </a:endParaRPr>
          </a:p>
          <a:p>
            <a:pPr marR="0">
              <a:lnSpc>
                <a:spcPct val="80000"/>
              </a:lnSpc>
              <a:spcBef>
                <a:spcPts val="0"/>
              </a:spcBef>
              <a:spcAft>
                <a:spcPts val="0"/>
              </a:spcAft>
            </a:pPr>
            <a:r>
              <a:rPr lang="ru-RU" sz="2800" dirty="0" smtClean="0">
                <a:effectLst/>
                <a:latin typeface="DINCondensedC" panose="00000506000000000000" pitchFamily="50" charset="0"/>
                <a:ea typeface="Times New Roman" panose="02020603050405020304" pitchFamily="18" charset="0"/>
                <a:cs typeface="Times New Roman" panose="02020603050405020304" pitchFamily="18" charset="0"/>
              </a:rPr>
              <a:t>Иоанна</a:t>
            </a:r>
            <a:r>
              <a:rPr lang="en-US" sz="2800" dirty="0" smtClean="0">
                <a:effectLst/>
                <a:latin typeface="DINCondensedC" panose="00000506000000000000" pitchFamily="50" charset="0"/>
                <a:ea typeface="Times New Roman" panose="02020603050405020304" pitchFamily="18" charset="0"/>
                <a:cs typeface="Times New Roman" panose="02020603050405020304" pitchFamily="18" charset="0"/>
              </a:rPr>
              <a:t> </a:t>
            </a:r>
            <a:r>
              <a:rPr lang="en-US" sz="2800" dirty="0">
                <a:effectLst/>
                <a:latin typeface="DINCondensedC" panose="00000506000000000000" pitchFamily="50" charset="0"/>
                <a:ea typeface="Times New Roman" panose="02020603050405020304" pitchFamily="18" charset="0"/>
                <a:cs typeface="Times New Roman" panose="02020603050405020304" pitchFamily="18" charset="0"/>
              </a:rPr>
              <a:t>1:12 </a:t>
            </a:r>
          </a:p>
          <a:p>
            <a:pPr marR="0">
              <a:lnSpc>
                <a:spcPct val="80000"/>
              </a:lnSpc>
              <a:spcBef>
                <a:spcPts val="0"/>
              </a:spcBef>
              <a:spcAft>
                <a:spcPts val="0"/>
              </a:spcAft>
            </a:pPr>
            <a:r>
              <a:rPr lang="en-US" sz="2800" dirty="0">
                <a:effectLst/>
                <a:latin typeface="DINCondensedC" panose="00000506000000000000" pitchFamily="50" charset="0"/>
                <a:ea typeface="Times New Roman" panose="02020603050405020304" pitchFamily="18" charset="0"/>
                <a:cs typeface="Times New Roman" panose="02020603050405020304" pitchFamily="18" charset="0"/>
              </a:rPr>
              <a:t>2 </a:t>
            </a:r>
            <a:r>
              <a:rPr lang="ru-RU" sz="2800" dirty="0" smtClean="0">
                <a:effectLst/>
                <a:latin typeface="DINCondensedC" panose="00000506000000000000" pitchFamily="50" charset="0"/>
                <a:ea typeface="Times New Roman" panose="02020603050405020304" pitchFamily="18" charset="0"/>
                <a:cs typeface="Times New Roman" panose="02020603050405020304" pitchFamily="18" charset="0"/>
              </a:rPr>
              <a:t>Коринфянам</a:t>
            </a:r>
            <a:r>
              <a:rPr lang="en-US" sz="2800" dirty="0" smtClean="0">
                <a:effectLst/>
                <a:latin typeface="DINCondensedC" panose="00000506000000000000" pitchFamily="50" charset="0"/>
                <a:ea typeface="Times New Roman" panose="02020603050405020304" pitchFamily="18" charset="0"/>
                <a:cs typeface="Times New Roman" panose="02020603050405020304" pitchFamily="18" charset="0"/>
              </a:rPr>
              <a:t> 12:9</a:t>
            </a:r>
            <a:r>
              <a:rPr lang="ru-RU" sz="2800" dirty="0" smtClean="0">
                <a:effectLst/>
                <a:latin typeface="DINCondensedC" panose="00000506000000000000" pitchFamily="50" charset="0"/>
                <a:ea typeface="Times New Roman" panose="02020603050405020304" pitchFamily="18" charset="0"/>
                <a:cs typeface="Times New Roman" panose="02020603050405020304" pitchFamily="18" charset="0"/>
              </a:rPr>
              <a:t/>
            </a:r>
            <a:br>
              <a:rPr lang="ru-RU" sz="2800" dirty="0" smtClean="0">
                <a:effectLst/>
                <a:latin typeface="DINCondensedC" panose="00000506000000000000" pitchFamily="50" charset="0"/>
                <a:ea typeface="Times New Roman" panose="02020603050405020304" pitchFamily="18" charset="0"/>
                <a:cs typeface="Times New Roman" panose="02020603050405020304" pitchFamily="18" charset="0"/>
              </a:rPr>
            </a:br>
            <a:r>
              <a:rPr lang="ru-RU" sz="2800" dirty="0" err="1" smtClean="0">
                <a:effectLst/>
                <a:latin typeface="DINCondensedC" panose="00000506000000000000" pitchFamily="50" charset="0"/>
                <a:ea typeface="Times New Roman" panose="02020603050405020304" pitchFamily="18" charset="0"/>
                <a:cs typeface="Times New Roman" panose="02020603050405020304" pitchFamily="18" charset="0"/>
              </a:rPr>
              <a:t>Неемия</a:t>
            </a:r>
            <a:r>
              <a:rPr lang="en-US" sz="2800" dirty="0" smtClean="0">
                <a:effectLst/>
                <a:latin typeface="DINCondensedC" panose="00000506000000000000" pitchFamily="50" charset="0"/>
                <a:ea typeface="Times New Roman" panose="02020603050405020304" pitchFamily="18" charset="0"/>
                <a:cs typeface="Times New Roman" panose="02020603050405020304" pitchFamily="18" charset="0"/>
              </a:rPr>
              <a:t> </a:t>
            </a:r>
            <a:r>
              <a:rPr lang="en-US" sz="2800" dirty="0">
                <a:effectLst/>
                <a:latin typeface="DINCondensedC" panose="00000506000000000000" pitchFamily="50" charset="0"/>
                <a:ea typeface="Times New Roman" panose="02020603050405020304" pitchFamily="18" charset="0"/>
                <a:cs typeface="Times New Roman" panose="02020603050405020304" pitchFamily="18" charset="0"/>
              </a:rPr>
              <a:t>8:10 </a:t>
            </a:r>
            <a:r>
              <a:rPr lang="ru-RU" sz="2800" dirty="0" smtClean="0">
                <a:effectLst/>
                <a:latin typeface="DINCondensedC" panose="00000506000000000000" pitchFamily="50" charset="0"/>
                <a:ea typeface="Times New Roman" panose="02020603050405020304" pitchFamily="18" charset="0"/>
                <a:cs typeface="Times New Roman" panose="02020603050405020304" pitchFamily="18" charset="0"/>
              </a:rPr>
              <a:t/>
            </a:r>
            <a:br>
              <a:rPr lang="ru-RU" sz="2800" dirty="0" smtClean="0">
                <a:effectLst/>
                <a:latin typeface="DINCondensedC" panose="00000506000000000000" pitchFamily="50" charset="0"/>
                <a:ea typeface="Times New Roman" panose="02020603050405020304" pitchFamily="18" charset="0"/>
                <a:cs typeface="Times New Roman" panose="02020603050405020304" pitchFamily="18" charset="0"/>
              </a:rPr>
            </a:br>
            <a:r>
              <a:rPr lang="ru-RU" sz="2800" dirty="0" smtClean="0">
                <a:effectLst/>
                <a:latin typeface="DINCondensedC" panose="00000506000000000000" pitchFamily="50" charset="0"/>
                <a:ea typeface="Times New Roman" panose="02020603050405020304" pitchFamily="18" charset="0"/>
                <a:cs typeface="Times New Roman" panose="02020603050405020304" pitchFamily="18" charset="0"/>
              </a:rPr>
              <a:t>Филиппийцам</a:t>
            </a:r>
            <a:r>
              <a:rPr lang="en-US" sz="2800" dirty="0" smtClean="0">
                <a:effectLst/>
                <a:latin typeface="DINCondensedC" panose="00000506000000000000" pitchFamily="50" charset="0"/>
                <a:ea typeface="Times New Roman" panose="02020603050405020304" pitchFamily="18" charset="0"/>
                <a:cs typeface="Times New Roman" panose="02020603050405020304" pitchFamily="18" charset="0"/>
              </a:rPr>
              <a:t> </a:t>
            </a:r>
            <a:r>
              <a:rPr lang="en-US" sz="2800" dirty="0">
                <a:effectLst/>
                <a:latin typeface="DINCondensedC" panose="00000506000000000000" pitchFamily="50" charset="0"/>
                <a:ea typeface="Times New Roman" panose="02020603050405020304" pitchFamily="18" charset="0"/>
                <a:cs typeface="Times New Roman" panose="02020603050405020304" pitchFamily="18" charset="0"/>
              </a:rPr>
              <a:t>4:13 </a:t>
            </a:r>
          </a:p>
          <a:p>
            <a:pPr marR="0">
              <a:lnSpc>
                <a:spcPct val="80000"/>
              </a:lnSpc>
              <a:spcBef>
                <a:spcPts val="0"/>
              </a:spcBef>
              <a:spcAft>
                <a:spcPts val="0"/>
              </a:spcAft>
            </a:pPr>
            <a:r>
              <a:rPr lang="ru-RU" sz="2800" dirty="0" err="1" smtClean="0">
                <a:latin typeface="DINCondensedC" panose="00000506000000000000" pitchFamily="50" charset="0"/>
                <a:ea typeface="Times New Roman" panose="02020603050405020304" pitchFamily="18" charset="0"/>
                <a:cs typeface="Times New Roman" panose="02020603050405020304" pitchFamily="18" charset="0"/>
              </a:rPr>
              <a:t>Ефесянам</a:t>
            </a:r>
            <a:r>
              <a:rPr lang="en-US" sz="2800" dirty="0" smtClean="0">
                <a:effectLst/>
                <a:latin typeface="DINCondensedC" panose="00000506000000000000" pitchFamily="50" charset="0"/>
                <a:ea typeface="Times New Roman" panose="02020603050405020304" pitchFamily="18" charset="0"/>
                <a:cs typeface="Times New Roman" panose="02020603050405020304" pitchFamily="18" charset="0"/>
              </a:rPr>
              <a:t> </a:t>
            </a:r>
            <a:r>
              <a:rPr lang="en-US" sz="2800" dirty="0">
                <a:effectLst/>
                <a:latin typeface="DINCondensedC" panose="00000506000000000000" pitchFamily="50" charset="0"/>
                <a:ea typeface="Times New Roman" panose="02020603050405020304" pitchFamily="18" charset="0"/>
                <a:cs typeface="Times New Roman" panose="02020603050405020304" pitchFamily="18" charset="0"/>
              </a:rPr>
              <a:t>1:17-19  </a:t>
            </a:r>
          </a:p>
        </p:txBody>
      </p:sp>
      <p:sp>
        <p:nvSpPr>
          <p:cNvPr id="4" name="TextBox 3">
            <a:extLst>
              <a:ext uri="{FF2B5EF4-FFF2-40B4-BE49-F238E27FC236}">
                <a16:creationId xmlns:a16="http://schemas.microsoft.com/office/drawing/2014/main" id="{86C77D72-4433-93AA-C97F-FAD1715A6706}"/>
              </a:ext>
            </a:extLst>
          </p:cNvPr>
          <p:cNvSpPr txBox="1"/>
          <p:nvPr/>
        </p:nvSpPr>
        <p:spPr>
          <a:xfrm>
            <a:off x="929820" y="453793"/>
            <a:ext cx="6545036" cy="584775"/>
          </a:xfrm>
          <a:prstGeom prst="rect">
            <a:avLst/>
          </a:prstGeom>
          <a:noFill/>
        </p:spPr>
        <p:txBody>
          <a:bodyPr wrap="square">
            <a:spAutoFit/>
          </a:bodyPr>
          <a:lstStyle/>
          <a:p>
            <a:pPr marL="0" marR="0">
              <a:spcBef>
                <a:spcPts val="0"/>
              </a:spcBef>
              <a:spcAft>
                <a:spcPts val="0"/>
              </a:spcAft>
            </a:pPr>
            <a:r>
              <a:rPr lang="ru-RU" sz="3200" b="1" dirty="0" smtClean="0">
                <a:solidFill>
                  <a:schemeClr val="bg1"/>
                </a:solidFill>
                <a:latin typeface="Avenir Next Condensed" panose="020B0506020202020204" pitchFamily="34" charset="0"/>
                <a:ea typeface="Times New Roman" panose="02020603050405020304" pitchFamily="18" charset="0"/>
                <a:cs typeface="Times New Roman" panose="02020603050405020304" pitchFamily="18" charset="0"/>
              </a:rPr>
              <a:t>Упражнение в группах</a:t>
            </a:r>
            <a:endParaRPr lang="en-US" sz="3200" dirty="0">
              <a:solidFill>
                <a:schemeClr val="bg1"/>
              </a:solidFill>
              <a:effectLst/>
              <a:latin typeface="Avenir Next Condensed" panose="020B050602020202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8FDD7D3C-FEE2-ADD7-B0AF-E12726564995}"/>
              </a:ext>
            </a:extLst>
          </p:cNvPr>
          <p:cNvSpPr txBox="1"/>
          <p:nvPr/>
        </p:nvSpPr>
        <p:spPr>
          <a:xfrm>
            <a:off x="857249" y="4565738"/>
            <a:ext cx="7938407" cy="954107"/>
          </a:xfrm>
          <a:prstGeom prst="rect">
            <a:avLst/>
          </a:prstGeom>
          <a:noFill/>
        </p:spPr>
        <p:txBody>
          <a:bodyPr wrap="square">
            <a:spAutoFit/>
          </a:bodyPr>
          <a:lstStyle/>
          <a:p>
            <a:r>
              <a:rPr lang="ru-RU" sz="2800" b="1" dirty="0" smtClean="0">
                <a:latin typeface="DINCondensedC" panose="00000506000000000000" pitchFamily="50" charset="0"/>
                <a:ea typeface="Times New Roman" panose="02020603050405020304" pitchFamily="18" charset="0"/>
                <a:cs typeface="Times New Roman" panose="02020603050405020304" pitchFamily="18" charset="0"/>
              </a:rPr>
              <a:t>Какие выводы вы можете сделать</a:t>
            </a:r>
            <a:r>
              <a:rPr lang="en-US" sz="2800" b="1" dirty="0" smtClean="0">
                <a:latin typeface="DINCondensedC" panose="00000506000000000000" pitchFamily="50" charset="0"/>
                <a:ea typeface="Times New Roman" panose="02020603050405020304" pitchFamily="18" charset="0"/>
                <a:cs typeface="Times New Roman" panose="02020603050405020304" pitchFamily="18" charset="0"/>
              </a:rPr>
              <a:t> </a:t>
            </a:r>
            <a:r>
              <a:rPr lang="ru-RU" sz="2800" b="1" dirty="0" smtClean="0">
                <a:latin typeface="DINCondensedC" panose="00000506000000000000" pitchFamily="50" charset="0"/>
                <a:ea typeface="Times New Roman" panose="02020603050405020304" pitchFamily="18" charset="0"/>
                <a:cs typeface="Times New Roman" panose="02020603050405020304" pitchFamily="18" charset="0"/>
              </a:rPr>
              <a:t>о расширении прав </a:t>
            </a:r>
            <a:r>
              <a:rPr lang="en-US" sz="2800" b="1" dirty="0" smtClean="0">
                <a:latin typeface="DINCondensedC" panose="00000506000000000000" pitchFamily="50" charset="0"/>
                <a:ea typeface="Times New Roman" panose="02020603050405020304" pitchFamily="18" charset="0"/>
                <a:cs typeface="Times New Roman" panose="02020603050405020304" pitchFamily="18" charset="0"/>
              </a:rPr>
              <a:t/>
            </a:r>
            <a:br>
              <a:rPr lang="en-US" sz="2800" b="1" dirty="0" smtClean="0">
                <a:latin typeface="DINCondensedC" panose="00000506000000000000" pitchFamily="50" charset="0"/>
                <a:ea typeface="Times New Roman" panose="02020603050405020304" pitchFamily="18" charset="0"/>
                <a:cs typeface="Times New Roman" panose="02020603050405020304" pitchFamily="18" charset="0"/>
              </a:rPr>
            </a:br>
            <a:r>
              <a:rPr lang="ru-RU" sz="2800" b="1" dirty="0" smtClean="0">
                <a:latin typeface="DINCondensedC" panose="00000506000000000000" pitchFamily="50" charset="0"/>
                <a:ea typeface="Times New Roman" panose="02020603050405020304" pitchFamily="18" charset="0"/>
                <a:cs typeface="Times New Roman" panose="02020603050405020304" pitchFamily="18" charset="0"/>
              </a:rPr>
              <a:t>и возможностей с библейской точки зрения?</a:t>
            </a:r>
            <a:endParaRPr lang="en-US" sz="1600" dirty="0">
              <a:effectLst/>
              <a:latin typeface="DINCondensedC" panose="00000506000000000000" pitchFamily="50" charset="0"/>
              <a:ea typeface="Times New Roman" panose="02020603050405020304" pitchFamily="18" charset="0"/>
            </a:endParaRPr>
          </a:p>
        </p:txBody>
      </p:sp>
      <p:sp>
        <p:nvSpPr>
          <p:cNvPr id="10" name="TextBox 9">
            <a:extLst>
              <a:ext uri="{FF2B5EF4-FFF2-40B4-BE49-F238E27FC236}">
                <a16:creationId xmlns:a16="http://schemas.microsoft.com/office/drawing/2014/main" id="{CC3AFB73-22D8-4BFA-6FF5-24041B022FE7}"/>
              </a:ext>
            </a:extLst>
          </p:cNvPr>
          <p:cNvSpPr txBox="1"/>
          <p:nvPr/>
        </p:nvSpPr>
        <p:spPr>
          <a:xfrm>
            <a:off x="918085" y="1173523"/>
            <a:ext cx="6972301" cy="954107"/>
          </a:xfrm>
          <a:prstGeom prst="rect">
            <a:avLst/>
          </a:prstGeom>
          <a:noFill/>
        </p:spPr>
        <p:txBody>
          <a:bodyPr wrap="square">
            <a:spAutoFit/>
          </a:bodyPr>
          <a:lstStyle/>
          <a:p>
            <a:pPr marR="0">
              <a:spcBef>
                <a:spcPts val="0"/>
              </a:spcBef>
              <a:spcAft>
                <a:spcPts val="0"/>
              </a:spcAft>
            </a:pPr>
            <a:r>
              <a:rPr lang="ru-RU" sz="2800" b="1" dirty="0" smtClean="0">
                <a:latin typeface="Avenir Next Condensed" panose="020B0506020202020204" pitchFamily="34" charset="0"/>
                <a:ea typeface="Times New Roman" panose="02020603050405020304" pitchFamily="18" charset="0"/>
                <a:cs typeface="Times New Roman" panose="02020603050405020304" pitchFamily="18" charset="0"/>
              </a:rPr>
              <a:t>Читая эти тексты, рассмотрите следующие отрывки </a:t>
            </a:r>
            <a:r>
              <a:rPr lang="en-US" sz="2800" b="1" dirty="0" smtClean="0">
                <a:effectLst/>
                <a:latin typeface="Avenir Next Condensed" panose="020B0506020202020204" pitchFamily="34" charset="0"/>
                <a:ea typeface="Times New Roman" panose="02020603050405020304" pitchFamily="18" charset="0"/>
                <a:cs typeface="Times New Roman" panose="02020603050405020304" pitchFamily="18" charset="0"/>
              </a:rPr>
              <a:t>:</a:t>
            </a:r>
            <a:endParaRPr lang="en-US" sz="2800" b="1" dirty="0">
              <a:effectLst/>
              <a:latin typeface="Avenir Next Condensed" panose="020B0506020202020204" pitchFamily="34" charset="0"/>
              <a:ea typeface="Times New Roman" panose="02020603050405020304" pitchFamily="18" charset="0"/>
              <a:cs typeface="Times New Roman" panose="02020603050405020304" pitchFamily="18" charset="0"/>
            </a:endParaRPr>
          </a:p>
        </p:txBody>
      </p:sp>
      <p:sp>
        <p:nvSpPr>
          <p:cNvPr id="9" name="Rectangle 7"/>
          <p:cNvSpPr/>
          <p:nvPr/>
        </p:nvSpPr>
        <p:spPr>
          <a:xfrm>
            <a:off x="2245031" y="6402133"/>
            <a:ext cx="6252210" cy="230832"/>
          </a:xfrm>
          <a:prstGeom prst="rect">
            <a:avLst/>
          </a:prstGeom>
        </p:spPr>
        <p:txBody>
          <a:bodyPr wrap="square" anchor="b">
            <a:spAutoFit/>
          </a:bodyPr>
          <a:lstStyle/>
          <a:p>
            <a:pPr algn="r"/>
            <a:r>
              <a:rPr lang="bg-BG" sz="900" dirty="0">
                <a:solidFill>
                  <a:srgbClr val="7030A0"/>
                </a:solidFill>
                <a:latin typeface="Avenir Next Condensed" panose="020B0506020202020204" pitchFamily="34" charset="0"/>
              </a:rPr>
              <a:t>СТАНОВИТЬСЯ СИЛЬНЕЕ, НАДЕЛЯЯ </a:t>
            </a:r>
            <a:r>
              <a:rPr lang="ru-RU" sz="900" dirty="0">
                <a:solidFill>
                  <a:srgbClr val="7030A0"/>
                </a:solidFill>
                <a:latin typeface="Avenir Next Condensed" panose="020B0506020202020204" pitchFamily="34" charset="0"/>
              </a:rPr>
              <a:t>ВЛАСТЬЮ </a:t>
            </a:r>
            <a:r>
              <a:rPr lang="bg-BG" sz="900" dirty="0" smtClean="0">
                <a:solidFill>
                  <a:srgbClr val="7030A0"/>
                </a:solidFill>
                <a:latin typeface="Avenir Next Condensed" panose="020B0506020202020204" pitchFamily="34" charset="0"/>
              </a:rPr>
              <a:t>ДРУГИХ</a:t>
            </a:r>
            <a:endParaRPr lang="bg-BG" sz="900" dirty="0">
              <a:solidFill>
                <a:srgbClr val="7030A0"/>
              </a:solidFill>
              <a:latin typeface="Avenir Next Condensed" panose="020B0506020202020204" pitchFamily="34" charset="0"/>
            </a:endParaRPr>
          </a:p>
        </p:txBody>
      </p:sp>
    </p:spTree>
    <p:extLst>
      <p:ext uri="{BB962C8B-B14F-4D97-AF65-F5344CB8AC3E}">
        <p14:creationId xmlns:p14="http://schemas.microsoft.com/office/powerpoint/2010/main" val="1379011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0"/>
            <a:ext cx="9152410" cy="6858794"/>
          </a:xfrm>
          <a:prstGeom prst="rect">
            <a:avLst/>
          </a:prstGeom>
        </p:spPr>
      </p:pic>
      <p:sp>
        <p:nvSpPr>
          <p:cNvPr id="10" name="TextBox 9">
            <a:extLst>
              <a:ext uri="{FF2B5EF4-FFF2-40B4-BE49-F238E27FC236}">
                <a16:creationId xmlns:a16="http://schemas.microsoft.com/office/drawing/2014/main" id="{0E0CE529-1C45-F548-AE8A-BB4457328103}"/>
              </a:ext>
            </a:extLst>
          </p:cNvPr>
          <p:cNvSpPr txBox="1"/>
          <p:nvPr/>
        </p:nvSpPr>
        <p:spPr>
          <a:xfrm>
            <a:off x="728236" y="225035"/>
            <a:ext cx="6750122" cy="646331"/>
          </a:xfrm>
          <a:prstGeom prst="rect">
            <a:avLst/>
          </a:prstGeom>
          <a:noFill/>
        </p:spPr>
        <p:txBody>
          <a:bodyPr wrap="square" rtlCol="0">
            <a:spAutoFit/>
          </a:bodyPr>
          <a:lstStyle/>
          <a:p>
            <a:r>
              <a:rPr lang="ru-RU" sz="3600" b="1" dirty="0" smtClean="0">
                <a:solidFill>
                  <a:schemeClr val="bg1"/>
                </a:solidFill>
                <a:latin typeface="Impact" panose="020B0806030902050204" pitchFamily="34" charset="0"/>
              </a:rPr>
              <a:t>ТЕМА СЕМИНАРА</a:t>
            </a:r>
            <a:r>
              <a:rPr lang="en-US" sz="3600" b="1" dirty="0" smtClean="0">
                <a:solidFill>
                  <a:schemeClr val="bg1"/>
                </a:solidFill>
                <a:latin typeface="Impact" panose="020B0806030902050204" pitchFamily="34" charset="0"/>
              </a:rPr>
              <a:t>: </a:t>
            </a:r>
            <a:endParaRPr lang="en-US" sz="3600" b="1" dirty="0">
              <a:solidFill>
                <a:schemeClr val="bg1"/>
              </a:solidFill>
              <a:latin typeface="Impact" panose="020B0806030902050204" pitchFamily="34" charset="0"/>
            </a:endParaRPr>
          </a:p>
        </p:txBody>
      </p:sp>
      <p:sp>
        <p:nvSpPr>
          <p:cNvPr id="3" name="TextBox 2">
            <a:extLst>
              <a:ext uri="{FF2B5EF4-FFF2-40B4-BE49-F238E27FC236}">
                <a16:creationId xmlns:a16="http://schemas.microsoft.com/office/drawing/2014/main" id="{2AD033DF-7967-C798-0B3A-5C790AB80DCE}"/>
              </a:ext>
            </a:extLst>
          </p:cNvPr>
          <p:cNvSpPr txBox="1"/>
          <p:nvPr/>
        </p:nvSpPr>
        <p:spPr>
          <a:xfrm>
            <a:off x="728236" y="1135014"/>
            <a:ext cx="7769005" cy="4635115"/>
          </a:xfrm>
          <a:prstGeom prst="rect">
            <a:avLst/>
          </a:prstGeom>
          <a:noFill/>
        </p:spPr>
        <p:txBody>
          <a:bodyPr wrap="square">
            <a:spAutoFit/>
          </a:bodyPr>
          <a:lstStyle/>
          <a:p>
            <a:pPr marL="0" marR="0">
              <a:lnSpc>
                <a:spcPct val="90000"/>
              </a:lnSpc>
              <a:spcBef>
                <a:spcPts val="0"/>
              </a:spcBef>
              <a:spcAft>
                <a:spcPts val="0"/>
              </a:spcAft>
            </a:pPr>
            <a:r>
              <a:rPr lang="ru-RU" sz="3200" dirty="0" smtClean="0">
                <a:latin typeface="DINCondensedC" panose="00000506000000000000" pitchFamily="50" charset="0"/>
                <a:ea typeface="MS Mincho" panose="02020609040205080304" pitchFamily="49" charset="-128"/>
                <a:cs typeface="Times New Roman" panose="02020603050405020304" pitchFamily="18" charset="0"/>
              </a:rPr>
              <a:t>В Ветхом и Новом Завете присутствуют четыре элемента, которые характеризуют здоровые, богоподобные отношения:</a:t>
            </a:r>
            <a:endParaRPr lang="en-US" sz="3200" dirty="0">
              <a:effectLst/>
              <a:latin typeface="DINCondensedC" panose="00000506000000000000" pitchFamily="50" charset="0"/>
              <a:ea typeface="MS Mincho" panose="02020609040205080304" pitchFamily="49" charset="-128"/>
              <a:cs typeface="Times New Roman" panose="02020603050405020304" pitchFamily="18" charset="0"/>
            </a:endParaRPr>
          </a:p>
          <a:p>
            <a:pPr marL="0" marR="0">
              <a:lnSpc>
                <a:spcPct val="90000"/>
              </a:lnSpc>
              <a:spcBef>
                <a:spcPts val="0"/>
              </a:spcBef>
              <a:spcAft>
                <a:spcPts val="0"/>
              </a:spcAft>
            </a:pPr>
            <a:endParaRPr lang="en-US" sz="1000" dirty="0">
              <a:effectLst/>
              <a:latin typeface="DINCondensedC" panose="00000506000000000000" pitchFamily="50" charset="0"/>
              <a:ea typeface="MS Mincho" panose="02020609040205080304" pitchFamily="49" charset="-128"/>
              <a:cs typeface="Times New Roman" panose="02020603050405020304" pitchFamily="18" charset="0"/>
            </a:endParaRPr>
          </a:p>
          <a:p>
            <a:pPr marL="0" marR="0">
              <a:lnSpc>
                <a:spcPct val="90000"/>
              </a:lnSpc>
              <a:spcBef>
                <a:spcPts val="0"/>
              </a:spcBef>
              <a:spcAft>
                <a:spcPts val="0"/>
              </a:spcAft>
            </a:pPr>
            <a:endParaRPr lang="en-US" sz="1000" dirty="0">
              <a:effectLst/>
              <a:latin typeface="DINCondensedC" panose="00000506000000000000" pitchFamily="50" charset="0"/>
              <a:ea typeface="MS Mincho" panose="02020609040205080304" pitchFamily="49" charset="-128"/>
              <a:cs typeface="Times New Roman" panose="02020603050405020304" pitchFamily="18" charset="0"/>
            </a:endParaRPr>
          </a:p>
          <a:p>
            <a:pPr marL="0" marR="0">
              <a:lnSpc>
                <a:spcPct val="90000"/>
              </a:lnSpc>
              <a:spcBef>
                <a:spcPts val="0"/>
              </a:spcBef>
              <a:spcAft>
                <a:spcPts val="0"/>
              </a:spcAft>
            </a:pPr>
            <a:r>
              <a:rPr lang="ru-RU" sz="3200" b="1" dirty="0" smtClean="0">
                <a:effectLst/>
                <a:latin typeface="DINCondensedC" panose="00000506000000000000" pitchFamily="50" charset="0"/>
                <a:ea typeface="MS Mincho" panose="02020609040205080304" pitchFamily="49" charset="-128"/>
                <a:cs typeface="Times New Roman" panose="02020603050405020304" pitchFamily="18" charset="0"/>
              </a:rPr>
              <a:t>Завет</a:t>
            </a:r>
            <a:r>
              <a:rPr lang="en-US" sz="3200" dirty="0" smtClean="0">
                <a:effectLst/>
                <a:latin typeface="DINCondensedC" panose="00000506000000000000" pitchFamily="50" charset="0"/>
                <a:ea typeface="MS Mincho" panose="02020609040205080304" pitchFamily="49" charset="-128"/>
                <a:cs typeface="Times New Roman" panose="02020603050405020304" pitchFamily="18" charset="0"/>
              </a:rPr>
              <a:t>,</a:t>
            </a:r>
            <a:r>
              <a:rPr lang="ru-RU" sz="3200" dirty="0" smtClean="0">
                <a:effectLst/>
                <a:latin typeface="DINCondensedC" panose="00000506000000000000" pitchFamily="50" charset="0"/>
                <a:ea typeface="MS Mincho" panose="02020609040205080304" pitchFamily="49" charset="-128"/>
                <a:cs typeface="Times New Roman" panose="02020603050405020304" pitchFamily="18" charset="0"/>
              </a:rPr>
              <a:t> </a:t>
            </a:r>
            <a:r>
              <a:rPr lang="ru-RU" sz="3200" b="1" dirty="0" smtClean="0">
                <a:effectLst/>
                <a:latin typeface="DINCondensedC" panose="00000506000000000000" pitchFamily="50" charset="0"/>
                <a:ea typeface="MS Mincho" panose="02020609040205080304" pitchFamily="49" charset="-128"/>
                <a:cs typeface="Times New Roman" panose="02020603050405020304" pitchFamily="18" charset="0"/>
              </a:rPr>
              <a:t>благодать</a:t>
            </a:r>
            <a:r>
              <a:rPr lang="en-US" sz="3200" dirty="0" smtClean="0">
                <a:effectLst/>
                <a:latin typeface="DINCondensedC" panose="00000506000000000000" pitchFamily="50" charset="0"/>
                <a:ea typeface="MS Mincho" panose="02020609040205080304" pitchFamily="49" charset="-128"/>
                <a:cs typeface="Times New Roman" panose="02020603050405020304" pitchFamily="18" charset="0"/>
              </a:rPr>
              <a:t>, </a:t>
            </a:r>
            <a:r>
              <a:rPr lang="ru-RU" sz="3200" b="1" dirty="0" smtClean="0">
                <a:effectLst/>
                <a:latin typeface="DINCondensedC" panose="00000506000000000000" pitchFamily="50" charset="0"/>
                <a:ea typeface="MS Mincho" panose="02020609040205080304" pitchFamily="49" charset="-128"/>
                <a:cs typeface="Times New Roman" panose="02020603050405020304" pitchFamily="18" charset="0"/>
              </a:rPr>
              <a:t>наделение властью (полномочиями)</a:t>
            </a:r>
            <a:r>
              <a:rPr lang="en-US" sz="3000" dirty="0" smtClean="0">
                <a:effectLst/>
                <a:latin typeface="DINCondensedC" panose="00000506000000000000" pitchFamily="50" charset="0"/>
                <a:ea typeface="MS Mincho" panose="02020609040205080304" pitchFamily="49" charset="-128"/>
                <a:cs typeface="Times New Roman" panose="02020603050405020304" pitchFamily="18" charset="0"/>
              </a:rPr>
              <a:t>, </a:t>
            </a:r>
            <a:r>
              <a:rPr lang="ru-RU" sz="3000" dirty="0" smtClean="0">
                <a:effectLst/>
                <a:latin typeface="DINCondensedC" panose="00000506000000000000" pitchFamily="50" charset="0"/>
                <a:ea typeface="MS Mincho" panose="02020609040205080304" pitchFamily="49" charset="-128"/>
                <a:cs typeface="Times New Roman" panose="02020603050405020304" pitchFamily="18" charset="0"/>
              </a:rPr>
              <a:t>и</a:t>
            </a:r>
            <a:r>
              <a:rPr lang="en-US" sz="3000" dirty="0" smtClean="0">
                <a:effectLst/>
                <a:latin typeface="DINCondensedC" panose="00000506000000000000" pitchFamily="50" charset="0"/>
                <a:ea typeface="MS Mincho" panose="02020609040205080304" pitchFamily="49" charset="-128"/>
                <a:cs typeface="Times New Roman" panose="02020603050405020304" pitchFamily="18" charset="0"/>
              </a:rPr>
              <a:t> </a:t>
            </a:r>
            <a:r>
              <a:rPr lang="ru-RU" sz="3200" b="1" dirty="0" smtClean="0">
                <a:effectLst/>
                <a:latin typeface="DINCondensedC" panose="00000506000000000000" pitchFamily="50" charset="0"/>
                <a:ea typeface="MS Mincho" panose="02020609040205080304" pitchFamily="49" charset="-128"/>
                <a:cs typeface="Times New Roman" panose="02020603050405020304" pitchFamily="18" charset="0"/>
              </a:rPr>
              <a:t>близость</a:t>
            </a:r>
            <a:r>
              <a:rPr lang="en-US" sz="3000" dirty="0" smtClean="0">
                <a:effectLst/>
                <a:latin typeface="DINCondensedC" panose="00000506000000000000" pitchFamily="50" charset="0"/>
                <a:ea typeface="MS Mincho" panose="02020609040205080304" pitchFamily="49" charset="-128"/>
                <a:cs typeface="Times New Roman" panose="02020603050405020304" pitchFamily="18" charset="0"/>
              </a:rPr>
              <a:t>. </a:t>
            </a:r>
            <a:endParaRPr lang="en-US" sz="3000" dirty="0">
              <a:effectLst/>
              <a:latin typeface="DINCondensedC" panose="00000506000000000000" pitchFamily="50" charset="0"/>
              <a:ea typeface="MS Mincho" panose="02020609040205080304" pitchFamily="49" charset="-128"/>
              <a:cs typeface="Times New Roman" panose="02020603050405020304" pitchFamily="18" charset="0"/>
            </a:endParaRPr>
          </a:p>
          <a:p>
            <a:pPr marL="0" marR="0">
              <a:lnSpc>
                <a:spcPct val="90000"/>
              </a:lnSpc>
              <a:spcBef>
                <a:spcPts val="0"/>
              </a:spcBef>
              <a:spcAft>
                <a:spcPts val="0"/>
              </a:spcAft>
            </a:pPr>
            <a:endParaRPr lang="en-US" sz="1000" dirty="0">
              <a:effectLst/>
              <a:latin typeface="DINCondensedC" panose="00000506000000000000" pitchFamily="50" charset="0"/>
              <a:ea typeface="MS Mincho" panose="02020609040205080304" pitchFamily="49" charset="-128"/>
              <a:cs typeface="Times New Roman" panose="02020603050405020304" pitchFamily="18" charset="0"/>
            </a:endParaRPr>
          </a:p>
          <a:p>
            <a:pPr marL="0" marR="0">
              <a:lnSpc>
                <a:spcPct val="90000"/>
              </a:lnSpc>
              <a:spcBef>
                <a:spcPts val="0"/>
              </a:spcBef>
              <a:spcAft>
                <a:spcPts val="0"/>
              </a:spcAft>
            </a:pPr>
            <a:endParaRPr lang="en-US" sz="1000" dirty="0">
              <a:effectLst/>
              <a:latin typeface="DINCondensedC" panose="00000506000000000000" pitchFamily="50" charset="0"/>
              <a:ea typeface="MS Mincho" panose="02020609040205080304" pitchFamily="49" charset="-128"/>
              <a:cs typeface="Times New Roman" panose="02020603050405020304" pitchFamily="18" charset="0"/>
            </a:endParaRPr>
          </a:p>
          <a:p>
            <a:pPr marL="0" marR="0">
              <a:lnSpc>
                <a:spcPct val="90000"/>
              </a:lnSpc>
              <a:spcBef>
                <a:spcPts val="0"/>
              </a:spcBef>
              <a:spcAft>
                <a:spcPts val="0"/>
              </a:spcAft>
            </a:pPr>
            <a:r>
              <a:rPr lang="en-US" sz="3200" dirty="0">
                <a:effectLst/>
                <a:latin typeface="DINCondensedC" panose="00000506000000000000" pitchFamily="50" charset="0"/>
                <a:ea typeface="MS Mincho" panose="02020609040205080304" pitchFamily="49" charset="-128"/>
                <a:cs typeface="Times New Roman" panose="02020603050405020304" pitchFamily="18" charset="0"/>
              </a:rPr>
              <a:t>All </a:t>
            </a:r>
            <a:r>
              <a:rPr lang="ru-RU" sz="3200" dirty="0" smtClean="0">
                <a:effectLst/>
                <a:latin typeface="DINCondensedC" panose="00000506000000000000" pitchFamily="50" charset="0"/>
                <a:ea typeface="MS Mincho" panose="02020609040205080304" pitchFamily="49" charset="-128"/>
                <a:cs typeface="Times New Roman" panose="02020603050405020304" pitchFamily="18" charset="0"/>
              </a:rPr>
              <a:t>Все эти элементы сливаются воедино, создавая настоящие отношения завета, представляющие собой тот тип отношений, который Бог задумал </a:t>
            </a:r>
            <a:r>
              <a:rPr lang="en-US" sz="3200" dirty="0" smtClean="0">
                <a:effectLst/>
                <a:latin typeface="DINCondensedC" panose="00000506000000000000" pitchFamily="50" charset="0"/>
                <a:ea typeface="MS Mincho" panose="02020609040205080304" pitchFamily="49" charset="-128"/>
                <a:cs typeface="Times New Roman" panose="02020603050405020304" pitchFamily="18" charset="0"/>
              </a:rPr>
              <a:t/>
            </a:r>
            <a:br>
              <a:rPr lang="en-US" sz="3200" dirty="0" smtClean="0">
                <a:effectLst/>
                <a:latin typeface="DINCondensedC" panose="00000506000000000000" pitchFamily="50" charset="0"/>
                <a:ea typeface="MS Mincho" panose="02020609040205080304" pitchFamily="49" charset="-128"/>
                <a:cs typeface="Times New Roman" panose="02020603050405020304" pitchFamily="18" charset="0"/>
              </a:rPr>
            </a:br>
            <a:r>
              <a:rPr lang="ru-RU" sz="3200" dirty="0" smtClean="0">
                <a:effectLst/>
                <a:latin typeface="DINCondensedC" panose="00000506000000000000" pitchFamily="50" charset="0"/>
                <a:ea typeface="MS Mincho" panose="02020609040205080304" pitchFamily="49" charset="-128"/>
                <a:cs typeface="Times New Roman" panose="02020603050405020304" pitchFamily="18" charset="0"/>
              </a:rPr>
              <a:t>для </a:t>
            </a:r>
            <a:r>
              <a:rPr lang="ru-RU" sz="3200" dirty="0" smtClean="0">
                <a:effectLst/>
                <a:latin typeface="DINCondensedC" panose="00000506000000000000" pitchFamily="50" charset="0"/>
                <a:ea typeface="MS Mincho" panose="02020609040205080304" pitchFamily="49" charset="-128"/>
                <a:cs typeface="Times New Roman" panose="02020603050405020304" pitchFamily="18" charset="0"/>
              </a:rPr>
              <a:t>Своего народа.</a:t>
            </a:r>
            <a:endParaRPr lang="en-US" sz="3200" dirty="0">
              <a:effectLst/>
              <a:latin typeface="DINCondensedC" panose="00000506000000000000" pitchFamily="50" charset="0"/>
              <a:ea typeface="Times New Roman" panose="02020603050405020304" pitchFamily="18" charset="0"/>
            </a:endParaRPr>
          </a:p>
        </p:txBody>
      </p:sp>
      <p:sp>
        <p:nvSpPr>
          <p:cNvPr id="6" name="Rectangle 7"/>
          <p:cNvSpPr/>
          <p:nvPr/>
        </p:nvSpPr>
        <p:spPr>
          <a:xfrm>
            <a:off x="2245031" y="6402133"/>
            <a:ext cx="6252210" cy="230832"/>
          </a:xfrm>
          <a:prstGeom prst="rect">
            <a:avLst/>
          </a:prstGeom>
        </p:spPr>
        <p:txBody>
          <a:bodyPr wrap="square" anchor="b">
            <a:spAutoFit/>
          </a:bodyPr>
          <a:lstStyle/>
          <a:p>
            <a:pPr algn="r"/>
            <a:r>
              <a:rPr lang="bg-BG" sz="900" dirty="0">
                <a:solidFill>
                  <a:srgbClr val="7030A0"/>
                </a:solidFill>
                <a:latin typeface="Avenir Next Condensed" panose="020B0506020202020204" pitchFamily="34" charset="0"/>
              </a:rPr>
              <a:t>СТАНОВИТЬСЯ СИЛЬНЕЕ, НАДЕЛЯЯ </a:t>
            </a:r>
            <a:r>
              <a:rPr lang="ru-RU" sz="900" dirty="0">
                <a:solidFill>
                  <a:srgbClr val="7030A0"/>
                </a:solidFill>
                <a:latin typeface="Avenir Next Condensed" panose="020B0506020202020204" pitchFamily="34" charset="0"/>
              </a:rPr>
              <a:t>ВЛАСТЬЮ </a:t>
            </a:r>
            <a:r>
              <a:rPr lang="bg-BG" sz="900" dirty="0" smtClean="0">
                <a:solidFill>
                  <a:srgbClr val="7030A0"/>
                </a:solidFill>
                <a:latin typeface="Avenir Next Condensed" panose="020B0506020202020204" pitchFamily="34" charset="0"/>
              </a:rPr>
              <a:t>ДРУГИХ</a:t>
            </a:r>
            <a:endParaRPr lang="bg-BG" sz="900" dirty="0">
              <a:solidFill>
                <a:srgbClr val="7030A0"/>
              </a:solidFill>
              <a:latin typeface="Avenir Next Condensed" panose="020B0506020202020204" pitchFamily="34" charset="0"/>
            </a:endParaRPr>
          </a:p>
        </p:txBody>
      </p:sp>
    </p:spTree>
    <p:extLst>
      <p:ext uri="{BB962C8B-B14F-4D97-AF65-F5344CB8AC3E}">
        <p14:creationId xmlns:p14="http://schemas.microsoft.com/office/powerpoint/2010/main" val="2694037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0"/>
            <a:ext cx="9152410" cy="6858794"/>
          </a:xfrm>
          <a:prstGeom prst="rect">
            <a:avLst/>
          </a:prstGeom>
        </p:spPr>
      </p:pic>
      <p:graphicFrame>
        <p:nvGraphicFramePr>
          <p:cNvPr id="5" name="Table 4">
            <a:extLst>
              <a:ext uri="{FF2B5EF4-FFF2-40B4-BE49-F238E27FC236}">
                <a16:creationId xmlns:a16="http://schemas.microsoft.com/office/drawing/2014/main" id="{8288DC87-B24D-1202-9B4C-8C6E59A5BC00}"/>
              </a:ext>
            </a:extLst>
          </p:cNvPr>
          <p:cNvGraphicFramePr>
            <a:graphicFrameLocks noGrp="1"/>
          </p:cNvGraphicFramePr>
          <p:nvPr>
            <p:extLst>
              <p:ext uri="{D42A27DB-BD31-4B8C-83A1-F6EECF244321}">
                <p14:modId xmlns:p14="http://schemas.microsoft.com/office/powerpoint/2010/main" val="3581683143"/>
              </p:ext>
            </p:extLst>
          </p:nvPr>
        </p:nvGraphicFramePr>
        <p:xfrm>
          <a:off x="539015" y="609600"/>
          <a:ext cx="8065970" cy="5110017"/>
        </p:xfrm>
        <a:graphic>
          <a:graphicData uri="http://schemas.openxmlformats.org/drawingml/2006/table">
            <a:tbl>
              <a:tblPr firstRow="1" firstCol="1" bandRow="1">
                <a:tableStyleId>{5C22544A-7EE6-4342-B048-85BDC9FD1C3A}</a:tableStyleId>
              </a:tblPr>
              <a:tblGrid>
                <a:gridCol w="2803417">
                  <a:extLst>
                    <a:ext uri="{9D8B030D-6E8A-4147-A177-3AD203B41FA5}">
                      <a16:colId xmlns:a16="http://schemas.microsoft.com/office/drawing/2014/main" val="52806070"/>
                    </a:ext>
                  </a:extLst>
                </a:gridCol>
                <a:gridCol w="5262553">
                  <a:extLst>
                    <a:ext uri="{9D8B030D-6E8A-4147-A177-3AD203B41FA5}">
                      <a16:colId xmlns:a16="http://schemas.microsoft.com/office/drawing/2014/main" val="1365417109"/>
                    </a:ext>
                  </a:extLst>
                </a:gridCol>
              </a:tblGrid>
              <a:tr h="1027868">
                <a:tc gridSpan="2">
                  <a:txBody>
                    <a:bodyPr/>
                    <a:lstStyle/>
                    <a:p>
                      <a:pPr marL="0" marR="0" algn="ctr">
                        <a:spcBef>
                          <a:spcPts val="0"/>
                        </a:spcBef>
                        <a:spcAft>
                          <a:spcPts val="0"/>
                        </a:spcAft>
                      </a:pPr>
                      <a:endParaRPr lang="ru-RU" sz="1400" dirty="0" smtClean="0">
                        <a:effectLst/>
                        <a:latin typeface="DINCondensedC" panose="00000506000000000000" pitchFamily="50" charset="0"/>
                      </a:endParaRPr>
                    </a:p>
                    <a:p>
                      <a:pPr marL="0" marR="0" algn="ctr">
                        <a:spcBef>
                          <a:spcPts val="0"/>
                        </a:spcBef>
                        <a:spcAft>
                          <a:spcPts val="0"/>
                        </a:spcAft>
                      </a:pPr>
                      <a:r>
                        <a:rPr lang="ru-RU" sz="3200" dirty="0" smtClean="0">
                          <a:effectLst/>
                          <a:latin typeface="DINCondensedC" panose="00000506000000000000" pitchFamily="50" charset="0"/>
                        </a:rPr>
                        <a:t>Модели семейной </a:t>
                      </a:r>
                      <a:r>
                        <a:rPr lang="ru-RU" sz="3200" baseline="0" dirty="0" smtClean="0">
                          <a:effectLst/>
                          <a:latin typeface="DINCondensedC" panose="00000506000000000000" pitchFamily="50" charset="0"/>
                        </a:rPr>
                        <a:t>власти</a:t>
                      </a:r>
                      <a:r>
                        <a:rPr lang="en-US" sz="3200" dirty="0" smtClean="0">
                          <a:effectLst/>
                          <a:latin typeface="DINCondensedC" panose="00000506000000000000" pitchFamily="50" charset="0"/>
                        </a:rPr>
                        <a:t>*</a:t>
                      </a:r>
                      <a:endParaRPr lang="en-US" sz="2800" dirty="0">
                        <a:effectLst/>
                        <a:latin typeface="DINCondensedC" panose="00000506000000000000" pitchFamily="50"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796111624"/>
                  </a:ext>
                </a:extLst>
              </a:tr>
              <a:tr h="515248">
                <a:tc gridSpan="2">
                  <a:txBody>
                    <a:bodyPr/>
                    <a:lstStyle/>
                    <a:p>
                      <a:pPr marL="0" marR="0" algn="ctr">
                        <a:spcBef>
                          <a:spcPts val="0"/>
                        </a:spcBef>
                        <a:spcAft>
                          <a:spcPts val="0"/>
                        </a:spcAft>
                      </a:pPr>
                      <a:r>
                        <a:rPr lang="ru-RU" sz="2400" dirty="0" smtClean="0">
                          <a:effectLst/>
                          <a:latin typeface="DINCondensedC" panose="00000506000000000000" pitchFamily="50" charset="0"/>
                          <a:ea typeface="+mn-ea"/>
                          <a:cs typeface="+mn-cs"/>
                        </a:rPr>
                        <a:t>О</a:t>
                      </a:r>
                      <a:r>
                        <a:rPr lang="ru-RU" sz="2400" baseline="0" dirty="0" smtClean="0">
                          <a:effectLst/>
                          <a:latin typeface="DINCondensedC" panose="00000506000000000000" pitchFamily="50" charset="0"/>
                          <a:ea typeface="+mn-ea"/>
                          <a:cs typeface="+mn-cs"/>
                        </a:rPr>
                        <a:t>сновные принципы:</a:t>
                      </a:r>
                      <a:endParaRPr lang="en-US" sz="2400" dirty="0">
                        <a:effectLst/>
                        <a:latin typeface="DINCondensedC" panose="00000506000000000000" pitchFamily="50"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51790929"/>
                  </a:ext>
                </a:extLst>
              </a:tr>
              <a:tr h="913588">
                <a:tc>
                  <a:txBody>
                    <a:bodyPr/>
                    <a:lstStyle/>
                    <a:p>
                      <a:pPr marL="0" marR="0">
                        <a:spcBef>
                          <a:spcPts val="0"/>
                        </a:spcBef>
                        <a:spcAft>
                          <a:spcPts val="0"/>
                        </a:spcAft>
                      </a:pPr>
                      <a:r>
                        <a:rPr lang="ru-RU" sz="2000" dirty="0" smtClean="0">
                          <a:effectLst/>
                          <a:latin typeface="DINCondensedC" panose="00000506000000000000" pitchFamily="50" charset="0"/>
                        </a:rPr>
                        <a:t>Традиционная патриархальная модель</a:t>
                      </a:r>
                      <a:endParaRPr lang="en-US" sz="2000" dirty="0">
                        <a:effectLst/>
                        <a:latin typeface="DINCondensedC" panose="00000506000000000000" pitchFamily="50" charset="0"/>
                      </a:endParaRPr>
                    </a:p>
                    <a:p>
                      <a:pPr marL="0" marR="0">
                        <a:spcBef>
                          <a:spcPts val="0"/>
                        </a:spcBef>
                        <a:spcAft>
                          <a:spcPts val="0"/>
                        </a:spcAft>
                      </a:pPr>
                      <a:r>
                        <a:rPr lang="en-US" sz="1200" dirty="0">
                          <a:effectLst/>
                          <a:latin typeface="DINCondensedC" panose="00000506000000000000" pitchFamily="50" charset="0"/>
                        </a:rPr>
                        <a:t> </a:t>
                      </a:r>
                      <a:endParaRPr lang="en-US" sz="1200" dirty="0">
                        <a:effectLst/>
                        <a:latin typeface="DINCondensedC" panose="00000506000000000000" pitchFamily="50"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ru-RU" sz="2000" dirty="0" smtClean="0">
                          <a:effectLst/>
                          <a:latin typeface="DINCondensedC" panose="00000506000000000000" pitchFamily="50" charset="0"/>
                        </a:rPr>
                        <a:t>Бог в семье</a:t>
                      </a:r>
                      <a:r>
                        <a:rPr lang="ru-RU" sz="2000" baseline="0" dirty="0" smtClean="0">
                          <a:effectLst/>
                          <a:latin typeface="DINCondensedC" panose="00000506000000000000" pitchFamily="50" charset="0"/>
                        </a:rPr>
                        <a:t> </a:t>
                      </a:r>
                      <a:r>
                        <a:rPr lang="ru-RU" sz="2000" dirty="0" smtClean="0">
                          <a:effectLst/>
                          <a:latin typeface="DINCondensedC" panose="00000506000000000000" pitchFamily="50" charset="0"/>
                        </a:rPr>
                        <a:t>определил главой мужчину,</a:t>
                      </a:r>
                      <a:r>
                        <a:rPr lang="ru-RU" sz="2000" baseline="0" dirty="0" smtClean="0">
                          <a:effectLst/>
                          <a:latin typeface="DINCondensedC" panose="00000506000000000000" pitchFamily="50" charset="0"/>
                        </a:rPr>
                        <a:t> мужа</a:t>
                      </a:r>
                      <a:endParaRPr lang="en-US" sz="2000" dirty="0">
                        <a:effectLst/>
                        <a:latin typeface="DINCondensedC" panose="00000506000000000000" pitchFamily="50"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87447524"/>
                  </a:ext>
                </a:extLst>
              </a:tr>
              <a:tr h="913588">
                <a:tc>
                  <a:txBody>
                    <a:bodyPr/>
                    <a:lstStyle/>
                    <a:p>
                      <a:pPr marL="0" marR="0">
                        <a:spcBef>
                          <a:spcPts val="0"/>
                        </a:spcBef>
                        <a:spcAft>
                          <a:spcPts val="0"/>
                        </a:spcAft>
                      </a:pPr>
                      <a:r>
                        <a:rPr lang="ru-RU" sz="2000" dirty="0" smtClean="0">
                          <a:effectLst/>
                          <a:latin typeface="DINCondensedC" panose="00000506000000000000" pitchFamily="50" charset="0"/>
                          <a:ea typeface="+mn-ea"/>
                          <a:cs typeface="+mn-cs"/>
                        </a:rPr>
                        <a:t>Демократическая</a:t>
                      </a:r>
                      <a:r>
                        <a:rPr lang="ru-RU" sz="2000" baseline="0" dirty="0" smtClean="0">
                          <a:effectLst/>
                          <a:latin typeface="DINCondensedC" panose="00000506000000000000" pitchFamily="50" charset="0"/>
                          <a:ea typeface="+mn-ea"/>
                          <a:cs typeface="+mn-cs"/>
                        </a:rPr>
                        <a:t> модель</a:t>
                      </a:r>
                      <a:endParaRPr lang="en-US" sz="2000" dirty="0">
                        <a:effectLst/>
                        <a:latin typeface="DINCondensedC" panose="00000506000000000000" pitchFamily="50"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ru-RU" sz="1800" dirty="0" smtClean="0">
                          <a:effectLst/>
                          <a:latin typeface="DINCondensedC" panose="00000506000000000000" pitchFamily="50" charset="0"/>
                        </a:rPr>
                        <a:t>Власть принадлежит не одному человеку, а семье </a:t>
                      </a:r>
                      <a:br>
                        <a:rPr lang="ru-RU" sz="1800" dirty="0" smtClean="0">
                          <a:effectLst/>
                          <a:latin typeface="DINCondensedC" panose="00000506000000000000" pitchFamily="50" charset="0"/>
                        </a:rPr>
                      </a:br>
                      <a:r>
                        <a:rPr lang="ru-RU" sz="1800" dirty="0" smtClean="0">
                          <a:effectLst/>
                          <a:latin typeface="DINCondensedC" panose="00000506000000000000" pitchFamily="50" charset="0"/>
                        </a:rPr>
                        <a:t>в целом, действующей как демократическое</a:t>
                      </a:r>
                      <a:r>
                        <a:rPr lang="ru-RU" sz="1800" baseline="0" dirty="0" smtClean="0">
                          <a:effectLst/>
                          <a:latin typeface="DINCondensedC" panose="00000506000000000000" pitchFamily="50" charset="0"/>
                        </a:rPr>
                        <a:t> общество</a:t>
                      </a:r>
                      <a:endParaRPr lang="en-US" sz="1800" dirty="0">
                        <a:effectLst/>
                        <a:latin typeface="DINCondensedC" panose="00000506000000000000" pitchFamily="50"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65758372"/>
                  </a:ext>
                </a:extLst>
              </a:tr>
              <a:tr h="826137">
                <a:tc>
                  <a:txBody>
                    <a:bodyPr/>
                    <a:lstStyle/>
                    <a:p>
                      <a:pPr marL="0" marR="0">
                        <a:spcBef>
                          <a:spcPts val="0"/>
                        </a:spcBef>
                        <a:spcAft>
                          <a:spcPts val="0"/>
                        </a:spcAft>
                      </a:pPr>
                      <a:r>
                        <a:rPr lang="ru-RU" sz="1800" dirty="0" smtClean="0">
                          <a:effectLst/>
                          <a:latin typeface="DINCondensedC" panose="00000506000000000000" pitchFamily="50" charset="0"/>
                        </a:rPr>
                        <a:t>Гедонистическая эгоцентричная модель (собственные интересы)</a:t>
                      </a:r>
                      <a:endParaRPr lang="en-US" sz="1800" dirty="0">
                        <a:effectLst/>
                        <a:latin typeface="DINCondensedC" panose="00000506000000000000" pitchFamily="50"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ru-RU" sz="2000" dirty="0" smtClean="0">
                          <a:effectLst/>
                          <a:latin typeface="DINCondensedC" panose="00000506000000000000" pitchFamily="50" charset="0"/>
                        </a:rPr>
                        <a:t>Каждый член семьи преследует</a:t>
                      </a:r>
                      <a:r>
                        <a:rPr lang="ru-RU" sz="2000" baseline="0" dirty="0" smtClean="0">
                          <a:effectLst/>
                          <a:latin typeface="DINCondensedC" panose="00000506000000000000" pitchFamily="50" charset="0"/>
                        </a:rPr>
                        <a:t> собственные интересы, борется за власть, заботиться о себе</a:t>
                      </a:r>
                      <a:endParaRPr lang="en-US" sz="2000" dirty="0">
                        <a:effectLst/>
                        <a:latin typeface="DINCondensedC" panose="00000506000000000000" pitchFamily="50"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78413211"/>
                  </a:ext>
                </a:extLst>
              </a:tr>
              <a:tr h="913588">
                <a:tc>
                  <a:txBody>
                    <a:bodyPr/>
                    <a:lstStyle/>
                    <a:p>
                      <a:pPr marL="0" marR="0">
                        <a:spcBef>
                          <a:spcPts val="0"/>
                        </a:spcBef>
                        <a:spcAft>
                          <a:spcPts val="0"/>
                        </a:spcAft>
                      </a:pPr>
                      <a:r>
                        <a:rPr lang="ru-RU" sz="2000" dirty="0" smtClean="0">
                          <a:effectLst/>
                          <a:latin typeface="DINCondensedC" panose="00000506000000000000" pitchFamily="50" charset="0"/>
                        </a:rPr>
                        <a:t>Наделение властью и возможностями</a:t>
                      </a:r>
                      <a:endParaRPr lang="en-US" sz="2000" dirty="0">
                        <a:effectLst/>
                        <a:latin typeface="DINCondensedC" panose="00000506000000000000" pitchFamily="50"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ru-RU" sz="2000" dirty="0" smtClean="0">
                          <a:effectLst/>
                          <a:latin typeface="DINCondensedC" panose="00000506000000000000" pitchFamily="50" charset="0"/>
                        </a:rPr>
                        <a:t>Члены семьи используют свои дары и ресурсы друг для друга</a:t>
                      </a:r>
                      <a:endParaRPr lang="en-US" sz="2000" dirty="0">
                        <a:effectLst/>
                        <a:latin typeface="DINCondensedC" panose="00000506000000000000" pitchFamily="50"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71385580"/>
                  </a:ext>
                </a:extLst>
              </a:tr>
            </a:tbl>
          </a:graphicData>
        </a:graphic>
      </p:graphicFrame>
      <p:sp>
        <p:nvSpPr>
          <p:cNvPr id="6" name="Rectangle 1">
            <a:extLst>
              <a:ext uri="{FF2B5EF4-FFF2-40B4-BE49-F238E27FC236}">
                <a16:creationId xmlns:a16="http://schemas.microsoft.com/office/drawing/2014/main" id="{68AB2825-830F-89F0-2F46-42F5B4294A8E}"/>
              </a:ext>
            </a:extLst>
          </p:cNvPr>
          <p:cNvSpPr>
            <a:spLocks noChangeArrowheads="1"/>
          </p:cNvSpPr>
          <p:nvPr/>
        </p:nvSpPr>
        <p:spPr bwMode="auto">
          <a:xfrm>
            <a:off x="810858" y="5990483"/>
            <a:ext cx="7469702"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a:ln>
                  <a:noFill/>
                </a:ln>
                <a:solidFill>
                  <a:schemeClr val="tx1"/>
                </a:solidFill>
                <a:effectLst/>
                <a:latin typeface="Avenir Next Condensed" panose="020B0506020202020204" pitchFamily="34" charset="0"/>
                <a:ea typeface="MS Mincho" panose="02020609040205080304" pitchFamily="49" charset="-128"/>
                <a:cs typeface="Times New Roman" panose="02020603050405020304" pitchFamily="18" charset="0"/>
              </a:rPr>
              <a:t>*Balswick and Balswick (2014)</a:t>
            </a:r>
            <a:endParaRPr kumimoji="0" lang="en-US" altLang="en-US" sz="1800" b="0" i="0" u="none" strike="noStrike" cap="none" normalizeH="0" baseline="0" dirty="0">
              <a:ln>
                <a:noFill/>
              </a:ln>
              <a:solidFill>
                <a:schemeClr val="tx1"/>
              </a:solidFill>
              <a:effectLst/>
              <a:latin typeface="Avenir Next Condensed" panose="020B0506020202020204" pitchFamily="34" charset="0"/>
            </a:endParaRPr>
          </a:p>
        </p:txBody>
      </p:sp>
      <p:sp>
        <p:nvSpPr>
          <p:cNvPr id="9" name="Rectangle 7"/>
          <p:cNvSpPr/>
          <p:nvPr/>
        </p:nvSpPr>
        <p:spPr>
          <a:xfrm>
            <a:off x="2245031" y="6402133"/>
            <a:ext cx="6252210" cy="230832"/>
          </a:xfrm>
          <a:prstGeom prst="rect">
            <a:avLst/>
          </a:prstGeom>
        </p:spPr>
        <p:txBody>
          <a:bodyPr wrap="square" anchor="b">
            <a:spAutoFit/>
          </a:bodyPr>
          <a:lstStyle/>
          <a:p>
            <a:pPr algn="r"/>
            <a:r>
              <a:rPr lang="bg-BG" sz="900" dirty="0">
                <a:solidFill>
                  <a:srgbClr val="7030A0"/>
                </a:solidFill>
                <a:latin typeface="Avenir Next Condensed" panose="020B0506020202020204" pitchFamily="34" charset="0"/>
              </a:rPr>
              <a:t>СТАНОВИТЬСЯ СИЛЬНЕЕ, НАДЕЛЯЯ </a:t>
            </a:r>
            <a:r>
              <a:rPr lang="ru-RU" sz="900" dirty="0">
                <a:solidFill>
                  <a:srgbClr val="7030A0"/>
                </a:solidFill>
                <a:latin typeface="Avenir Next Condensed" panose="020B0506020202020204" pitchFamily="34" charset="0"/>
              </a:rPr>
              <a:t>ВЛАСТЬЮ </a:t>
            </a:r>
            <a:r>
              <a:rPr lang="bg-BG" sz="900" dirty="0" smtClean="0">
                <a:solidFill>
                  <a:srgbClr val="7030A0"/>
                </a:solidFill>
                <a:latin typeface="Avenir Next Condensed" panose="020B0506020202020204" pitchFamily="34" charset="0"/>
              </a:rPr>
              <a:t>ДРУГИХ</a:t>
            </a:r>
            <a:endParaRPr lang="bg-BG" sz="900" dirty="0">
              <a:solidFill>
                <a:srgbClr val="7030A0"/>
              </a:solidFill>
              <a:latin typeface="Avenir Next Condensed" panose="020B0506020202020204" pitchFamily="34" charset="0"/>
            </a:endParaRPr>
          </a:p>
        </p:txBody>
      </p:sp>
    </p:spTree>
    <p:extLst>
      <p:ext uri="{BB962C8B-B14F-4D97-AF65-F5344CB8AC3E}">
        <p14:creationId xmlns:p14="http://schemas.microsoft.com/office/powerpoint/2010/main" val="1962759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0"/>
            <a:ext cx="9152410" cy="6858794"/>
          </a:xfrm>
          <a:prstGeom prst="rect">
            <a:avLst/>
          </a:prstGeom>
        </p:spPr>
      </p:pic>
      <p:sp>
        <p:nvSpPr>
          <p:cNvPr id="6" name="Rectangle 1">
            <a:extLst>
              <a:ext uri="{FF2B5EF4-FFF2-40B4-BE49-F238E27FC236}">
                <a16:creationId xmlns:a16="http://schemas.microsoft.com/office/drawing/2014/main" id="{68AB2825-830F-89F0-2F46-42F5B4294A8E}"/>
              </a:ext>
            </a:extLst>
          </p:cNvPr>
          <p:cNvSpPr>
            <a:spLocks noChangeArrowheads="1"/>
          </p:cNvSpPr>
          <p:nvPr/>
        </p:nvSpPr>
        <p:spPr bwMode="auto">
          <a:xfrm>
            <a:off x="696463" y="1118264"/>
            <a:ext cx="7469702" cy="4401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spcBef>
                <a:spcPts val="0"/>
              </a:spcBef>
              <a:spcAft>
                <a:spcPts val="0"/>
              </a:spcAft>
            </a:pPr>
            <a:r>
              <a:rPr lang="ru-RU" sz="2800" b="1" dirty="0" smtClean="0">
                <a:latin typeface="DINCondensedC" panose="00000506000000000000" pitchFamily="50" charset="0"/>
                <a:ea typeface="MS Mincho" panose="02020609040205080304" pitchFamily="49" charset="-128"/>
                <a:cs typeface="Times New Roman" panose="02020603050405020304" pitchFamily="18" charset="0"/>
              </a:rPr>
              <a:t>Патриархальная модель</a:t>
            </a:r>
            <a:endParaRPr lang="en-US" sz="2800" dirty="0">
              <a:effectLst/>
              <a:latin typeface="DINCondensedC" panose="00000506000000000000" pitchFamily="50" charset="0"/>
              <a:ea typeface="Times New Roman" panose="02020603050405020304" pitchFamily="18" charset="0"/>
            </a:endParaRPr>
          </a:p>
          <a:p>
            <a:r>
              <a:rPr lang="ru-RU" sz="2800" dirty="0" smtClean="0">
                <a:latin typeface="DINCondensedC" panose="00000506000000000000" pitchFamily="50" charset="0"/>
                <a:ea typeface="MS Mincho" panose="02020609040205080304" pitchFamily="49" charset="-128"/>
                <a:cs typeface="Times New Roman" panose="02020603050405020304" pitchFamily="18" charset="0"/>
              </a:rPr>
              <a:t>Патриархальная </a:t>
            </a:r>
            <a:r>
              <a:rPr lang="ru-RU" sz="2800" dirty="0">
                <a:latin typeface="DINCondensedC" panose="00000506000000000000" pitchFamily="50" charset="0"/>
                <a:ea typeface="MS Mincho" panose="02020609040205080304" pitchFamily="49" charset="-128"/>
                <a:cs typeface="Times New Roman" panose="02020603050405020304" pitchFamily="18" charset="0"/>
              </a:rPr>
              <a:t>модель </a:t>
            </a:r>
            <a:r>
              <a:rPr lang="ru-RU" sz="2800" dirty="0" smtClean="0">
                <a:latin typeface="DINCondensedC" panose="00000506000000000000" pitchFamily="50" charset="0"/>
                <a:ea typeface="MS Mincho" panose="02020609040205080304" pitchFamily="49" charset="-128"/>
                <a:cs typeface="Times New Roman" panose="02020603050405020304" pitchFamily="18" charset="0"/>
              </a:rPr>
              <a:t>всё ещё </a:t>
            </a:r>
            <a:r>
              <a:rPr lang="ru-RU" sz="2800" dirty="0">
                <a:latin typeface="DINCondensedC" panose="00000506000000000000" pitchFamily="50" charset="0"/>
                <a:ea typeface="MS Mincho" panose="02020609040205080304" pitchFamily="49" charset="-128"/>
                <a:cs typeface="Times New Roman" panose="02020603050405020304" pitchFamily="18" charset="0"/>
              </a:rPr>
              <a:t>существует </a:t>
            </a:r>
            <a:r>
              <a:rPr lang="ru-RU" sz="2800" dirty="0" smtClean="0">
                <a:latin typeface="DINCondensedC" panose="00000506000000000000" pitchFamily="50" charset="0"/>
                <a:ea typeface="MS Mincho" panose="02020609040205080304" pitchFamily="49" charset="-128"/>
                <a:cs typeface="Times New Roman" panose="02020603050405020304" pitchFamily="18" charset="0"/>
              </a:rPr>
              <a:t>сегодня в </a:t>
            </a:r>
            <a:r>
              <a:rPr lang="ru-RU" sz="2800" dirty="0">
                <a:latin typeface="DINCondensedC" panose="00000506000000000000" pitchFamily="50" charset="0"/>
                <a:ea typeface="MS Mincho" panose="02020609040205080304" pitchFamily="49" charset="-128"/>
                <a:cs typeface="Times New Roman" panose="02020603050405020304" pitchFamily="18" charset="0"/>
              </a:rPr>
              <a:t>большинстве </a:t>
            </a:r>
            <a:r>
              <a:rPr lang="ru-RU" sz="2800" dirty="0" smtClean="0">
                <a:latin typeface="DINCondensedC" panose="00000506000000000000" pitchFamily="50" charset="0"/>
                <a:ea typeface="MS Mincho" panose="02020609040205080304" pitchFamily="49" charset="-128"/>
                <a:cs typeface="Times New Roman" panose="02020603050405020304" pitchFamily="18" charset="0"/>
              </a:rPr>
              <a:t>сообществ. </a:t>
            </a:r>
            <a:r>
              <a:rPr lang="ru-RU" sz="2800" dirty="0">
                <a:latin typeface="DINCondensedC" panose="00000506000000000000" pitchFamily="50" charset="0"/>
                <a:ea typeface="MS Mincho" panose="02020609040205080304" pitchFamily="49" charset="-128"/>
                <a:cs typeface="Times New Roman" panose="02020603050405020304" pitchFamily="18" charset="0"/>
              </a:rPr>
              <a:t>Во многих христианских семьях верят, что там, где Библия говорит о мужчине как о главе дома, это означает, что мужчина должен быть “боссом”, </a:t>
            </a:r>
            <a:r>
              <a:rPr lang="en-US" sz="2800" dirty="0" smtClean="0">
                <a:latin typeface="DINCondensedC" panose="00000506000000000000" pitchFamily="50" charset="0"/>
                <a:ea typeface="MS Mincho" panose="02020609040205080304" pitchFamily="49" charset="-128"/>
                <a:cs typeface="Times New Roman" panose="02020603050405020304" pitchFamily="18" charset="0"/>
              </a:rPr>
              <a:t/>
            </a:r>
            <a:br>
              <a:rPr lang="en-US" sz="2800" dirty="0" smtClean="0">
                <a:latin typeface="DINCondensedC" panose="00000506000000000000" pitchFamily="50" charset="0"/>
                <a:ea typeface="MS Mincho" panose="02020609040205080304" pitchFamily="49" charset="-128"/>
                <a:cs typeface="Times New Roman" panose="02020603050405020304" pitchFamily="18" charset="0"/>
              </a:rPr>
            </a:br>
            <a:r>
              <a:rPr lang="ru-RU" sz="2800" dirty="0" smtClean="0">
                <a:latin typeface="DINCondensedC" panose="00000506000000000000" pitchFamily="50" charset="0"/>
                <a:ea typeface="MS Mincho" panose="02020609040205080304" pitchFamily="49" charset="-128"/>
                <a:cs typeface="Times New Roman" panose="02020603050405020304" pitchFamily="18" charset="0"/>
              </a:rPr>
              <a:t>а </a:t>
            </a:r>
            <a:r>
              <a:rPr lang="ru-RU" sz="2800" dirty="0">
                <a:latin typeface="DINCondensedC" panose="00000506000000000000" pitchFamily="50" charset="0"/>
                <a:ea typeface="MS Mincho" panose="02020609040205080304" pitchFamily="49" charset="-128"/>
                <a:cs typeface="Times New Roman" panose="02020603050405020304" pitchFamily="18" charset="0"/>
              </a:rPr>
              <a:t>подчинение означает, что жена не имеет власти в </a:t>
            </a:r>
            <a:r>
              <a:rPr lang="ru-RU" sz="2800" dirty="0" smtClean="0">
                <a:latin typeface="DINCondensedC" panose="00000506000000000000" pitchFamily="50" charset="0"/>
                <a:ea typeface="MS Mincho" panose="02020609040205080304" pitchFamily="49" charset="-128"/>
                <a:cs typeface="Times New Roman" panose="02020603050405020304" pitchFamily="18" charset="0"/>
              </a:rPr>
              <a:t>семье. </a:t>
            </a:r>
            <a:r>
              <a:rPr lang="ru-RU" sz="2800" dirty="0">
                <a:latin typeface="DINCondensedC" panose="00000506000000000000" pitchFamily="50" charset="0"/>
                <a:ea typeface="MS Mincho" panose="02020609040205080304" pitchFamily="49" charset="-128"/>
                <a:cs typeface="Times New Roman" panose="02020603050405020304" pitchFamily="18" charset="0"/>
              </a:rPr>
              <a:t>Однако важно отметить, что в </a:t>
            </a:r>
            <a:r>
              <a:rPr lang="ru-RU" sz="2800" dirty="0" smtClean="0">
                <a:latin typeface="DINCondensedC" panose="00000506000000000000" pitchFamily="50" charset="0"/>
                <a:ea typeface="MS Mincho" panose="02020609040205080304" pitchFamily="49" charset="-128"/>
                <a:cs typeface="Times New Roman" panose="02020603050405020304" pitchFamily="18" charset="0"/>
              </a:rPr>
              <a:t>том же </a:t>
            </a:r>
            <a:r>
              <a:rPr lang="ru-RU" sz="2800" dirty="0">
                <a:latin typeface="DINCondensedC" panose="00000506000000000000" pitchFamily="50" charset="0"/>
                <a:ea typeface="MS Mincho" panose="02020609040205080304" pitchFamily="49" charset="-128"/>
                <a:cs typeface="Times New Roman" panose="02020603050405020304" pitchFamily="18" charset="0"/>
              </a:rPr>
              <a:t>Священном Писании также говорится </a:t>
            </a:r>
            <a:r>
              <a:rPr lang="ru-RU" sz="2800" dirty="0" smtClean="0">
                <a:latin typeface="DINCondensedC" panose="00000506000000000000" pitchFamily="50" charset="0"/>
                <a:ea typeface="MS Mincho" panose="02020609040205080304" pitchFamily="49" charset="-128"/>
                <a:cs typeface="Times New Roman" panose="02020603050405020304" pitchFamily="18" charset="0"/>
              </a:rPr>
              <a:t>и о </a:t>
            </a:r>
            <a:r>
              <a:rPr lang="ru-RU" sz="2800" dirty="0">
                <a:latin typeface="DINCondensedC" panose="00000506000000000000" pitchFamily="50" charset="0"/>
                <a:ea typeface="MS Mincho" panose="02020609040205080304" pitchFamily="49" charset="-128"/>
                <a:cs typeface="Times New Roman" panose="02020603050405020304" pitchFamily="18" charset="0"/>
              </a:rPr>
              <a:t>взаимном подчинении и роли страдающего слуги, </a:t>
            </a:r>
            <a:r>
              <a:rPr lang="ru-RU" sz="2800" dirty="0" smtClean="0">
                <a:latin typeface="DINCondensedC" panose="00000506000000000000" pitchFamily="50" charset="0"/>
                <a:ea typeface="MS Mincho" panose="02020609040205080304" pitchFamily="49" charset="-128"/>
                <a:cs typeface="Times New Roman" panose="02020603050405020304" pitchFamily="18" charset="0"/>
              </a:rPr>
              <a:t>прообразом и образцом которого является Иисус Христос </a:t>
            </a:r>
            <a:r>
              <a:rPr lang="ru-RU" sz="2800" dirty="0">
                <a:latin typeface="DINCondensedC" panose="00000506000000000000" pitchFamily="50" charset="0"/>
                <a:ea typeface="MS Mincho" panose="02020609040205080304" pitchFamily="49" charset="-128"/>
                <a:cs typeface="Times New Roman" panose="02020603050405020304" pitchFamily="18" charset="0"/>
              </a:rPr>
              <a:t>(</a:t>
            </a:r>
            <a:r>
              <a:rPr lang="ru-RU" sz="2800" dirty="0" err="1" smtClean="0">
                <a:latin typeface="DINCondensedC" panose="00000506000000000000" pitchFamily="50" charset="0"/>
                <a:ea typeface="MS Mincho" panose="02020609040205080304" pitchFamily="49" charset="-128"/>
                <a:cs typeface="Times New Roman" panose="02020603050405020304" pitchFamily="18" charset="0"/>
              </a:rPr>
              <a:t>Еф</a:t>
            </a:r>
            <a:r>
              <a:rPr lang="ru-RU" sz="2800" dirty="0" smtClean="0">
                <a:latin typeface="DINCondensedC" panose="00000506000000000000" pitchFamily="50" charset="0"/>
                <a:ea typeface="MS Mincho" panose="02020609040205080304" pitchFamily="49" charset="-128"/>
                <a:cs typeface="Times New Roman" panose="02020603050405020304" pitchFamily="18" charset="0"/>
              </a:rPr>
              <a:t>. </a:t>
            </a:r>
            <a:r>
              <a:rPr lang="ru-RU" sz="2800" dirty="0">
                <a:latin typeface="DINCondensedC" panose="00000506000000000000" pitchFamily="50" charset="0"/>
                <a:ea typeface="MS Mincho" panose="02020609040205080304" pitchFamily="49" charset="-128"/>
                <a:cs typeface="Times New Roman" panose="02020603050405020304" pitchFamily="18" charset="0"/>
              </a:rPr>
              <a:t>5:21; </a:t>
            </a:r>
            <a:r>
              <a:rPr lang="ru-RU" sz="2800" dirty="0" smtClean="0">
                <a:latin typeface="DINCondensedC" panose="00000506000000000000" pitchFamily="50" charset="0"/>
                <a:ea typeface="MS Mincho" panose="02020609040205080304" pitchFamily="49" charset="-128"/>
                <a:cs typeface="Times New Roman" panose="02020603050405020304" pitchFamily="18" charset="0"/>
              </a:rPr>
              <a:t>Фил. </a:t>
            </a:r>
            <a:r>
              <a:rPr lang="ru-RU" sz="2800" dirty="0">
                <a:latin typeface="DINCondensedC" panose="00000506000000000000" pitchFamily="50" charset="0"/>
                <a:ea typeface="MS Mincho" panose="02020609040205080304" pitchFamily="49" charset="-128"/>
                <a:cs typeface="Times New Roman" panose="02020603050405020304" pitchFamily="18" charset="0"/>
              </a:rPr>
              <a:t>2:5-8).</a:t>
            </a:r>
            <a:endParaRPr lang="en-US" sz="2800" dirty="0">
              <a:effectLst/>
              <a:latin typeface="DINCondensedC" panose="00000506000000000000" pitchFamily="50" charset="0"/>
              <a:ea typeface="Times New Roman" panose="02020603050405020304" pitchFamily="18" charset="0"/>
            </a:endParaRPr>
          </a:p>
        </p:txBody>
      </p:sp>
      <p:sp>
        <p:nvSpPr>
          <p:cNvPr id="3" name="TextBox 2">
            <a:extLst>
              <a:ext uri="{FF2B5EF4-FFF2-40B4-BE49-F238E27FC236}">
                <a16:creationId xmlns:a16="http://schemas.microsoft.com/office/drawing/2014/main" id="{3BBCAB69-71AD-4D7A-D3AE-4CBC61E6555C}"/>
              </a:ext>
            </a:extLst>
          </p:cNvPr>
          <p:cNvSpPr txBox="1"/>
          <p:nvPr/>
        </p:nvSpPr>
        <p:spPr>
          <a:xfrm>
            <a:off x="696463" y="263725"/>
            <a:ext cx="6075636" cy="523220"/>
          </a:xfrm>
          <a:prstGeom prst="rect">
            <a:avLst/>
          </a:prstGeom>
          <a:noFill/>
        </p:spPr>
        <p:txBody>
          <a:bodyPr wrap="square">
            <a:spAutoFit/>
          </a:bodyPr>
          <a:lstStyle/>
          <a:p>
            <a:r>
              <a:rPr lang="ru-RU" sz="2800" b="1" dirty="0">
                <a:solidFill>
                  <a:schemeClr val="bg1"/>
                </a:solidFill>
                <a:latin typeface="Avenir Next Condensed" panose="020B0506020202020204" pitchFamily="34" charset="0"/>
                <a:ea typeface="MS Mincho" panose="02020609040205080304" pitchFamily="49" charset="-128"/>
                <a:cs typeface="Times New Roman" panose="02020603050405020304" pitchFamily="18" charset="0"/>
              </a:rPr>
              <a:t>Основные модели </a:t>
            </a:r>
            <a:r>
              <a:rPr lang="ru-RU" sz="2800" b="1" dirty="0" smtClean="0">
                <a:solidFill>
                  <a:schemeClr val="bg1"/>
                </a:solidFill>
                <a:latin typeface="Avenir Next Condensed" panose="020B0506020202020204" pitchFamily="34" charset="0"/>
                <a:ea typeface="MS Mincho" panose="02020609040205080304" pitchFamily="49" charset="-128"/>
                <a:cs typeface="Times New Roman" panose="02020603050405020304" pitchFamily="18" charset="0"/>
              </a:rPr>
              <a:t>власти</a:t>
            </a:r>
            <a:r>
              <a:rPr lang="ru-RU" sz="2800" b="1" dirty="0">
                <a:solidFill>
                  <a:schemeClr val="bg1"/>
                </a:solidFill>
                <a:latin typeface="Avenir Next Condensed" panose="020B0506020202020204" pitchFamily="34" charset="0"/>
                <a:ea typeface="MS Mincho" panose="02020609040205080304" pitchFamily="49" charset="-128"/>
                <a:cs typeface="Times New Roman" panose="02020603050405020304" pitchFamily="18" charset="0"/>
              </a:rPr>
              <a:t> </a:t>
            </a:r>
            <a:r>
              <a:rPr lang="ru-RU" sz="2800" b="1" dirty="0" smtClean="0">
                <a:solidFill>
                  <a:schemeClr val="bg1"/>
                </a:solidFill>
                <a:latin typeface="Avenir Next Condensed" panose="020B0506020202020204" pitchFamily="34" charset="0"/>
                <a:ea typeface="MS Mincho" panose="02020609040205080304" pitchFamily="49" charset="-128"/>
                <a:cs typeface="Times New Roman" panose="02020603050405020304" pitchFamily="18" charset="0"/>
              </a:rPr>
              <a:t>в семье</a:t>
            </a:r>
            <a:endParaRPr lang="en-US" sz="2800" dirty="0">
              <a:solidFill>
                <a:schemeClr val="bg1"/>
              </a:solidFill>
              <a:effectLst/>
              <a:latin typeface="Avenir Next Condensed" panose="020B0506020202020204" pitchFamily="34" charset="0"/>
              <a:ea typeface="Times New Roman" panose="02020603050405020304" pitchFamily="18" charset="0"/>
            </a:endParaRPr>
          </a:p>
        </p:txBody>
      </p:sp>
      <p:sp>
        <p:nvSpPr>
          <p:cNvPr id="9" name="Rectangle 7"/>
          <p:cNvSpPr/>
          <p:nvPr/>
        </p:nvSpPr>
        <p:spPr>
          <a:xfrm>
            <a:off x="2245031" y="6402133"/>
            <a:ext cx="6252210" cy="230832"/>
          </a:xfrm>
          <a:prstGeom prst="rect">
            <a:avLst/>
          </a:prstGeom>
        </p:spPr>
        <p:txBody>
          <a:bodyPr wrap="square" anchor="b">
            <a:spAutoFit/>
          </a:bodyPr>
          <a:lstStyle/>
          <a:p>
            <a:pPr algn="r"/>
            <a:r>
              <a:rPr lang="bg-BG" sz="900" dirty="0">
                <a:solidFill>
                  <a:srgbClr val="7030A0"/>
                </a:solidFill>
                <a:latin typeface="Avenir Next Condensed" panose="020B0506020202020204" pitchFamily="34" charset="0"/>
              </a:rPr>
              <a:t>СТАНОВИТЬСЯ СИЛЬНЕЕ, НАДЕЛЯЯ </a:t>
            </a:r>
            <a:r>
              <a:rPr lang="ru-RU" sz="900" dirty="0">
                <a:solidFill>
                  <a:srgbClr val="7030A0"/>
                </a:solidFill>
                <a:latin typeface="Avenir Next Condensed" panose="020B0506020202020204" pitchFamily="34" charset="0"/>
              </a:rPr>
              <a:t>ВЛАСТЬЮ </a:t>
            </a:r>
            <a:r>
              <a:rPr lang="bg-BG" sz="900" dirty="0" smtClean="0">
                <a:solidFill>
                  <a:srgbClr val="7030A0"/>
                </a:solidFill>
                <a:latin typeface="Avenir Next Condensed" panose="020B0506020202020204" pitchFamily="34" charset="0"/>
              </a:rPr>
              <a:t>ДРУГИХ</a:t>
            </a:r>
            <a:endParaRPr lang="bg-BG" sz="900" dirty="0">
              <a:solidFill>
                <a:srgbClr val="7030A0"/>
              </a:solidFill>
              <a:latin typeface="Avenir Next Condensed" panose="020B0506020202020204" pitchFamily="34" charset="0"/>
            </a:endParaRPr>
          </a:p>
        </p:txBody>
      </p:sp>
    </p:spTree>
    <p:extLst>
      <p:ext uri="{BB962C8B-B14F-4D97-AF65-F5344CB8AC3E}">
        <p14:creationId xmlns:p14="http://schemas.microsoft.com/office/powerpoint/2010/main" val="389282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a:stretch/>
        </p:blipFill>
        <p:spPr>
          <a:xfrm>
            <a:off x="0" y="734"/>
            <a:ext cx="9152410" cy="6858794"/>
          </a:xfrm>
          <a:prstGeom prst="rect">
            <a:avLst/>
          </a:prstGeom>
        </p:spPr>
      </p:pic>
      <p:sp>
        <p:nvSpPr>
          <p:cNvPr id="6" name="Rectangle 1">
            <a:extLst>
              <a:ext uri="{FF2B5EF4-FFF2-40B4-BE49-F238E27FC236}">
                <a16:creationId xmlns:a16="http://schemas.microsoft.com/office/drawing/2014/main" id="{68AB2825-830F-89F0-2F46-42F5B4294A8E}"/>
              </a:ext>
            </a:extLst>
          </p:cNvPr>
          <p:cNvSpPr>
            <a:spLocks noChangeArrowheads="1"/>
          </p:cNvSpPr>
          <p:nvPr/>
        </p:nvSpPr>
        <p:spPr bwMode="auto">
          <a:xfrm>
            <a:off x="709163" y="1145139"/>
            <a:ext cx="7719916" cy="46658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ru-RU" sz="2800" b="1" dirty="0">
                <a:latin typeface="DINCondensedC" panose="00000506000000000000" pitchFamily="50" charset="0"/>
              </a:rPr>
              <a:t>Эллен Уайт говорит об индивидуальности в браке:</a:t>
            </a:r>
          </a:p>
          <a:p>
            <a:pPr marL="0" marR="0" algn="ctr">
              <a:lnSpc>
                <a:spcPct val="80000"/>
              </a:lnSpc>
              <a:spcBef>
                <a:spcPts val="0"/>
              </a:spcBef>
              <a:spcAft>
                <a:spcPts val="0"/>
              </a:spcAft>
            </a:pPr>
            <a:endParaRPr lang="en-US" sz="1600" b="1" dirty="0">
              <a:latin typeface="DINCondensedC" panose="00000506000000000000" pitchFamily="50" charset="0"/>
              <a:ea typeface="MS Mincho" panose="02020609040205080304" pitchFamily="49" charset="-128"/>
            </a:endParaRPr>
          </a:p>
          <a:p>
            <a:pPr>
              <a:lnSpc>
                <a:spcPct val="80000"/>
              </a:lnSpc>
            </a:pPr>
            <a:r>
              <a:rPr lang="ru-RU" sz="2400" dirty="0" smtClean="0">
                <a:latin typeface="DINCondensedC" panose="00000506000000000000" pitchFamily="50" charset="0"/>
              </a:rPr>
              <a:t>«Бог </a:t>
            </a:r>
            <a:r>
              <a:rPr lang="ru-RU" sz="2400" dirty="0">
                <a:latin typeface="DINCondensedC" panose="00000506000000000000" pitchFamily="50" charset="0"/>
              </a:rPr>
              <a:t>ожидает, чтобы жена всегда пребывала в страхе Божьем и взирала на Его славу. Ей следует всецело подчиняться только Господу Иисусу Христу, Который приобрёл её как Своё чадо безмерной ценой Своей жизни. Бог наделил её совестью, которую она не может осквернять безнаказанно. Её индивидуальность не может быть поглощена индивидуальностью её мужа, потому что она - приобретение Христа. Было бы ошибочно полагать, что она должна слепо и неукоснительно повиноваться всему тому, что говорит её муж, когда она знает, что это может причинить вред её телу и духу, которые были выкуплены из рабства сатаны. Есть Тот, Кто стоит выше, чем муж, - это её Искупитель, но повиноваться своему мужу она должна так, как заповедал Бог, - «как Господу”».</a:t>
            </a:r>
          </a:p>
          <a:p>
            <a:pPr marL="0" marR="0">
              <a:spcBef>
                <a:spcPts val="0"/>
              </a:spcBef>
              <a:spcAft>
                <a:spcPts val="0"/>
              </a:spcAft>
            </a:pPr>
            <a:r>
              <a:rPr lang="en-US" sz="800" i="1" dirty="0">
                <a:effectLst/>
                <a:latin typeface="DINCondensedC" panose="00000506000000000000" pitchFamily="50" charset="0"/>
                <a:ea typeface="MS Mincho" panose="02020609040205080304" pitchFamily="49" charset="-128"/>
                <a:cs typeface="Times New Roman" panose="02020603050405020304" pitchFamily="18" charset="0"/>
              </a:rPr>
              <a:t>	</a:t>
            </a:r>
            <a:endParaRPr lang="en-US" sz="800" i="1" dirty="0">
              <a:latin typeface="DINCondensedC" panose="00000506000000000000" pitchFamily="50" charset="0"/>
              <a:ea typeface="MS Mincho" panose="02020609040205080304" pitchFamily="49" charset="-128"/>
            </a:endParaRPr>
          </a:p>
          <a:p>
            <a:pPr algn="r"/>
            <a:r>
              <a:rPr lang="ru-RU" dirty="0">
                <a:latin typeface="DINCondensedC" panose="00000506000000000000" pitchFamily="50" charset="0"/>
              </a:rPr>
              <a:t>Эллен Уайт, Адвентистский дом, стр. 116</a:t>
            </a:r>
            <a:endParaRPr lang="ru-RU" dirty="0">
              <a:latin typeface="DINCondensedC" panose="00000506000000000000" pitchFamily="50" charset="0"/>
            </a:endParaRPr>
          </a:p>
        </p:txBody>
      </p:sp>
      <p:sp>
        <p:nvSpPr>
          <p:cNvPr id="9" name="TextBox 8">
            <a:extLst>
              <a:ext uri="{FF2B5EF4-FFF2-40B4-BE49-F238E27FC236}">
                <a16:creationId xmlns:a16="http://schemas.microsoft.com/office/drawing/2014/main" id="{3BBCAB69-71AD-4D7A-D3AE-4CBC61E6555C}"/>
              </a:ext>
            </a:extLst>
          </p:cNvPr>
          <p:cNvSpPr txBox="1"/>
          <p:nvPr/>
        </p:nvSpPr>
        <p:spPr>
          <a:xfrm>
            <a:off x="696463" y="263725"/>
            <a:ext cx="6075636" cy="523220"/>
          </a:xfrm>
          <a:prstGeom prst="rect">
            <a:avLst/>
          </a:prstGeom>
          <a:noFill/>
        </p:spPr>
        <p:txBody>
          <a:bodyPr wrap="square">
            <a:spAutoFit/>
          </a:bodyPr>
          <a:lstStyle/>
          <a:p>
            <a:r>
              <a:rPr lang="ru-RU" sz="2800" b="1" dirty="0">
                <a:solidFill>
                  <a:schemeClr val="bg1"/>
                </a:solidFill>
                <a:latin typeface="Avenir Next Condensed" panose="020B0506020202020204" pitchFamily="34" charset="0"/>
                <a:ea typeface="MS Mincho" panose="02020609040205080304" pitchFamily="49" charset="-128"/>
                <a:cs typeface="Times New Roman" panose="02020603050405020304" pitchFamily="18" charset="0"/>
              </a:rPr>
              <a:t>Основные модели </a:t>
            </a:r>
            <a:r>
              <a:rPr lang="ru-RU" sz="2800" b="1" dirty="0" smtClean="0">
                <a:solidFill>
                  <a:schemeClr val="bg1"/>
                </a:solidFill>
                <a:latin typeface="Avenir Next Condensed" panose="020B0506020202020204" pitchFamily="34" charset="0"/>
                <a:ea typeface="MS Mincho" panose="02020609040205080304" pitchFamily="49" charset="-128"/>
                <a:cs typeface="Times New Roman" panose="02020603050405020304" pitchFamily="18" charset="0"/>
              </a:rPr>
              <a:t>власти</a:t>
            </a:r>
            <a:r>
              <a:rPr lang="ru-RU" sz="2800" b="1" dirty="0">
                <a:solidFill>
                  <a:schemeClr val="bg1"/>
                </a:solidFill>
                <a:latin typeface="Avenir Next Condensed" panose="020B0506020202020204" pitchFamily="34" charset="0"/>
                <a:ea typeface="MS Mincho" panose="02020609040205080304" pitchFamily="49" charset="-128"/>
                <a:cs typeface="Times New Roman" panose="02020603050405020304" pitchFamily="18" charset="0"/>
              </a:rPr>
              <a:t> </a:t>
            </a:r>
            <a:r>
              <a:rPr lang="ru-RU" sz="2800" b="1" dirty="0" smtClean="0">
                <a:solidFill>
                  <a:schemeClr val="bg1"/>
                </a:solidFill>
                <a:latin typeface="Avenir Next Condensed" panose="020B0506020202020204" pitchFamily="34" charset="0"/>
                <a:ea typeface="MS Mincho" panose="02020609040205080304" pitchFamily="49" charset="-128"/>
                <a:cs typeface="Times New Roman" panose="02020603050405020304" pitchFamily="18" charset="0"/>
              </a:rPr>
              <a:t>в семье</a:t>
            </a:r>
            <a:endParaRPr lang="en-US" sz="2800" dirty="0">
              <a:solidFill>
                <a:schemeClr val="bg1"/>
              </a:solidFill>
              <a:effectLst/>
              <a:latin typeface="Avenir Next Condensed" panose="020B0506020202020204" pitchFamily="34" charset="0"/>
              <a:ea typeface="Times New Roman" panose="02020603050405020304" pitchFamily="18" charset="0"/>
            </a:endParaRPr>
          </a:p>
        </p:txBody>
      </p:sp>
      <p:sp>
        <p:nvSpPr>
          <p:cNvPr id="10" name="Rectangle 7"/>
          <p:cNvSpPr/>
          <p:nvPr/>
        </p:nvSpPr>
        <p:spPr>
          <a:xfrm>
            <a:off x="2245031" y="6402133"/>
            <a:ext cx="6252210" cy="230832"/>
          </a:xfrm>
          <a:prstGeom prst="rect">
            <a:avLst/>
          </a:prstGeom>
        </p:spPr>
        <p:txBody>
          <a:bodyPr wrap="square" anchor="b">
            <a:spAutoFit/>
          </a:bodyPr>
          <a:lstStyle/>
          <a:p>
            <a:pPr algn="r"/>
            <a:r>
              <a:rPr lang="bg-BG" sz="900" dirty="0">
                <a:solidFill>
                  <a:srgbClr val="7030A0"/>
                </a:solidFill>
                <a:latin typeface="Avenir Next Condensed" panose="020B0506020202020204" pitchFamily="34" charset="0"/>
              </a:rPr>
              <a:t>СТАНОВИТЬСЯ СИЛЬНЕЕ, НАДЕЛЯЯ </a:t>
            </a:r>
            <a:r>
              <a:rPr lang="ru-RU" sz="900" dirty="0">
                <a:solidFill>
                  <a:srgbClr val="7030A0"/>
                </a:solidFill>
                <a:latin typeface="Avenir Next Condensed" panose="020B0506020202020204" pitchFamily="34" charset="0"/>
              </a:rPr>
              <a:t>ВЛАСТЬЮ </a:t>
            </a:r>
            <a:r>
              <a:rPr lang="bg-BG" sz="900" dirty="0" smtClean="0">
                <a:solidFill>
                  <a:srgbClr val="7030A0"/>
                </a:solidFill>
                <a:latin typeface="Avenir Next Condensed" panose="020B0506020202020204" pitchFamily="34" charset="0"/>
              </a:rPr>
              <a:t>ДРУГИХ</a:t>
            </a:r>
            <a:endParaRPr lang="bg-BG" sz="900" dirty="0">
              <a:solidFill>
                <a:srgbClr val="7030A0"/>
              </a:solidFill>
              <a:latin typeface="Avenir Next Condensed" panose="020B0506020202020204" pitchFamily="34" charset="0"/>
            </a:endParaRPr>
          </a:p>
        </p:txBody>
      </p:sp>
    </p:spTree>
    <p:extLst>
      <p:ext uri="{BB962C8B-B14F-4D97-AF65-F5344CB8AC3E}">
        <p14:creationId xmlns:p14="http://schemas.microsoft.com/office/powerpoint/2010/main" val="4309371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0"/>
            <a:ext cx="9152410" cy="6858794"/>
          </a:xfrm>
          <a:prstGeom prst="rect">
            <a:avLst/>
          </a:prstGeom>
        </p:spPr>
      </p:pic>
      <p:sp>
        <p:nvSpPr>
          <p:cNvPr id="6" name="Rectangle 1">
            <a:extLst>
              <a:ext uri="{FF2B5EF4-FFF2-40B4-BE49-F238E27FC236}">
                <a16:creationId xmlns:a16="http://schemas.microsoft.com/office/drawing/2014/main" id="{68AB2825-830F-89F0-2F46-42F5B4294A8E}"/>
              </a:ext>
            </a:extLst>
          </p:cNvPr>
          <p:cNvSpPr>
            <a:spLocks noChangeArrowheads="1"/>
          </p:cNvSpPr>
          <p:nvPr/>
        </p:nvSpPr>
        <p:spPr bwMode="auto">
          <a:xfrm>
            <a:off x="712042" y="1059783"/>
            <a:ext cx="7719916" cy="45550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lgn="ctr">
              <a:spcBef>
                <a:spcPts val="0"/>
              </a:spcBef>
              <a:spcAft>
                <a:spcPts val="0"/>
              </a:spcAft>
            </a:pPr>
            <a:r>
              <a:rPr lang="ru-RU" sz="2800" b="1" dirty="0" smtClean="0">
                <a:latin typeface="DINCondensedC" panose="00000506000000000000" pitchFamily="50" charset="0"/>
                <a:ea typeface="MS Mincho" panose="02020609040205080304" pitchFamily="49" charset="-128"/>
                <a:cs typeface="Times New Roman" panose="02020603050405020304" pitchFamily="18" charset="0"/>
              </a:rPr>
              <a:t>Демократическая модель</a:t>
            </a:r>
            <a:endParaRPr lang="en-US" sz="2800" b="1" dirty="0">
              <a:latin typeface="DINCondensedC" panose="00000506000000000000" pitchFamily="50" charset="0"/>
              <a:ea typeface="MS Mincho" panose="02020609040205080304" pitchFamily="49" charset="-128"/>
              <a:cs typeface="Times New Roman" panose="02020603050405020304" pitchFamily="18" charset="0"/>
            </a:endParaRPr>
          </a:p>
          <a:p>
            <a:pPr marL="0" marR="0" algn="ctr">
              <a:spcBef>
                <a:spcPts val="0"/>
              </a:spcBef>
              <a:spcAft>
                <a:spcPts val="0"/>
              </a:spcAft>
            </a:pPr>
            <a:endParaRPr lang="en-US" sz="2000" dirty="0">
              <a:latin typeface="DINCondensedC" panose="00000506000000000000" pitchFamily="50" charset="0"/>
              <a:ea typeface="MS Mincho" panose="02020609040205080304" pitchFamily="49" charset="-128"/>
            </a:endParaRPr>
          </a:p>
          <a:p>
            <a:pPr marL="0" marR="0">
              <a:spcBef>
                <a:spcPts val="0"/>
              </a:spcBef>
              <a:spcAft>
                <a:spcPts val="0"/>
              </a:spcAft>
            </a:pPr>
            <a:r>
              <a:rPr lang="ru-RU" sz="2800" dirty="0" smtClean="0">
                <a:effectLst/>
                <a:latin typeface="DINCondensedC" panose="00000506000000000000" pitchFamily="50" charset="0"/>
                <a:ea typeface="MS Mincho" panose="02020609040205080304" pitchFamily="49" charset="-128"/>
                <a:cs typeface="Times New Roman" panose="02020603050405020304" pitchFamily="18" charset="0"/>
              </a:rPr>
              <a:t>Данная модель основана на предположении, что власть принадлежит семье как единому целому. Политика семьи определяется путём переговоров и обсуждения. Каждый член семьи имеет право голоса, но поскольку родители обладают большими ресурсами, их голоса имеют больший вес в переговорах и обсуждениях. Таким образом, последнее слово в процессе решения остаётс</a:t>
            </a:r>
            <a:r>
              <a:rPr lang="ru-RU" sz="2800" dirty="0" smtClean="0">
                <a:latin typeface="DINCondensedC" panose="00000506000000000000" pitchFamily="50" charset="0"/>
                <a:ea typeface="MS Mincho" panose="02020609040205080304" pitchFamily="49" charset="-128"/>
                <a:cs typeface="Times New Roman" panose="02020603050405020304" pitchFamily="18" charset="0"/>
              </a:rPr>
              <a:t>я за родителями</a:t>
            </a:r>
            <a:endParaRPr lang="en-US" sz="2800" dirty="0">
              <a:effectLst/>
              <a:latin typeface="DINCondensedC" panose="00000506000000000000" pitchFamily="50" charset="0"/>
              <a:ea typeface="MS Mincho" panose="02020609040205080304" pitchFamily="49" charset="-128"/>
              <a:cs typeface="Times New Roman" panose="02020603050405020304" pitchFamily="18" charset="0"/>
            </a:endParaRPr>
          </a:p>
          <a:p>
            <a:pPr marL="0" marR="0" algn="r">
              <a:spcBef>
                <a:spcPts val="0"/>
              </a:spcBef>
              <a:spcAft>
                <a:spcPts val="0"/>
              </a:spcAft>
            </a:pPr>
            <a:r>
              <a:rPr lang="en-US" dirty="0">
                <a:effectLst/>
                <a:latin typeface="DINCondensedC" panose="00000506000000000000" pitchFamily="50" charset="0"/>
                <a:ea typeface="MS Mincho" panose="02020609040205080304" pitchFamily="49" charset="-128"/>
                <a:cs typeface="Times New Roman" panose="02020603050405020304" pitchFamily="18" charset="0"/>
              </a:rPr>
              <a:t>Balswick &amp; Balswick, 2007</a:t>
            </a:r>
            <a:endParaRPr lang="en-US" dirty="0">
              <a:effectLst/>
              <a:latin typeface="DINCondensedC" panose="00000506000000000000" pitchFamily="50" charset="0"/>
              <a:ea typeface="Times New Roman" panose="02020603050405020304" pitchFamily="18" charset="0"/>
            </a:endParaRPr>
          </a:p>
        </p:txBody>
      </p:sp>
      <p:sp>
        <p:nvSpPr>
          <p:cNvPr id="9" name="TextBox 8">
            <a:extLst>
              <a:ext uri="{FF2B5EF4-FFF2-40B4-BE49-F238E27FC236}">
                <a16:creationId xmlns:a16="http://schemas.microsoft.com/office/drawing/2014/main" id="{3BBCAB69-71AD-4D7A-D3AE-4CBC61E6555C}"/>
              </a:ext>
            </a:extLst>
          </p:cNvPr>
          <p:cNvSpPr txBox="1"/>
          <p:nvPr/>
        </p:nvSpPr>
        <p:spPr>
          <a:xfrm>
            <a:off x="696463" y="263725"/>
            <a:ext cx="6075636" cy="523220"/>
          </a:xfrm>
          <a:prstGeom prst="rect">
            <a:avLst/>
          </a:prstGeom>
          <a:noFill/>
        </p:spPr>
        <p:txBody>
          <a:bodyPr wrap="square">
            <a:spAutoFit/>
          </a:bodyPr>
          <a:lstStyle/>
          <a:p>
            <a:r>
              <a:rPr lang="ru-RU" sz="2800" b="1" dirty="0">
                <a:solidFill>
                  <a:schemeClr val="bg1"/>
                </a:solidFill>
                <a:latin typeface="Avenir Next Condensed" panose="020B0506020202020204" pitchFamily="34" charset="0"/>
                <a:ea typeface="MS Mincho" panose="02020609040205080304" pitchFamily="49" charset="-128"/>
                <a:cs typeface="Times New Roman" panose="02020603050405020304" pitchFamily="18" charset="0"/>
              </a:rPr>
              <a:t>Основные модели </a:t>
            </a:r>
            <a:r>
              <a:rPr lang="ru-RU" sz="2800" b="1" dirty="0" smtClean="0">
                <a:solidFill>
                  <a:schemeClr val="bg1"/>
                </a:solidFill>
                <a:latin typeface="Avenir Next Condensed" panose="020B0506020202020204" pitchFamily="34" charset="0"/>
                <a:ea typeface="MS Mincho" panose="02020609040205080304" pitchFamily="49" charset="-128"/>
                <a:cs typeface="Times New Roman" panose="02020603050405020304" pitchFamily="18" charset="0"/>
              </a:rPr>
              <a:t>власти</a:t>
            </a:r>
            <a:r>
              <a:rPr lang="ru-RU" sz="2800" b="1" dirty="0">
                <a:solidFill>
                  <a:schemeClr val="bg1"/>
                </a:solidFill>
                <a:latin typeface="Avenir Next Condensed" panose="020B0506020202020204" pitchFamily="34" charset="0"/>
                <a:ea typeface="MS Mincho" panose="02020609040205080304" pitchFamily="49" charset="-128"/>
                <a:cs typeface="Times New Roman" panose="02020603050405020304" pitchFamily="18" charset="0"/>
              </a:rPr>
              <a:t> </a:t>
            </a:r>
            <a:r>
              <a:rPr lang="ru-RU" sz="2800" b="1" dirty="0" smtClean="0">
                <a:solidFill>
                  <a:schemeClr val="bg1"/>
                </a:solidFill>
                <a:latin typeface="Avenir Next Condensed" panose="020B0506020202020204" pitchFamily="34" charset="0"/>
                <a:ea typeface="MS Mincho" panose="02020609040205080304" pitchFamily="49" charset="-128"/>
                <a:cs typeface="Times New Roman" panose="02020603050405020304" pitchFamily="18" charset="0"/>
              </a:rPr>
              <a:t>в семье</a:t>
            </a:r>
            <a:endParaRPr lang="en-US" sz="2800" dirty="0">
              <a:solidFill>
                <a:schemeClr val="bg1"/>
              </a:solidFill>
              <a:effectLst/>
              <a:latin typeface="Avenir Next Condensed" panose="020B0506020202020204" pitchFamily="34" charset="0"/>
              <a:ea typeface="Times New Roman" panose="02020603050405020304" pitchFamily="18" charset="0"/>
            </a:endParaRPr>
          </a:p>
        </p:txBody>
      </p:sp>
      <p:sp>
        <p:nvSpPr>
          <p:cNvPr id="10" name="Rectangle 7"/>
          <p:cNvSpPr/>
          <p:nvPr/>
        </p:nvSpPr>
        <p:spPr>
          <a:xfrm>
            <a:off x="2245031" y="6402133"/>
            <a:ext cx="6252210" cy="230832"/>
          </a:xfrm>
          <a:prstGeom prst="rect">
            <a:avLst/>
          </a:prstGeom>
        </p:spPr>
        <p:txBody>
          <a:bodyPr wrap="square" anchor="b">
            <a:spAutoFit/>
          </a:bodyPr>
          <a:lstStyle/>
          <a:p>
            <a:pPr algn="r"/>
            <a:r>
              <a:rPr lang="bg-BG" sz="900" dirty="0">
                <a:solidFill>
                  <a:srgbClr val="7030A0"/>
                </a:solidFill>
                <a:latin typeface="Avenir Next Condensed" panose="020B0506020202020204" pitchFamily="34" charset="0"/>
              </a:rPr>
              <a:t>СТАНОВИТЬСЯ СИЛЬНЕЕ, НАДЕЛЯЯ </a:t>
            </a:r>
            <a:r>
              <a:rPr lang="ru-RU" sz="900" dirty="0">
                <a:solidFill>
                  <a:srgbClr val="7030A0"/>
                </a:solidFill>
                <a:latin typeface="Avenir Next Condensed" panose="020B0506020202020204" pitchFamily="34" charset="0"/>
              </a:rPr>
              <a:t>ВЛАСТЬЮ </a:t>
            </a:r>
            <a:r>
              <a:rPr lang="bg-BG" sz="900" dirty="0" smtClean="0">
                <a:solidFill>
                  <a:srgbClr val="7030A0"/>
                </a:solidFill>
                <a:latin typeface="Avenir Next Condensed" panose="020B0506020202020204" pitchFamily="34" charset="0"/>
              </a:rPr>
              <a:t>ДРУГИХ</a:t>
            </a:r>
            <a:endParaRPr lang="bg-BG" sz="900" dirty="0">
              <a:solidFill>
                <a:srgbClr val="7030A0"/>
              </a:solidFill>
              <a:latin typeface="Avenir Next Condensed" panose="020B0506020202020204" pitchFamily="34" charset="0"/>
            </a:endParaRPr>
          </a:p>
        </p:txBody>
      </p:sp>
    </p:spTree>
    <p:extLst>
      <p:ext uri="{BB962C8B-B14F-4D97-AF65-F5344CB8AC3E}">
        <p14:creationId xmlns:p14="http://schemas.microsoft.com/office/powerpoint/2010/main" val="3175779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0"/>
            <a:ext cx="9152410" cy="6858794"/>
          </a:xfrm>
          <a:prstGeom prst="rect">
            <a:avLst/>
          </a:prstGeom>
        </p:spPr>
      </p:pic>
      <p:sp>
        <p:nvSpPr>
          <p:cNvPr id="6" name="Rectangle 1">
            <a:extLst>
              <a:ext uri="{FF2B5EF4-FFF2-40B4-BE49-F238E27FC236}">
                <a16:creationId xmlns:a16="http://schemas.microsoft.com/office/drawing/2014/main" id="{68AB2825-830F-89F0-2F46-42F5B4294A8E}"/>
              </a:ext>
            </a:extLst>
          </p:cNvPr>
          <p:cNvSpPr>
            <a:spLocks noChangeArrowheads="1"/>
          </p:cNvSpPr>
          <p:nvPr/>
        </p:nvSpPr>
        <p:spPr bwMode="auto">
          <a:xfrm>
            <a:off x="818147" y="1155403"/>
            <a:ext cx="7517332" cy="47089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lgn="ctr">
              <a:spcBef>
                <a:spcPts val="0"/>
              </a:spcBef>
              <a:spcAft>
                <a:spcPts val="0"/>
              </a:spcAft>
            </a:pPr>
            <a:r>
              <a:rPr lang="ru-RU" sz="2800" b="1" dirty="0" smtClean="0">
                <a:effectLst/>
                <a:latin typeface="DINCondensedC" panose="00000506000000000000" pitchFamily="50" charset="0"/>
                <a:ea typeface="MS Mincho" panose="02020609040205080304" pitchFamily="49" charset="-128"/>
                <a:cs typeface="Times New Roman" panose="02020603050405020304" pitchFamily="18" charset="0"/>
              </a:rPr>
              <a:t>Модель собственных интересов</a:t>
            </a:r>
            <a:endParaRPr lang="en-US" sz="2800" b="1" dirty="0">
              <a:latin typeface="DINCondensedC" panose="00000506000000000000" pitchFamily="50" charset="0"/>
              <a:ea typeface="MS Mincho" panose="02020609040205080304" pitchFamily="49" charset="-128"/>
              <a:cs typeface="Times New Roman" panose="02020603050405020304" pitchFamily="18" charset="0"/>
            </a:endParaRPr>
          </a:p>
          <a:p>
            <a:pPr marL="0" marR="0" algn="ctr">
              <a:spcBef>
                <a:spcPts val="0"/>
              </a:spcBef>
              <a:spcAft>
                <a:spcPts val="0"/>
              </a:spcAft>
            </a:pPr>
            <a:endParaRPr lang="en-US" sz="2000" dirty="0">
              <a:effectLst/>
              <a:latin typeface="DINCondensedC" panose="00000506000000000000" pitchFamily="50" charset="0"/>
              <a:ea typeface="Times New Roman" panose="02020603050405020304" pitchFamily="18" charset="0"/>
            </a:endParaRPr>
          </a:p>
          <a:p>
            <a:r>
              <a:rPr lang="ru-RU" sz="2800" dirty="0" smtClean="0">
                <a:latin typeface="DINCondensedC" panose="00000506000000000000" pitchFamily="50" charset="0"/>
                <a:ea typeface="MS Mincho" panose="02020609040205080304" pitchFamily="49" charset="-128"/>
                <a:cs typeface="Times New Roman" panose="02020603050405020304" pitchFamily="18" charset="0"/>
              </a:rPr>
              <a:t>Современное </a:t>
            </a:r>
            <a:r>
              <a:rPr lang="ru-RU" sz="2800" dirty="0">
                <a:latin typeface="DINCondensedC" panose="00000506000000000000" pitchFamily="50" charset="0"/>
                <a:ea typeface="MS Mincho" panose="02020609040205080304" pitchFamily="49" charset="-128"/>
                <a:cs typeface="Times New Roman" panose="02020603050405020304" pitchFamily="18" charset="0"/>
              </a:rPr>
              <a:t>общество наполнено индивидуалистическим материализмом и корыстным гедонизмом. </a:t>
            </a:r>
            <a:r>
              <a:rPr lang="ru-RU" sz="2800" dirty="0" smtClean="0">
                <a:latin typeface="DINCondensedC" panose="00000506000000000000" pitchFamily="50" charset="0"/>
                <a:ea typeface="MS Mincho" panose="02020609040205080304" pitchFamily="49" charset="-128"/>
                <a:cs typeface="Times New Roman" panose="02020603050405020304" pitchFamily="18" charset="0"/>
              </a:rPr>
              <a:t>«Что </a:t>
            </a:r>
            <a:r>
              <a:rPr lang="ru-RU" sz="2800" dirty="0">
                <a:latin typeface="DINCondensedC" panose="00000506000000000000" pitchFamily="50" charset="0"/>
                <a:ea typeface="MS Mincho" panose="02020609040205080304" pitchFamily="49" charset="-128"/>
                <a:cs typeface="Times New Roman" panose="02020603050405020304" pitchFamily="18" charset="0"/>
              </a:rPr>
              <a:t>мне </a:t>
            </a:r>
            <a:r>
              <a:rPr lang="ru-RU" sz="2800" dirty="0" smtClean="0">
                <a:latin typeface="DINCondensedC" panose="00000506000000000000" pitchFamily="50" charset="0"/>
                <a:ea typeface="MS Mincho" panose="02020609040205080304" pitchFamily="49" charset="-128"/>
                <a:cs typeface="Times New Roman" panose="02020603050405020304" pitchFamily="18" charset="0"/>
              </a:rPr>
              <a:t/>
            </a:r>
            <a:br>
              <a:rPr lang="ru-RU" sz="2800" dirty="0" smtClean="0">
                <a:latin typeface="DINCondensedC" panose="00000506000000000000" pitchFamily="50" charset="0"/>
                <a:ea typeface="MS Mincho" panose="02020609040205080304" pitchFamily="49" charset="-128"/>
                <a:cs typeface="Times New Roman" panose="02020603050405020304" pitchFamily="18" charset="0"/>
              </a:rPr>
            </a:br>
            <a:r>
              <a:rPr lang="ru-RU" sz="2800" dirty="0" smtClean="0">
                <a:latin typeface="DINCondensedC" panose="00000506000000000000" pitchFamily="50" charset="0"/>
                <a:ea typeface="MS Mincho" panose="02020609040205080304" pitchFamily="49" charset="-128"/>
                <a:cs typeface="Times New Roman" panose="02020603050405020304" pitchFamily="18" charset="0"/>
              </a:rPr>
              <a:t>от </a:t>
            </a:r>
            <a:r>
              <a:rPr lang="ru-RU" sz="2800" dirty="0">
                <a:latin typeface="DINCondensedC" panose="00000506000000000000" pitchFamily="50" charset="0"/>
                <a:ea typeface="MS Mincho" panose="02020609040205080304" pitchFamily="49" charset="-128"/>
                <a:cs typeface="Times New Roman" panose="02020603050405020304" pitchFamily="18" charset="0"/>
              </a:rPr>
              <a:t>этого будет</a:t>
            </a:r>
            <a:r>
              <a:rPr lang="ru-RU" sz="2800" dirty="0" smtClean="0">
                <a:latin typeface="DINCondensedC" panose="00000506000000000000" pitchFamily="50" charset="0"/>
                <a:ea typeface="MS Mincho" panose="02020609040205080304" pitchFamily="49" charset="-128"/>
                <a:cs typeface="Times New Roman" panose="02020603050405020304" pitchFamily="18" charset="0"/>
              </a:rPr>
              <a:t>? Как это может быть выгодно для меня?» </a:t>
            </a:r>
            <a:r>
              <a:rPr lang="ru-RU" sz="2800" dirty="0">
                <a:latin typeface="DINCondensedC" panose="00000506000000000000" pitchFamily="50" charset="0"/>
                <a:ea typeface="MS Mincho" panose="02020609040205080304" pitchFamily="49" charset="-128"/>
                <a:cs typeface="Times New Roman" panose="02020603050405020304" pitchFamily="18" charset="0"/>
              </a:rPr>
              <a:t>- главная забота многих. В этой модели </a:t>
            </a:r>
            <a:r>
              <a:rPr lang="ru-RU" sz="2800" dirty="0" smtClean="0">
                <a:latin typeface="DINCondensedC" panose="00000506000000000000" pitchFamily="50" charset="0"/>
                <a:ea typeface="MS Mincho" panose="02020609040205080304" pitchFamily="49" charset="-128"/>
                <a:cs typeface="Times New Roman" panose="02020603050405020304" pitchFamily="18" charset="0"/>
              </a:rPr>
              <a:t>«я» - приоритет, </a:t>
            </a:r>
            <a:br>
              <a:rPr lang="ru-RU" sz="2800" dirty="0" smtClean="0">
                <a:latin typeface="DINCondensedC" panose="00000506000000000000" pitchFamily="50" charset="0"/>
                <a:ea typeface="MS Mincho" panose="02020609040205080304" pitchFamily="49" charset="-128"/>
                <a:cs typeface="Times New Roman" panose="02020603050405020304" pitchFamily="18" charset="0"/>
              </a:rPr>
            </a:br>
            <a:r>
              <a:rPr lang="ru-RU" sz="2800" dirty="0" smtClean="0">
                <a:latin typeface="DINCondensedC" panose="00000506000000000000" pitchFamily="50" charset="0"/>
                <a:ea typeface="MS Mincho" panose="02020609040205080304" pitchFamily="49" charset="-128"/>
                <a:cs typeface="Times New Roman" panose="02020603050405020304" pitchFamily="18" charset="0"/>
              </a:rPr>
              <a:t>и </a:t>
            </a:r>
            <a:r>
              <a:rPr lang="ru-RU" sz="2800" dirty="0">
                <a:latin typeface="DINCondensedC" panose="00000506000000000000" pitchFamily="50" charset="0"/>
                <a:ea typeface="MS Mincho" panose="02020609040205080304" pitchFamily="49" charset="-128"/>
                <a:cs typeface="Times New Roman" panose="02020603050405020304" pitchFamily="18" charset="0"/>
              </a:rPr>
              <a:t>личные интересы и потребности стоят выше интересов системы в целом. В этой модели все соперничают </a:t>
            </a:r>
            <a:r>
              <a:rPr lang="ru-RU" sz="2800" dirty="0" smtClean="0">
                <a:latin typeface="DINCondensedC" panose="00000506000000000000" pitchFamily="50" charset="0"/>
                <a:ea typeface="MS Mincho" panose="02020609040205080304" pitchFamily="49" charset="-128"/>
                <a:cs typeface="Times New Roman" panose="02020603050405020304" pitchFamily="18" charset="0"/>
              </a:rPr>
              <a:t/>
            </a:r>
            <a:br>
              <a:rPr lang="ru-RU" sz="2800" dirty="0" smtClean="0">
                <a:latin typeface="DINCondensedC" panose="00000506000000000000" pitchFamily="50" charset="0"/>
                <a:ea typeface="MS Mincho" panose="02020609040205080304" pitchFamily="49" charset="-128"/>
                <a:cs typeface="Times New Roman" panose="02020603050405020304" pitchFamily="18" charset="0"/>
              </a:rPr>
            </a:br>
            <a:r>
              <a:rPr lang="ru-RU" sz="2800" dirty="0" smtClean="0">
                <a:latin typeface="DINCondensedC" panose="00000506000000000000" pitchFamily="50" charset="0"/>
                <a:ea typeface="MS Mincho" panose="02020609040205080304" pitchFamily="49" charset="-128"/>
                <a:cs typeface="Times New Roman" panose="02020603050405020304" pitchFamily="18" charset="0"/>
              </a:rPr>
              <a:t>за </a:t>
            </a:r>
            <a:r>
              <a:rPr lang="ru-RU" sz="2800" dirty="0">
                <a:latin typeface="DINCondensedC" panose="00000506000000000000" pitchFamily="50" charset="0"/>
                <a:ea typeface="MS Mincho" panose="02020609040205080304" pitchFamily="49" charset="-128"/>
                <a:cs typeface="Times New Roman" panose="02020603050405020304" pitchFamily="18" charset="0"/>
              </a:rPr>
              <a:t>место руководителя. Это приводит к очень хаотичной системе. Члены семьи отстранены и находят </a:t>
            </a:r>
            <a:r>
              <a:rPr lang="ru-RU" sz="2800" dirty="0" smtClean="0">
                <a:latin typeface="DINCondensedC" panose="00000506000000000000" pitchFamily="50" charset="0"/>
                <a:ea typeface="MS Mincho" panose="02020609040205080304" pitchFamily="49" charset="-128"/>
                <a:cs typeface="Times New Roman" panose="02020603050405020304" pitchFamily="18" charset="0"/>
              </a:rPr>
              <a:t>друг в друге мало </a:t>
            </a:r>
            <a:r>
              <a:rPr lang="ru-RU" sz="2800" dirty="0">
                <a:latin typeface="DINCondensedC" panose="00000506000000000000" pitchFamily="50" charset="0"/>
                <a:ea typeface="MS Mincho" panose="02020609040205080304" pitchFamily="49" charset="-128"/>
                <a:cs typeface="Times New Roman" panose="02020603050405020304" pitchFamily="18" charset="0"/>
              </a:rPr>
              <a:t>поддержки.</a:t>
            </a:r>
            <a:endParaRPr lang="en-US" sz="2800" dirty="0">
              <a:effectLst/>
              <a:latin typeface="DINCondensedC" panose="00000506000000000000" pitchFamily="50" charset="0"/>
              <a:ea typeface="Times New Roman" panose="02020603050405020304" pitchFamily="18" charset="0"/>
            </a:endParaRPr>
          </a:p>
        </p:txBody>
      </p:sp>
      <p:sp>
        <p:nvSpPr>
          <p:cNvPr id="9" name="TextBox 8">
            <a:extLst>
              <a:ext uri="{FF2B5EF4-FFF2-40B4-BE49-F238E27FC236}">
                <a16:creationId xmlns:a16="http://schemas.microsoft.com/office/drawing/2014/main" id="{3BBCAB69-71AD-4D7A-D3AE-4CBC61E6555C}"/>
              </a:ext>
            </a:extLst>
          </p:cNvPr>
          <p:cNvSpPr txBox="1"/>
          <p:nvPr/>
        </p:nvSpPr>
        <p:spPr>
          <a:xfrm>
            <a:off x="696463" y="263725"/>
            <a:ext cx="6075636" cy="523220"/>
          </a:xfrm>
          <a:prstGeom prst="rect">
            <a:avLst/>
          </a:prstGeom>
          <a:noFill/>
        </p:spPr>
        <p:txBody>
          <a:bodyPr wrap="square">
            <a:spAutoFit/>
          </a:bodyPr>
          <a:lstStyle/>
          <a:p>
            <a:r>
              <a:rPr lang="ru-RU" sz="2800" b="1" dirty="0">
                <a:solidFill>
                  <a:schemeClr val="bg1"/>
                </a:solidFill>
                <a:latin typeface="Avenir Next Condensed" panose="020B0506020202020204" pitchFamily="34" charset="0"/>
                <a:ea typeface="MS Mincho" panose="02020609040205080304" pitchFamily="49" charset="-128"/>
                <a:cs typeface="Times New Roman" panose="02020603050405020304" pitchFamily="18" charset="0"/>
              </a:rPr>
              <a:t>Основные модели </a:t>
            </a:r>
            <a:r>
              <a:rPr lang="ru-RU" sz="2800" b="1" dirty="0" smtClean="0">
                <a:solidFill>
                  <a:schemeClr val="bg1"/>
                </a:solidFill>
                <a:latin typeface="Avenir Next Condensed" panose="020B0506020202020204" pitchFamily="34" charset="0"/>
                <a:ea typeface="MS Mincho" panose="02020609040205080304" pitchFamily="49" charset="-128"/>
                <a:cs typeface="Times New Roman" panose="02020603050405020304" pitchFamily="18" charset="0"/>
              </a:rPr>
              <a:t>власти</a:t>
            </a:r>
            <a:r>
              <a:rPr lang="ru-RU" sz="2800" b="1" dirty="0">
                <a:solidFill>
                  <a:schemeClr val="bg1"/>
                </a:solidFill>
                <a:latin typeface="Avenir Next Condensed" panose="020B0506020202020204" pitchFamily="34" charset="0"/>
                <a:ea typeface="MS Mincho" panose="02020609040205080304" pitchFamily="49" charset="-128"/>
                <a:cs typeface="Times New Roman" panose="02020603050405020304" pitchFamily="18" charset="0"/>
              </a:rPr>
              <a:t> </a:t>
            </a:r>
            <a:r>
              <a:rPr lang="ru-RU" sz="2800" b="1" dirty="0" smtClean="0">
                <a:solidFill>
                  <a:schemeClr val="bg1"/>
                </a:solidFill>
                <a:latin typeface="Avenir Next Condensed" panose="020B0506020202020204" pitchFamily="34" charset="0"/>
                <a:ea typeface="MS Mincho" panose="02020609040205080304" pitchFamily="49" charset="-128"/>
                <a:cs typeface="Times New Roman" panose="02020603050405020304" pitchFamily="18" charset="0"/>
              </a:rPr>
              <a:t>в семье</a:t>
            </a:r>
            <a:endParaRPr lang="en-US" sz="2800" dirty="0">
              <a:solidFill>
                <a:schemeClr val="bg1"/>
              </a:solidFill>
              <a:effectLst/>
              <a:latin typeface="Avenir Next Condensed" panose="020B0506020202020204" pitchFamily="34" charset="0"/>
              <a:ea typeface="Times New Roman" panose="02020603050405020304" pitchFamily="18" charset="0"/>
            </a:endParaRPr>
          </a:p>
        </p:txBody>
      </p:sp>
      <p:sp>
        <p:nvSpPr>
          <p:cNvPr id="10" name="Rectangle 7"/>
          <p:cNvSpPr/>
          <p:nvPr/>
        </p:nvSpPr>
        <p:spPr>
          <a:xfrm>
            <a:off x="2245031" y="6402133"/>
            <a:ext cx="6252210" cy="230832"/>
          </a:xfrm>
          <a:prstGeom prst="rect">
            <a:avLst/>
          </a:prstGeom>
        </p:spPr>
        <p:txBody>
          <a:bodyPr wrap="square" anchor="b">
            <a:spAutoFit/>
          </a:bodyPr>
          <a:lstStyle/>
          <a:p>
            <a:pPr algn="r"/>
            <a:r>
              <a:rPr lang="bg-BG" sz="900" dirty="0">
                <a:solidFill>
                  <a:srgbClr val="7030A0"/>
                </a:solidFill>
                <a:latin typeface="Avenir Next Condensed" panose="020B0506020202020204" pitchFamily="34" charset="0"/>
              </a:rPr>
              <a:t>СТАНОВИТЬСЯ СИЛЬНЕЕ, НАДЕЛЯЯ </a:t>
            </a:r>
            <a:r>
              <a:rPr lang="ru-RU" sz="900" dirty="0">
                <a:solidFill>
                  <a:srgbClr val="7030A0"/>
                </a:solidFill>
                <a:latin typeface="Avenir Next Condensed" panose="020B0506020202020204" pitchFamily="34" charset="0"/>
              </a:rPr>
              <a:t>ВЛАСТЬЮ </a:t>
            </a:r>
            <a:r>
              <a:rPr lang="bg-BG" sz="900" dirty="0" smtClean="0">
                <a:solidFill>
                  <a:srgbClr val="7030A0"/>
                </a:solidFill>
                <a:latin typeface="Avenir Next Condensed" panose="020B0506020202020204" pitchFamily="34" charset="0"/>
              </a:rPr>
              <a:t>ДРУГИХ</a:t>
            </a:r>
            <a:endParaRPr lang="bg-BG" sz="900" dirty="0">
              <a:solidFill>
                <a:srgbClr val="7030A0"/>
              </a:solidFill>
              <a:latin typeface="Avenir Next Condensed" panose="020B0506020202020204" pitchFamily="34" charset="0"/>
            </a:endParaRPr>
          </a:p>
        </p:txBody>
      </p:sp>
    </p:spTree>
    <p:extLst>
      <p:ext uri="{BB962C8B-B14F-4D97-AF65-F5344CB8AC3E}">
        <p14:creationId xmlns:p14="http://schemas.microsoft.com/office/powerpoint/2010/main" val="1797145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a:stretch/>
        </p:blipFill>
        <p:spPr>
          <a:xfrm>
            <a:off x="-8410" y="0"/>
            <a:ext cx="9152410" cy="6858794"/>
          </a:xfrm>
          <a:prstGeom prst="rect">
            <a:avLst/>
          </a:prstGeom>
        </p:spPr>
      </p:pic>
      <p:sp>
        <p:nvSpPr>
          <p:cNvPr id="6" name="Rectangle 1">
            <a:extLst>
              <a:ext uri="{FF2B5EF4-FFF2-40B4-BE49-F238E27FC236}">
                <a16:creationId xmlns:a16="http://schemas.microsoft.com/office/drawing/2014/main" id="{68AB2825-830F-89F0-2F46-42F5B4294A8E}"/>
              </a:ext>
            </a:extLst>
          </p:cNvPr>
          <p:cNvSpPr>
            <a:spLocks noChangeArrowheads="1"/>
          </p:cNvSpPr>
          <p:nvPr/>
        </p:nvSpPr>
        <p:spPr bwMode="auto">
          <a:xfrm>
            <a:off x="789272" y="982177"/>
            <a:ext cx="7565456" cy="48936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lgn="ctr">
              <a:spcBef>
                <a:spcPts val="0"/>
              </a:spcBef>
              <a:spcAft>
                <a:spcPts val="0"/>
              </a:spcAft>
            </a:pPr>
            <a:r>
              <a:rPr lang="ru-RU" sz="3600" b="1" dirty="0" smtClean="0">
                <a:latin typeface="DINCondensedC" panose="00000506000000000000" pitchFamily="50" charset="0"/>
                <a:ea typeface="MS Mincho" panose="02020609040205080304" pitchFamily="49" charset="-128"/>
                <a:cs typeface="Times New Roman" panose="02020603050405020304" pitchFamily="18" charset="0"/>
              </a:rPr>
              <a:t>Модель наделения властью</a:t>
            </a:r>
            <a:endParaRPr lang="en-US" sz="3600" b="1" dirty="0">
              <a:latin typeface="DINCondensedC" panose="00000506000000000000" pitchFamily="50" charset="0"/>
              <a:ea typeface="MS Mincho" panose="02020609040205080304" pitchFamily="49" charset="-128"/>
              <a:cs typeface="Times New Roman" panose="02020603050405020304" pitchFamily="18" charset="0"/>
            </a:endParaRPr>
          </a:p>
          <a:p>
            <a:pPr marL="0" marR="0" algn="ctr">
              <a:spcBef>
                <a:spcPts val="0"/>
              </a:spcBef>
              <a:spcAft>
                <a:spcPts val="0"/>
              </a:spcAft>
            </a:pPr>
            <a:endParaRPr lang="en-US" sz="2000" dirty="0">
              <a:effectLst/>
              <a:latin typeface="DINCondensedC" panose="00000506000000000000" pitchFamily="50" charset="0"/>
              <a:ea typeface="Times New Roman" panose="02020603050405020304" pitchFamily="18" charset="0"/>
            </a:endParaRPr>
          </a:p>
          <a:p>
            <a:r>
              <a:rPr lang="ru-RU" sz="3200" dirty="0">
                <a:latin typeface="DINCondensedC" panose="00000506000000000000" pitchFamily="50" charset="0"/>
                <a:ea typeface="MS Mincho" panose="02020609040205080304" pitchFamily="49" charset="-128"/>
                <a:cs typeface="Times New Roman" panose="02020603050405020304" pitchFamily="18" charset="0"/>
              </a:rPr>
              <a:t>Модель </a:t>
            </a:r>
            <a:r>
              <a:rPr lang="ru-RU" sz="3200" dirty="0" smtClean="0">
                <a:latin typeface="DINCondensedC" panose="00000506000000000000" pitchFamily="50" charset="0"/>
                <a:ea typeface="MS Mincho" panose="02020609040205080304" pitchFamily="49" charset="-128"/>
                <a:cs typeface="Times New Roman" panose="02020603050405020304" pitchFamily="18" charset="0"/>
              </a:rPr>
              <a:t>наделения властью предполагает</a:t>
            </a:r>
            <a:r>
              <a:rPr lang="ru-RU" sz="3200" dirty="0">
                <a:latin typeface="DINCondensedC" panose="00000506000000000000" pitchFamily="50" charset="0"/>
                <a:ea typeface="MS Mincho" panose="02020609040205080304" pitchFamily="49" charset="-128"/>
                <a:cs typeface="Times New Roman" panose="02020603050405020304" pitchFamily="18" charset="0"/>
              </a:rPr>
              <a:t>, что задача более влиятельных членов семьи </a:t>
            </a:r>
            <a:r>
              <a:rPr lang="ru-RU" sz="3200" dirty="0" smtClean="0">
                <a:latin typeface="DINCondensedC" panose="00000506000000000000" pitchFamily="50" charset="0"/>
                <a:ea typeface="MS Mincho" panose="02020609040205080304" pitchFamily="49" charset="-128"/>
                <a:cs typeface="Times New Roman" panose="02020603050405020304" pitchFamily="18" charset="0"/>
              </a:rPr>
              <a:t>заключается </a:t>
            </a:r>
            <a:r>
              <a:rPr lang="ru-RU" sz="3200" dirty="0">
                <a:latin typeface="DINCondensedC" panose="00000506000000000000" pitchFamily="50" charset="0"/>
                <a:ea typeface="MS Mincho" panose="02020609040205080304" pitchFamily="49" charset="-128"/>
                <a:cs typeface="Times New Roman" panose="02020603050405020304" pitchFamily="18" charset="0"/>
              </a:rPr>
              <a:t>в том, чтобы </a:t>
            </a:r>
            <a:r>
              <a:rPr lang="ru-RU" sz="3200" dirty="0" smtClean="0">
                <a:latin typeface="DINCondensedC" panose="00000506000000000000" pitchFamily="50" charset="0"/>
                <a:ea typeface="MS Mincho" panose="02020609040205080304" pitchFamily="49" charset="-128"/>
                <a:cs typeface="Times New Roman" panose="02020603050405020304" pitchFamily="18" charset="0"/>
              </a:rPr>
              <a:t>укреплять и помогать менее влиятельным членам </a:t>
            </a:r>
            <a:r>
              <a:rPr lang="ru-RU" sz="3200" dirty="0">
                <a:latin typeface="DINCondensedC" panose="00000506000000000000" pitchFamily="50" charset="0"/>
                <a:ea typeface="MS Mincho" panose="02020609040205080304" pitchFamily="49" charset="-128"/>
                <a:cs typeface="Times New Roman" panose="02020603050405020304" pitchFamily="18" charset="0"/>
              </a:rPr>
              <a:t>семьи. Концепция </a:t>
            </a:r>
            <a:r>
              <a:rPr lang="ru-RU" sz="3200" dirty="0" smtClean="0">
                <a:latin typeface="DINCondensedC" panose="00000506000000000000" pitchFamily="50" charset="0"/>
                <a:ea typeface="MS Mincho" panose="02020609040205080304" pitchFamily="49" charset="-128"/>
                <a:cs typeface="Times New Roman" panose="02020603050405020304" pitchFamily="18" charset="0"/>
              </a:rPr>
              <a:t>наделения правами </a:t>
            </a:r>
            <a:r>
              <a:rPr lang="ru-RU" sz="3200" dirty="0">
                <a:latin typeface="DINCondensedC" panose="00000506000000000000" pitchFamily="50" charset="0"/>
                <a:ea typeface="MS Mincho" panose="02020609040205080304" pitchFamily="49" charset="-128"/>
                <a:cs typeface="Times New Roman" panose="02020603050405020304" pitchFamily="18" charset="0"/>
              </a:rPr>
              <a:t>и </a:t>
            </a:r>
            <a:r>
              <a:rPr lang="ru-RU" sz="3200" dirty="0" smtClean="0">
                <a:latin typeface="DINCondensedC" panose="00000506000000000000" pitchFamily="50" charset="0"/>
                <a:ea typeface="MS Mincho" panose="02020609040205080304" pitchFamily="49" charset="-128"/>
                <a:cs typeface="Times New Roman" panose="02020603050405020304" pitchFamily="18" charset="0"/>
              </a:rPr>
              <a:t>властью </a:t>
            </a:r>
            <a:r>
              <a:rPr lang="ru-RU" sz="3200" dirty="0">
                <a:latin typeface="DINCondensedC" panose="00000506000000000000" pitchFamily="50" charset="0"/>
                <a:ea typeface="MS Mincho" panose="02020609040205080304" pitchFamily="49" charset="-128"/>
                <a:cs typeface="Times New Roman" panose="02020603050405020304" pitchFamily="18" charset="0"/>
              </a:rPr>
              <a:t>как </a:t>
            </a:r>
            <a:r>
              <a:rPr lang="ru-RU" sz="3200" dirty="0" smtClean="0">
                <a:latin typeface="DINCondensedC" panose="00000506000000000000" pitchFamily="50" charset="0"/>
                <a:ea typeface="MS Mincho" panose="02020609040205080304" pitchFamily="49" charset="-128"/>
                <a:cs typeface="Times New Roman" panose="02020603050405020304" pitchFamily="18" charset="0"/>
              </a:rPr>
              <a:t>модель семьи, возможно не встречается в </a:t>
            </a:r>
            <a:r>
              <a:rPr lang="ru-RU" sz="3200" dirty="0">
                <a:latin typeface="DINCondensedC" panose="00000506000000000000" pitchFamily="50" charset="0"/>
                <a:ea typeface="MS Mincho" panose="02020609040205080304" pitchFamily="49" charset="-128"/>
                <a:cs typeface="Times New Roman" panose="02020603050405020304" pitchFamily="18" charset="0"/>
              </a:rPr>
              <a:t>научной </a:t>
            </a:r>
            <a:r>
              <a:rPr lang="ru-RU" sz="3200" dirty="0" smtClean="0">
                <a:latin typeface="DINCondensedC" panose="00000506000000000000" pitchFamily="50" charset="0"/>
                <a:ea typeface="MS Mincho" panose="02020609040205080304" pitchFamily="49" charset="-128"/>
                <a:cs typeface="Times New Roman" panose="02020603050405020304" pitchFamily="18" charset="0"/>
              </a:rPr>
              <a:t>литературе, однако находит примеры в лучших образцах христианской семейной жизни.</a:t>
            </a:r>
            <a:endParaRPr lang="en-US" sz="3200" dirty="0">
              <a:effectLst/>
              <a:latin typeface="DINCondensedC" panose="00000506000000000000" pitchFamily="50" charset="0"/>
              <a:ea typeface="Times New Roman" panose="02020603050405020304" pitchFamily="18" charset="0"/>
            </a:endParaRPr>
          </a:p>
        </p:txBody>
      </p:sp>
      <p:sp>
        <p:nvSpPr>
          <p:cNvPr id="9" name="TextBox 8">
            <a:extLst>
              <a:ext uri="{FF2B5EF4-FFF2-40B4-BE49-F238E27FC236}">
                <a16:creationId xmlns:a16="http://schemas.microsoft.com/office/drawing/2014/main" id="{3BBCAB69-71AD-4D7A-D3AE-4CBC61E6555C}"/>
              </a:ext>
            </a:extLst>
          </p:cNvPr>
          <p:cNvSpPr txBox="1"/>
          <p:nvPr/>
        </p:nvSpPr>
        <p:spPr>
          <a:xfrm>
            <a:off x="696463" y="263725"/>
            <a:ext cx="6075636" cy="523220"/>
          </a:xfrm>
          <a:prstGeom prst="rect">
            <a:avLst/>
          </a:prstGeom>
          <a:noFill/>
        </p:spPr>
        <p:txBody>
          <a:bodyPr wrap="square">
            <a:spAutoFit/>
          </a:bodyPr>
          <a:lstStyle/>
          <a:p>
            <a:r>
              <a:rPr lang="ru-RU" sz="2800" b="1" dirty="0">
                <a:solidFill>
                  <a:schemeClr val="bg1"/>
                </a:solidFill>
                <a:latin typeface="Avenir Next Condensed" panose="020B0506020202020204" pitchFamily="34" charset="0"/>
                <a:ea typeface="MS Mincho" panose="02020609040205080304" pitchFamily="49" charset="-128"/>
                <a:cs typeface="Times New Roman" panose="02020603050405020304" pitchFamily="18" charset="0"/>
              </a:rPr>
              <a:t>Основные модели </a:t>
            </a:r>
            <a:r>
              <a:rPr lang="ru-RU" sz="2800" b="1" dirty="0" smtClean="0">
                <a:solidFill>
                  <a:schemeClr val="bg1"/>
                </a:solidFill>
                <a:latin typeface="Avenir Next Condensed" panose="020B0506020202020204" pitchFamily="34" charset="0"/>
                <a:ea typeface="MS Mincho" panose="02020609040205080304" pitchFamily="49" charset="-128"/>
                <a:cs typeface="Times New Roman" panose="02020603050405020304" pitchFamily="18" charset="0"/>
              </a:rPr>
              <a:t>власти</a:t>
            </a:r>
            <a:r>
              <a:rPr lang="ru-RU" sz="2800" b="1" dirty="0">
                <a:solidFill>
                  <a:schemeClr val="bg1"/>
                </a:solidFill>
                <a:latin typeface="Avenir Next Condensed" panose="020B0506020202020204" pitchFamily="34" charset="0"/>
                <a:ea typeface="MS Mincho" panose="02020609040205080304" pitchFamily="49" charset="-128"/>
                <a:cs typeface="Times New Roman" panose="02020603050405020304" pitchFamily="18" charset="0"/>
              </a:rPr>
              <a:t> </a:t>
            </a:r>
            <a:r>
              <a:rPr lang="ru-RU" sz="2800" b="1" dirty="0" smtClean="0">
                <a:solidFill>
                  <a:schemeClr val="bg1"/>
                </a:solidFill>
                <a:latin typeface="Avenir Next Condensed" panose="020B0506020202020204" pitchFamily="34" charset="0"/>
                <a:ea typeface="MS Mincho" panose="02020609040205080304" pitchFamily="49" charset="-128"/>
                <a:cs typeface="Times New Roman" panose="02020603050405020304" pitchFamily="18" charset="0"/>
              </a:rPr>
              <a:t>в семье</a:t>
            </a:r>
            <a:endParaRPr lang="en-US" sz="2800" dirty="0">
              <a:solidFill>
                <a:schemeClr val="bg1"/>
              </a:solidFill>
              <a:effectLst/>
              <a:latin typeface="Avenir Next Condensed" panose="020B0506020202020204" pitchFamily="34" charset="0"/>
              <a:ea typeface="Times New Roman" panose="02020603050405020304" pitchFamily="18" charset="0"/>
            </a:endParaRPr>
          </a:p>
        </p:txBody>
      </p:sp>
      <p:sp>
        <p:nvSpPr>
          <p:cNvPr id="10" name="Rectangle 7"/>
          <p:cNvSpPr/>
          <p:nvPr/>
        </p:nvSpPr>
        <p:spPr>
          <a:xfrm>
            <a:off x="2245031" y="6402133"/>
            <a:ext cx="6252210" cy="230832"/>
          </a:xfrm>
          <a:prstGeom prst="rect">
            <a:avLst/>
          </a:prstGeom>
        </p:spPr>
        <p:txBody>
          <a:bodyPr wrap="square" anchor="b">
            <a:spAutoFit/>
          </a:bodyPr>
          <a:lstStyle/>
          <a:p>
            <a:pPr algn="r"/>
            <a:r>
              <a:rPr lang="bg-BG" sz="900" dirty="0">
                <a:solidFill>
                  <a:srgbClr val="7030A0"/>
                </a:solidFill>
                <a:latin typeface="Avenir Next Condensed" panose="020B0506020202020204" pitchFamily="34" charset="0"/>
              </a:rPr>
              <a:t>СТАНОВИТЬСЯ СИЛЬНЕЕ, НАДЕЛЯЯ </a:t>
            </a:r>
            <a:r>
              <a:rPr lang="ru-RU" sz="900" dirty="0">
                <a:solidFill>
                  <a:srgbClr val="7030A0"/>
                </a:solidFill>
                <a:latin typeface="Avenir Next Condensed" panose="020B0506020202020204" pitchFamily="34" charset="0"/>
              </a:rPr>
              <a:t>ВЛАСТЬЮ </a:t>
            </a:r>
            <a:r>
              <a:rPr lang="bg-BG" sz="900" dirty="0" smtClean="0">
                <a:solidFill>
                  <a:srgbClr val="7030A0"/>
                </a:solidFill>
                <a:latin typeface="Avenir Next Condensed" panose="020B0506020202020204" pitchFamily="34" charset="0"/>
              </a:rPr>
              <a:t>ДРУГИХ</a:t>
            </a:r>
            <a:endParaRPr lang="bg-BG" sz="900" dirty="0">
              <a:solidFill>
                <a:srgbClr val="7030A0"/>
              </a:solidFill>
              <a:latin typeface="Avenir Next Condensed" panose="020B0506020202020204" pitchFamily="34" charset="0"/>
            </a:endParaRPr>
          </a:p>
        </p:txBody>
      </p:sp>
    </p:spTree>
    <p:extLst>
      <p:ext uri="{BB962C8B-B14F-4D97-AF65-F5344CB8AC3E}">
        <p14:creationId xmlns:p14="http://schemas.microsoft.com/office/powerpoint/2010/main" val="789274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6" name="Rectangle 7"/>
          <p:cNvSpPr/>
          <p:nvPr/>
        </p:nvSpPr>
        <p:spPr>
          <a:xfrm>
            <a:off x="225322" y="320472"/>
            <a:ext cx="6252210" cy="307777"/>
          </a:xfrm>
          <a:prstGeom prst="rect">
            <a:avLst/>
          </a:prstGeom>
        </p:spPr>
        <p:txBody>
          <a:bodyPr wrap="square" anchor="b">
            <a:spAutoFit/>
          </a:bodyPr>
          <a:lstStyle/>
          <a:p>
            <a:r>
              <a:rPr lang="bg-BG" sz="1400" dirty="0" smtClean="0">
                <a:solidFill>
                  <a:srgbClr val="FFFF00"/>
                </a:solidFill>
                <a:latin typeface="Avenir Next Condensed" panose="020B0506020202020204" pitchFamily="34" charset="0"/>
              </a:rPr>
              <a:t>СТАНОВИТЬСЯ </a:t>
            </a:r>
            <a:r>
              <a:rPr lang="bg-BG" sz="1400" dirty="0">
                <a:solidFill>
                  <a:srgbClr val="FFFF00"/>
                </a:solidFill>
                <a:latin typeface="Avenir Next Condensed" panose="020B0506020202020204" pitchFamily="34" charset="0"/>
              </a:rPr>
              <a:t>СИЛЬНЕЕ, НАДЕЛЯЯ </a:t>
            </a:r>
            <a:r>
              <a:rPr lang="ru-RU" sz="1400" dirty="0">
                <a:solidFill>
                  <a:srgbClr val="FFFF00"/>
                </a:solidFill>
                <a:latin typeface="Avenir Next Condensed" panose="020B0506020202020204" pitchFamily="34" charset="0"/>
              </a:rPr>
              <a:t>ВЛАСТЬЮ </a:t>
            </a:r>
            <a:r>
              <a:rPr lang="bg-BG" sz="1400" dirty="0" smtClean="0">
                <a:solidFill>
                  <a:srgbClr val="FFFF00"/>
                </a:solidFill>
                <a:latin typeface="Avenir Next Condensed" panose="020B0506020202020204" pitchFamily="34" charset="0"/>
              </a:rPr>
              <a:t>ДРУГИХ</a:t>
            </a:r>
            <a:endParaRPr lang="bg-BG" sz="1400" dirty="0">
              <a:solidFill>
                <a:srgbClr val="FFFF00"/>
              </a:solidFill>
              <a:latin typeface="Avenir Next Condensed" panose="020B0506020202020204" pitchFamily="34" charset="0"/>
            </a:endParaRPr>
          </a:p>
        </p:txBody>
      </p:sp>
      <p:sp>
        <p:nvSpPr>
          <p:cNvPr id="9" name="TextBox 8">
            <a:extLst>
              <a:ext uri="{FF2B5EF4-FFF2-40B4-BE49-F238E27FC236}">
                <a16:creationId xmlns:a16="http://schemas.microsoft.com/office/drawing/2014/main" id="{0E0CE529-1C45-F548-AE8A-BB4457328103}"/>
              </a:ext>
            </a:extLst>
          </p:cNvPr>
          <p:cNvSpPr txBox="1"/>
          <p:nvPr/>
        </p:nvSpPr>
        <p:spPr>
          <a:xfrm>
            <a:off x="225321" y="2280399"/>
            <a:ext cx="5623935" cy="2585323"/>
          </a:xfrm>
          <a:prstGeom prst="rect">
            <a:avLst/>
          </a:prstGeom>
          <a:noFill/>
        </p:spPr>
        <p:txBody>
          <a:bodyPr wrap="square" rtlCol="0" anchor="t" anchorCtr="0">
            <a:spAutoFit/>
          </a:bodyPr>
          <a:lstStyle/>
          <a:p>
            <a:r>
              <a:rPr lang="ru-RU" sz="5400" b="1" dirty="0" smtClean="0">
                <a:solidFill>
                  <a:schemeClr val="bg1"/>
                </a:solidFill>
                <a:latin typeface="Impact" panose="020B0806030902050204" pitchFamily="34" charset="0"/>
              </a:rPr>
              <a:t>УПРАЖНЕНИЕ </a:t>
            </a:r>
            <a:br>
              <a:rPr lang="ru-RU" sz="5400" b="1" dirty="0" smtClean="0">
                <a:solidFill>
                  <a:schemeClr val="bg1"/>
                </a:solidFill>
                <a:latin typeface="Impact" panose="020B0806030902050204" pitchFamily="34" charset="0"/>
              </a:rPr>
            </a:br>
            <a:r>
              <a:rPr lang="ru-RU" sz="5400" b="1" dirty="0" smtClean="0">
                <a:solidFill>
                  <a:schemeClr val="bg1"/>
                </a:solidFill>
                <a:latin typeface="Impact" panose="020B0806030902050204" pitchFamily="34" charset="0"/>
              </a:rPr>
              <a:t>ДЛЯ УЧАСТНИКОВ СЕМИНАРА</a:t>
            </a:r>
            <a:endParaRPr lang="en-US" sz="2400" b="1" dirty="0">
              <a:solidFill>
                <a:schemeClr val="bg1"/>
              </a:solidFill>
              <a:latin typeface="Impact" panose="020B0806030902050204" pitchFamily="34" charset="0"/>
            </a:endParaRPr>
          </a:p>
        </p:txBody>
      </p:sp>
    </p:spTree>
    <p:extLst>
      <p:ext uri="{BB962C8B-B14F-4D97-AF65-F5344CB8AC3E}">
        <p14:creationId xmlns:p14="http://schemas.microsoft.com/office/powerpoint/2010/main" val="4170717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0"/>
            <a:ext cx="9152410" cy="6858794"/>
          </a:xfrm>
          <a:prstGeom prst="rect">
            <a:avLst/>
          </a:prstGeom>
        </p:spPr>
      </p:pic>
      <p:sp>
        <p:nvSpPr>
          <p:cNvPr id="3" name="TextBox 2">
            <a:extLst>
              <a:ext uri="{FF2B5EF4-FFF2-40B4-BE49-F238E27FC236}">
                <a16:creationId xmlns:a16="http://schemas.microsoft.com/office/drawing/2014/main" id="{2AD033DF-7967-C798-0B3A-5C790AB80DCE}"/>
              </a:ext>
            </a:extLst>
          </p:cNvPr>
          <p:cNvSpPr txBox="1"/>
          <p:nvPr/>
        </p:nvSpPr>
        <p:spPr>
          <a:xfrm>
            <a:off x="736456" y="1172719"/>
            <a:ext cx="7618504" cy="4031873"/>
          </a:xfrm>
          <a:prstGeom prst="rect">
            <a:avLst/>
          </a:prstGeom>
          <a:noFill/>
        </p:spPr>
        <p:txBody>
          <a:bodyPr wrap="square">
            <a:spAutoFit/>
          </a:bodyPr>
          <a:lstStyle/>
          <a:p>
            <a:pPr marL="0" marR="0" algn="ctr">
              <a:spcBef>
                <a:spcPts val="0"/>
              </a:spcBef>
              <a:spcAft>
                <a:spcPts val="0"/>
              </a:spcAft>
            </a:pPr>
            <a:r>
              <a:rPr lang="ru-RU" sz="3200" b="1" dirty="0" smtClean="0">
                <a:effectLst/>
                <a:latin typeface="DINCondensedC" panose="00000506000000000000" pitchFamily="50" charset="0"/>
                <a:ea typeface="Times New Roman" panose="02020603050405020304" pitchFamily="18" charset="0"/>
                <a:cs typeface="Times New Roman" panose="02020603050405020304" pitchFamily="18" charset="0"/>
              </a:rPr>
              <a:t>Упражнение в группах</a:t>
            </a:r>
            <a:endParaRPr lang="en-US" sz="3200" dirty="0">
              <a:effectLst/>
              <a:latin typeface="DINCondensedC" panose="00000506000000000000" pitchFamily="50" charset="0"/>
              <a:ea typeface="Times New Roman" panose="02020603050405020304" pitchFamily="18" charset="0"/>
            </a:endParaRPr>
          </a:p>
          <a:p>
            <a:pPr marL="0" marR="0">
              <a:spcBef>
                <a:spcPts val="0"/>
              </a:spcBef>
              <a:spcAft>
                <a:spcPts val="0"/>
              </a:spcAft>
            </a:pPr>
            <a:r>
              <a:rPr lang="en-US" sz="3200" dirty="0">
                <a:effectLst/>
                <a:latin typeface="DINCondensedC" panose="00000506000000000000" pitchFamily="50" charset="0"/>
                <a:ea typeface="Times New Roman" panose="02020603050405020304" pitchFamily="18" charset="0"/>
                <a:cs typeface="Times New Roman" panose="02020603050405020304" pitchFamily="18" charset="0"/>
              </a:rPr>
              <a:t> </a:t>
            </a:r>
            <a:endParaRPr lang="en-US" sz="3200" dirty="0">
              <a:effectLst/>
              <a:latin typeface="DINCondensedC" panose="00000506000000000000" pitchFamily="50" charset="0"/>
              <a:ea typeface="Times New Roman" panose="02020603050405020304" pitchFamily="18" charset="0"/>
            </a:endParaRPr>
          </a:p>
          <a:p>
            <a:pPr marL="0" marR="0">
              <a:spcBef>
                <a:spcPts val="0"/>
              </a:spcBef>
              <a:spcAft>
                <a:spcPts val="0"/>
              </a:spcAft>
            </a:pPr>
            <a:r>
              <a:rPr lang="ru-RU" sz="3200" b="1" i="1" dirty="0" smtClean="0">
                <a:effectLst/>
                <a:latin typeface="DINCondensedC" panose="00000506000000000000" pitchFamily="50" charset="0"/>
                <a:ea typeface="Times New Roman" panose="02020603050405020304" pitchFamily="18" charset="0"/>
                <a:cs typeface="Times New Roman" panose="02020603050405020304" pitchFamily="18" charset="0"/>
              </a:rPr>
              <a:t>Как мы можем наделять властью друг друга?</a:t>
            </a:r>
            <a:endParaRPr lang="en-US" sz="3200" dirty="0">
              <a:effectLst/>
              <a:latin typeface="DINCondensedC" panose="00000506000000000000" pitchFamily="50" charset="0"/>
              <a:ea typeface="Times New Roman" panose="02020603050405020304" pitchFamily="18" charset="0"/>
            </a:endParaRPr>
          </a:p>
          <a:p>
            <a:pPr algn="ctr"/>
            <a:r>
              <a:rPr lang="ru-RU" sz="3200" dirty="0" smtClean="0">
                <a:latin typeface="DINCondensedC" panose="00000506000000000000" pitchFamily="50" charset="0"/>
                <a:ea typeface="Times New Roman" panose="02020603050405020304" pitchFamily="18" charset="0"/>
                <a:cs typeface="Times New Roman" panose="02020603050405020304" pitchFamily="18" charset="0"/>
              </a:rPr>
              <a:t>Читайте</a:t>
            </a:r>
            <a:r>
              <a:rPr lang="en-US" sz="3200" dirty="0" smtClean="0">
                <a:effectLst/>
                <a:latin typeface="DINCondensedC" panose="00000506000000000000" pitchFamily="50" charset="0"/>
                <a:ea typeface="Times New Roman" panose="02020603050405020304" pitchFamily="18" charset="0"/>
                <a:cs typeface="Times New Roman" panose="02020603050405020304" pitchFamily="18" charset="0"/>
              </a:rPr>
              <a:t> </a:t>
            </a:r>
            <a:r>
              <a:rPr lang="en-US" sz="3200" dirty="0">
                <a:effectLst/>
                <a:latin typeface="DINCondensedC" panose="00000506000000000000" pitchFamily="50" charset="0"/>
                <a:ea typeface="Times New Roman" panose="02020603050405020304" pitchFamily="18" charset="0"/>
                <a:cs typeface="Times New Roman" panose="02020603050405020304" pitchFamily="18" charset="0"/>
              </a:rPr>
              <a:t>1 </a:t>
            </a:r>
            <a:r>
              <a:rPr lang="ru-RU" sz="3200" dirty="0" smtClean="0">
                <a:latin typeface="DINCondensedC" panose="00000506000000000000" pitchFamily="50" charset="0"/>
                <a:ea typeface="Times New Roman" panose="02020603050405020304" pitchFamily="18" charset="0"/>
                <a:cs typeface="Times New Roman" panose="02020603050405020304" pitchFamily="18" charset="0"/>
              </a:rPr>
              <a:t>Коринфянам</a:t>
            </a:r>
            <a:r>
              <a:rPr lang="ru-RU" sz="3200" dirty="0">
                <a:latin typeface="DINCondensedC" panose="00000506000000000000" pitchFamily="50" charset="0"/>
                <a:ea typeface="Times New Roman" panose="02020603050405020304" pitchFamily="18" charset="0"/>
                <a:cs typeface="Times New Roman" panose="02020603050405020304" pitchFamily="18" charset="0"/>
              </a:rPr>
              <a:t> </a:t>
            </a:r>
            <a:r>
              <a:rPr lang="en-US" sz="3200" dirty="0" smtClean="0">
                <a:latin typeface="DINCondensedC" panose="00000506000000000000" pitchFamily="50" charset="0"/>
                <a:ea typeface="Times New Roman" panose="02020603050405020304" pitchFamily="18" charset="0"/>
                <a:cs typeface="Times New Roman" panose="02020603050405020304" pitchFamily="18" charset="0"/>
              </a:rPr>
              <a:t>13:4-8</a:t>
            </a:r>
            <a:endParaRPr lang="en-US" sz="3200" dirty="0">
              <a:latin typeface="DINCondensedC" panose="00000506000000000000" pitchFamily="50"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3200" dirty="0">
                <a:effectLst/>
                <a:latin typeface="DINCondensedC" panose="00000506000000000000" pitchFamily="50" charset="0"/>
                <a:ea typeface="Times New Roman" panose="02020603050405020304" pitchFamily="18" charset="0"/>
                <a:cs typeface="Times New Roman" panose="02020603050405020304" pitchFamily="18" charset="0"/>
              </a:rPr>
              <a:t> </a:t>
            </a:r>
            <a:endParaRPr lang="ru-RU" sz="3200" dirty="0" smtClean="0">
              <a:effectLst/>
              <a:latin typeface="DINCondensedC" panose="00000506000000000000" pitchFamily="50" charset="0"/>
              <a:ea typeface="Times New Roman" panose="02020603050405020304" pitchFamily="18" charset="0"/>
              <a:cs typeface="Times New Roman" panose="02020603050405020304" pitchFamily="18" charset="0"/>
            </a:endParaRPr>
          </a:p>
          <a:p>
            <a:pPr marL="0" marR="0">
              <a:spcBef>
                <a:spcPts val="0"/>
              </a:spcBef>
              <a:spcAft>
                <a:spcPts val="0"/>
              </a:spcAft>
            </a:pPr>
            <a:r>
              <a:rPr lang="ru-RU" sz="3200" dirty="0" smtClean="0">
                <a:latin typeface="DINCondensedC" panose="00000506000000000000" pitchFamily="50" charset="0"/>
                <a:ea typeface="Times New Roman" panose="02020603050405020304" pitchFamily="18" charset="0"/>
                <a:cs typeface="Times New Roman" panose="02020603050405020304" pitchFamily="18" charset="0"/>
              </a:rPr>
              <a:t>В группах </a:t>
            </a:r>
            <a:r>
              <a:rPr lang="ru-RU" sz="3200" dirty="0">
                <a:latin typeface="DINCondensedC" panose="00000506000000000000" pitchFamily="50" charset="0"/>
                <a:ea typeface="Times New Roman" panose="02020603050405020304" pitchFamily="18" charset="0"/>
                <a:cs typeface="Times New Roman" panose="02020603050405020304" pitchFamily="18" charset="0"/>
              </a:rPr>
              <a:t>перечислите способы, которыми </a:t>
            </a:r>
            <a:r>
              <a:rPr lang="ru-RU" sz="3200" dirty="0" smtClean="0">
                <a:latin typeface="DINCondensedC" panose="00000506000000000000" pitchFamily="50" charset="0"/>
                <a:ea typeface="Times New Roman" panose="02020603050405020304" pitchFamily="18" charset="0"/>
                <a:cs typeface="Times New Roman" panose="02020603050405020304" pitchFamily="18" charset="0"/>
              </a:rPr>
              <a:t>согласно апостолу Павлу, мы можем наделять друг друга властью (авторитетом) в </a:t>
            </a:r>
            <a:r>
              <a:rPr lang="ru-RU" sz="3200" dirty="0">
                <a:latin typeface="DINCondensedC" panose="00000506000000000000" pitchFamily="50" charset="0"/>
                <a:ea typeface="Times New Roman" panose="02020603050405020304" pitchFamily="18" charset="0"/>
                <a:cs typeface="Times New Roman" panose="02020603050405020304" pitchFamily="18" charset="0"/>
              </a:rPr>
              <a:t>наших отношениях.</a:t>
            </a:r>
            <a:endParaRPr lang="en-US" sz="3200" dirty="0">
              <a:effectLst/>
              <a:latin typeface="DINCondensedC" panose="00000506000000000000" pitchFamily="50" charset="0"/>
              <a:ea typeface="Times New Roman" panose="02020603050405020304" pitchFamily="18" charset="0"/>
            </a:endParaRPr>
          </a:p>
        </p:txBody>
      </p:sp>
      <p:sp>
        <p:nvSpPr>
          <p:cNvPr id="5" name="TextBox 4">
            <a:extLst>
              <a:ext uri="{FF2B5EF4-FFF2-40B4-BE49-F238E27FC236}">
                <a16:creationId xmlns:a16="http://schemas.microsoft.com/office/drawing/2014/main" id="{BEC019F0-AB82-0DD3-27CB-5677ECB2A8F9}"/>
              </a:ext>
            </a:extLst>
          </p:cNvPr>
          <p:cNvSpPr txBox="1"/>
          <p:nvPr/>
        </p:nvSpPr>
        <p:spPr>
          <a:xfrm>
            <a:off x="732134" y="363710"/>
            <a:ext cx="4639002" cy="523220"/>
          </a:xfrm>
          <a:prstGeom prst="rect">
            <a:avLst/>
          </a:prstGeom>
          <a:noFill/>
        </p:spPr>
        <p:txBody>
          <a:bodyPr wrap="square">
            <a:spAutoFit/>
          </a:bodyPr>
          <a:lstStyle/>
          <a:p>
            <a:pPr marL="0" marR="0">
              <a:spcBef>
                <a:spcPts val="0"/>
              </a:spcBef>
              <a:spcAft>
                <a:spcPts val="0"/>
              </a:spcAft>
            </a:pPr>
            <a:endParaRPr lang="en-US" sz="2800" dirty="0">
              <a:solidFill>
                <a:schemeClr val="bg1"/>
              </a:solidFill>
              <a:effectLst/>
              <a:latin typeface="Avenir Next Condensed" panose="020B0506020202020204" pitchFamily="34" charset="0"/>
              <a:ea typeface="Times New Roman" panose="02020603050405020304" pitchFamily="18" charset="0"/>
            </a:endParaRPr>
          </a:p>
        </p:txBody>
      </p:sp>
      <p:sp>
        <p:nvSpPr>
          <p:cNvPr id="6" name="Rectangle 7"/>
          <p:cNvSpPr/>
          <p:nvPr/>
        </p:nvSpPr>
        <p:spPr>
          <a:xfrm>
            <a:off x="2245031" y="6402133"/>
            <a:ext cx="6252210" cy="230832"/>
          </a:xfrm>
          <a:prstGeom prst="rect">
            <a:avLst/>
          </a:prstGeom>
        </p:spPr>
        <p:txBody>
          <a:bodyPr wrap="square" anchor="b">
            <a:spAutoFit/>
          </a:bodyPr>
          <a:lstStyle/>
          <a:p>
            <a:pPr algn="r"/>
            <a:r>
              <a:rPr lang="bg-BG" sz="900" dirty="0">
                <a:solidFill>
                  <a:srgbClr val="7030A0"/>
                </a:solidFill>
                <a:latin typeface="Avenir Next Condensed" panose="020B0506020202020204" pitchFamily="34" charset="0"/>
              </a:rPr>
              <a:t>СТАНОВИТЬСЯ СИЛЬНЕЕ, НАДЕЛЯЯ </a:t>
            </a:r>
            <a:r>
              <a:rPr lang="ru-RU" sz="900" dirty="0">
                <a:solidFill>
                  <a:srgbClr val="7030A0"/>
                </a:solidFill>
                <a:latin typeface="Avenir Next Condensed" panose="020B0506020202020204" pitchFamily="34" charset="0"/>
              </a:rPr>
              <a:t>ВЛАСТЬЮ </a:t>
            </a:r>
            <a:r>
              <a:rPr lang="bg-BG" sz="900" dirty="0" smtClean="0">
                <a:solidFill>
                  <a:srgbClr val="7030A0"/>
                </a:solidFill>
                <a:latin typeface="Avenir Next Condensed" panose="020B0506020202020204" pitchFamily="34" charset="0"/>
              </a:rPr>
              <a:t>ДРУГИХ</a:t>
            </a:r>
            <a:endParaRPr lang="bg-BG" sz="900" dirty="0">
              <a:solidFill>
                <a:srgbClr val="7030A0"/>
              </a:solidFill>
              <a:latin typeface="Avenir Next Condensed" panose="020B0506020202020204" pitchFamily="34" charset="0"/>
            </a:endParaRPr>
          </a:p>
        </p:txBody>
      </p:sp>
    </p:spTree>
    <p:extLst>
      <p:ext uri="{BB962C8B-B14F-4D97-AF65-F5344CB8AC3E}">
        <p14:creationId xmlns:p14="http://schemas.microsoft.com/office/powerpoint/2010/main" val="4124744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0"/>
            <a:ext cx="9152410" cy="6858794"/>
          </a:xfrm>
          <a:prstGeom prst="rect">
            <a:avLst/>
          </a:prstGeom>
        </p:spPr>
      </p:pic>
      <p:sp>
        <p:nvSpPr>
          <p:cNvPr id="6" name="Rectangle 1">
            <a:extLst>
              <a:ext uri="{FF2B5EF4-FFF2-40B4-BE49-F238E27FC236}">
                <a16:creationId xmlns:a16="http://schemas.microsoft.com/office/drawing/2014/main" id="{68AB2825-830F-89F0-2F46-42F5B4294A8E}"/>
              </a:ext>
            </a:extLst>
          </p:cNvPr>
          <p:cNvSpPr>
            <a:spLocks noChangeArrowheads="1"/>
          </p:cNvSpPr>
          <p:nvPr/>
        </p:nvSpPr>
        <p:spPr bwMode="auto">
          <a:xfrm>
            <a:off x="696463" y="1055666"/>
            <a:ext cx="7719916" cy="52629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lgn="ctr">
              <a:spcBef>
                <a:spcPts val="0"/>
              </a:spcBef>
              <a:spcAft>
                <a:spcPts val="0"/>
              </a:spcAft>
            </a:pPr>
            <a:r>
              <a:rPr lang="ru-RU" sz="2800" i="1" dirty="0" smtClean="0">
                <a:latin typeface="DINCondensedC" panose="00000506000000000000" pitchFamily="50" charset="0"/>
                <a:ea typeface="MS Mincho" panose="02020609040205080304" pitchFamily="49" charset="-128"/>
                <a:cs typeface="Times New Roman" panose="02020603050405020304" pitchFamily="18" charset="0"/>
              </a:rPr>
              <a:t>«Ты подсадишь меня, и я подсажу тебя, и так, вместе мы будем подниматься»</a:t>
            </a:r>
            <a:r>
              <a:rPr lang="en-US" sz="2800" i="1" dirty="0" smtClean="0">
                <a:effectLst/>
                <a:latin typeface="DINCondensedC" panose="00000506000000000000" pitchFamily="50" charset="0"/>
                <a:ea typeface="MS Mincho" panose="02020609040205080304" pitchFamily="49" charset="-128"/>
                <a:cs typeface="Times New Roman" panose="02020603050405020304" pitchFamily="18" charset="0"/>
              </a:rPr>
              <a:t> </a:t>
            </a:r>
            <a:r>
              <a:rPr lang="ru-RU" sz="2800" dirty="0">
                <a:latin typeface="DINCondensedC" panose="00000506000000000000" pitchFamily="50" charset="0"/>
                <a:ea typeface="MS Mincho" panose="02020609040205080304" pitchFamily="49" charset="-128"/>
                <a:cs typeface="Times New Roman" panose="02020603050405020304" pitchFamily="18" charset="0"/>
              </a:rPr>
              <a:t>(</a:t>
            </a:r>
            <a:r>
              <a:rPr lang="ru-RU" sz="2800" dirty="0" smtClean="0">
                <a:effectLst/>
                <a:latin typeface="DINCondensedC" panose="00000506000000000000" pitchFamily="50" charset="0"/>
                <a:ea typeface="MS Mincho" panose="02020609040205080304" pitchFamily="49" charset="-128"/>
                <a:cs typeface="Times New Roman" panose="02020603050405020304" pitchFamily="18" charset="0"/>
              </a:rPr>
              <a:t>Пословица квакеров)</a:t>
            </a:r>
          </a:p>
          <a:p>
            <a:pPr marL="0" marR="0" algn="ctr">
              <a:spcBef>
                <a:spcPts val="0"/>
              </a:spcBef>
              <a:spcAft>
                <a:spcPts val="0"/>
              </a:spcAft>
            </a:pPr>
            <a:endParaRPr lang="en-US" sz="2800" dirty="0">
              <a:effectLst/>
              <a:latin typeface="DINCondensedC" panose="00000506000000000000" pitchFamily="50" charset="0"/>
              <a:ea typeface="Times New Roman" panose="02020603050405020304" pitchFamily="18" charset="0"/>
            </a:endParaRPr>
          </a:p>
          <a:p>
            <a:r>
              <a:rPr lang="en-US" sz="2800" dirty="0">
                <a:effectLst/>
                <a:latin typeface="DINCondensedC" panose="00000506000000000000" pitchFamily="50" charset="0"/>
                <a:ea typeface="MS Mincho" panose="02020609040205080304" pitchFamily="49" charset="-128"/>
                <a:cs typeface="Times New Roman" panose="02020603050405020304" pitchFamily="18" charset="0"/>
              </a:rPr>
              <a:t> </a:t>
            </a:r>
            <a:r>
              <a:rPr lang="ru-RU" sz="2800" dirty="0">
                <a:latin typeface="DINCondensedC" panose="00000506000000000000" pitchFamily="50" charset="0"/>
                <a:ea typeface="MS Mincho" panose="02020609040205080304" pitchFamily="49" charset="-128"/>
                <a:cs typeface="Times New Roman" panose="02020603050405020304" pitchFamily="18" charset="0"/>
              </a:rPr>
              <a:t>В семьях, </a:t>
            </a:r>
            <a:r>
              <a:rPr lang="ru-RU" sz="2800" dirty="0" smtClean="0">
                <a:latin typeface="DINCondensedC" panose="00000506000000000000" pitchFamily="50" charset="0"/>
                <a:ea typeface="MS Mincho" panose="02020609040205080304" pitchFamily="49" charset="-128"/>
                <a:cs typeface="Times New Roman" panose="02020603050405020304" pitchFamily="18" charset="0"/>
              </a:rPr>
              <a:t>в которых наделяют властью</a:t>
            </a:r>
            <a:r>
              <a:rPr lang="ru-RU" sz="2800" dirty="0">
                <a:latin typeface="DINCondensedC" panose="00000506000000000000" pitchFamily="50" charset="0"/>
                <a:ea typeface="MS Mincho" panose="02020609040205080304" pitchFamily="49" charset="-128"/>
                <a:cs typeface="Times New Roman" panose="02020603050405020304" pitchFamily="18" charset="0"/>
              </a:rPr>
              <a:t>, члены семьи живут по принципу любви, выраженному в 1 Коринфянам 13. Это </a:t>
            </a:r>
            <a:r>
              <a:rPr lang="ru-RU" sz="2800" dirty="0" smtClean="0">
                <a:latin typeface="DINCondensedC" panose="00000506000000000000" pitchFamily="50" charset="0"/>
                <a:ea typeface="MS Mincho" panose="02020609040205080304" pitchFamily="49" charset="-128"/>
                <a:cs typeface="Times New Roman" panose="02020603050405020304" pitchFamily="18" charset="0"/>
              </a:rPr>
              <a:t>– любовь </a:t>
            </a:r>
            <a:r>
              <a:rPr lang="ru-RU" sz="2800" dirty="0">
                <a:latin typeface="DINCondensedC" panose="00000506000000000000" pitchFamily="50" charset="0"/>
                <a:ea typeface="MS Mincho" panose="02020609040205080304" pitchFamily="49" charset="-128"/>
                <a:cs typeface="Times New Roman" panose="02020603050405020304" pitchFamily="18" charset="0"/>
              </a:rPr>
              <a:t>в действии. Речь </a:t>
            </a:r>
            <a:r>
              <a:rPr lang="ru-RU" sz="2800" dirty="0" smtClean="0">
                <a:latin typeface="DINCondensedC" panose="00000506000000000000" pitchFamily="50" charset="0"/>
                <a:ea typeface="MS Mincho" panose="02020609040205080304" pitchFamily="49" charset="-128"/>
                <a:cs typeface="Times New Roman" panose="02020603050405020304" pitchFamily="18" charset="0"/>
              </a:rPr>
              <a:t>идёт </a:t>
            </a:r>
            <a:r>
              <a:rPr lang="ru-RU" sz="2800" dirty="0">
                <a:latin typeface="DINCondensedC" panose="00000506000000000000" pitchFamily="50" charset="0"/>
                <a:ea typeface="MS Mincho" panose="02020609040205080304" pitchFamily="49" charset="-128"/>
                <a:cs typeface="Times New Roman" panose="02020603050405020304" pitchFamily="18" charset="0"/>
              </a:rPr>
              <a:t>о том, чтобы обращать внимание на мелочи, потому что </a:t>
            </a:r>
            <a:r>
              <a:rPr lang="ru-RU" sz="2800" dirty="0" smtClean="0">
                <a:latin typeface="DINCondensedC" panose="00000506000000000000" pitchFamily="50" charset="0"/>
                <a:ea typeface="MS Mincho" panose="02020609040205080304" pitchFamily="49" charset="-128"/>
                <a:cs typeface="Times New Roman" panose="02020603050405020304" pitchFamily="18" charset="0"/>
              </a:rPr>
              <a:t>из мелочей складываются большие дела, по сути из них состоит жизнь. Мы </a:t>
            </a:r>
            <a:r>
              <a:rPr lang="ru-RU" sz="2800" dirty="0">
                <a:latin typeface="DINCondensedC" panose="00000506000000000000" pitchFamily="50" charset="0"/>
                <a:ea typeface="MS Mincho" panose="02020609040205080304" pitchFamily="49" charset="-128"/>
                <a:cs typeface="Times New Roman" panose="02020603050405020304" pitchFamily="18" charset="0"/>
              </a:rPr>
              <a:t>наделяем друг друга полномочиями и возвышаем друг друга, когда проявляем доброту друг </a:t>
            </a:r>
            <a:r>
              <a:rPr lang="ru-RU" sz="2800" dirty="0" smtClean="0">
                <a:latin typeface="DINCondensedC" panose="00000506000000000000" pitchFamily="50" charset="0"/>
                <a:ea typeface="MS Mincho" panose="02020609040205080304" pitchFamily="49" charset="-128"/>
                <a:cs typeface="Times New Roman" panose="02020603050405020304" pitchFamily="18" charset="0"/>
              </a:rPr>
              <a:t>ко </a:t>
            </a:r>
            <a:r>
              <a:rPr lang="ru-RU" sz="2800" dirty="0">
                <a:latin typeface="DINCondensedC" panose="00000506000000000000" pitchFamily="50" charset="0"/>
                <a:ea typeface="MS Mincho" panose="02020609040205080304" pitchFamily="49" charset="-128"/>
                <a:cs typeface="Times New Roman" panose="02020603050405020304" pitchFamily="18" charset="0"/>
              </a:rPr>
              <a:t>другу, а не доминирование </a:t>
            </a:r>
            <a:r>
              <a:rPr lang="ru-RU" sz="2800" dirty="0" smtClean="0">
                <a:latin typeface="DINCondensedC" panose="00000506000000000000" pitchFamily="50" charset="0"/>
                <a:ea typeface="MS Mincho" panose="02020609040205080304" pitchFamily="49" charset="-128"/>
                <a:cs typeface="Times New Roman" panose="02020603050405020304" pitchFamily="18" charset="0"/>
              </a:rPr>
              <a:t/>
            </a:r>
            <a:br>
              <a:rPr lang="ru-RU" sz="2800" dirty="0" smtClean="0">
                <a:latin typeface="DINCondensedC" panose="00000506000000000000" pitchFamily="50" charset="0"/>
                <a:ea typeface="MS Mincho" panose="02020609040205080304" pitchFamily="49" charset="-128"/>
                <a:cs typeface="Times New Roman" panose="02020603050405020304" pitchFamily="18" charset="0"/>
              </a:rPr>
            </a:br>
            <a:r>
              <a:rPr lang="ru-RU" sz="2800" dirty="0" smtClean="0">
                <a:latin typeface="DINCondensedC" panose="00000506000000000000" pitchFamily="50" charset="0"/>
                <a:ea typeface="MS Mincho" panose="02020609040205080304" pitchFamily="49" charset="-128"/>
                <a:cs typeface="Times New Roman" panose="02020603050405020304" pitchFamily="18" charset="0"/>
              </a:rPr>
              <a:t>и </a:t>
            </a:r>
            <a:r>
              <a:rPr lang="ru-RU" sz="2800" dirty="0">
                <a:latin typeface="DINCondensedC" panose="00000506000000000000" pitchFamily="50" charset="0"/>
                <a:ea typeface="MS Mincho" panose="02020609040205080304" pitchFamily="49" charset="-128"/>
                <a:cs typeface="Times New Roman" panose="02020603050405020304" pitchFamily="18" charset="0"/>
              </a:rPr>
              <a:t>контроль. </a:t>
            </a:r>
            <a:r>
              <a:rPr lang="ru-RU" sz="2800" dirty="0" smtClean="0">
                <a:latin typeface="DINCondensedC" panose="00000506000000000000" pitchFamily="50" charset="0"/>
                <a:ea typeface="MS Mincho" panose="02020609040205080304" pitchFamily="49" charset="-128"/>
                <a:cs typeface="Times New Roman" panose="02020603050405020304" pitchFamily="18" charset="0"/>
              </a:rPr>
              <a:t>Сильные семьи ищут возможности друг друга возвысить.</a:t>
            </a:r>
            <a:endParaRPr lang="en-US" sz="2800" dirty="0">
              <a:effectLst/>
              <a:latin typeface="DINCondensedC" panose="00000506000000000000" pitchFamily="50" charset="0"/>
              <a:ea typeface="Times New Roman" panose="02020603050405020304" pitchFamily="18" charset="0"/>
            </a:endParaRPr>
          </a:p>
        </p:txBody>
      </p:sp>
      <p:sp>
        <p:nvSpPr>
          <p:cNvPr id="5" name="Rectangle 7"/>
          <p:cNvSpPr/>
          <p:nvPr/>
        </p:nvSpPr>
        <p:spPr>
          <a:xfrm>
            <a:off x="2245031" y="6402133"/>
            <a:ext cx="6252210" cy="230832"/>
          </a:xfrm>
          <a:prstGeom prst="rect">
            <a:avLst/>
          </a:prstGeom>
        </p:spPr>
        <p:txBody>
          <a:bodyPr wrap="square" anchor="b">
            <a:spAutoFit/>
          </a:bodyPr>
          <a:lstStyle/>
          <a:p>
            <a:pPr algn="r"/>
            <a:r>
              <a:rPr lang="bg-BG" sz="900" dirty="0">
                <a:solidFill>
                  <a:srgbClr val="7030A0"/>
                </a:solidFill>
                <a:latin typeface="Avenir Next Condensed" panose="020B0506020202020204" pitchFamily="34" charset="0"/>
              </a:rPr>
              <a:t>СТАНОВИТЬСЯ СИЛЬНЕЕ, НАДЕЛЯЯ </a:t>
            </a:r>
            <a:r>
              <a:rPr lang="ru-RU" sz="900" dirty="0">
                <a:solidFill>
                  <a:srgbClr val="7030A0"/>
                </a:solidFill>
                <a:latin typeface="Avenir Next Condensed" panose="020B0506020202020204" pitchFamily="34" charset="0"/>
              </a:rPr>
              <a:t>ВЛАСТЬЮ </a:t>
            </a:r>
            <a:r>
              <a:rPr lang="bg-BG" sz="900" dirty="0" smtClean="0">
                <a:solidFill>
                  <a:srgbClr val="7030A0"/>
                </a:solidFill>
                <a:latin typeface="Avenir Next Condensed" panose="020B0506020202020204" pitchFamily="34" charset="0"/>
              </a:rPr>
              <a:t>ДРУГИХ</a:t>
            </a:r>
            <a:endParaRPr lang="bg-BG" sz="900" dirty="0">
              <a:solidFill>
                <a:srgbClr val="7030A0"/>
              </a:solidFill>
              <a:latin typeface="Avenir Next Condensed" panose="020B0506020202020204" pitchFamily="34" charset="0"/>
            </a:endParaRPr>
          </a:p>
        </p:txBody>
      </p:sp>
    </p:spTree>
    <p:extLst>
      <p:ext uri="{BB962C8B-B14F-4D97-AF65-F5344CB8AC3E}">
        <p14:creationId xmlns:p14="http://schemas.microsoft.com/office/powerpoint/2010/main" val="35288096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9" name="Rectangle 7"/>
          <p:cNvSpPr/>
          <p:nvPr/>
        </p:nvSpPr>
        <p:spPr>
          <a:xfrm>
            <a:off x="225322" y="320472"/>
            <a:ext cx="6252210" cy="307777"/>
          </a:xfrm>
          <a:prstGeom prst="rect">
            <a:avLst/>
          </a:prstGeom>
        </p:spPr>
        <p:txBody>
          <a:bodyPr wrap="square" anchor="b">
            <a:spAutoFit/>
          </a:bodyPr>
          <a:lstStyle/>
          <a:p>
            <a:r>
              <a:rPr lang="bg-BG" sz="1400" dirty="0" smtClean="0">
                <a:solidFill>
                  <a:srgbClr val="FFFF00"/>
                </a:solidFill>
                <a:latin typeface="Avenir Next Condensed" panose="020B0506020202020204" pitchFamily="34" charset="0"/>
              </a:rPr>
              <a:t>СТАНОВИТЬСЯ </a:t>
            </a:r>
            <a:r>
              <a:rPr lang="bg-BG" sz="1400" dirty="0">
                <a:solidFill>
                  <a:srgbClr val="FFFF00"/>
                </a:solidFill>
                <a:latin typeface="Avenir Next Condensed" panose="020B0506020202020204" pitchFamily="34" charset="0"/>
              </a:rPr>
              <a:t>СИЛЬНЕЕ, НАДЕЛЯЯ </a:t>
            </a:r>
            <a:r>
              <a:rPr lang="ru-RU" sz="1400" dirty="0">
                <a:solidFill>
                  <a:srgbClr val="FFFF00"/>
                </a:solidFill>
                <a:latin typeface="Avenir Next Condensed" panose="020B0506020202020204" pitchFamily="34" charset="0"/>
              </a:rPr>
              <a:t>ВЛАСТЬЮ </a:t>
            </a:r>
            <a:r>
              <a:rPr lang="bg-BG" sz="1400" dirty="0" smtClean="0">
                <a:solidFill>
                  <a:srgbClr val="FFFF00"/>
                </a:solidFill>
                <a:latin typeface="Avenir Next Condensed" panose="020B0506020202020204" pitchFamily="34" charset="0"/>
              </a:rPr>
              <a:t>ДРУГИХ</a:t>
            </a:r>
            <a:endParaRPr lang="bg-BG" sz="1400" dirty="0">
              <a:solidFill>
                <a:srgbClr val="FFFF00"/>
              </a:solidFill>
              <a:latin typeface="Avenir Next Condensed" panose="020B0506020202020204" pitchFamily="34" charset="0"/>
            </a:endParaRPr>
          </a:p>
        </p:txBody>
      </p:sp>
      <p:sp>
        <p:nvSpPr>
          <p:cNvPr id="12" name="TextBox 11">
            <a:extLst>
              <a:ext uri="{FF2B5EF4-FFF2-40B4-BE49-F238E27FC236}">
                <a16:creationId xmlns:a16="http://schemas.microsoft.com/office/drawing/2014/main" id="{0E0CE529-1C45-F548-AE8A-BB4457328103}"/>
              </a:ext>
            </a:extLst>
          </p:cNvPr>
          <p:cNvSpPr txBox="1"/>
          <p:nvPr/>
        </p:nvSpPr>
        <p:spPr>
          <a:xfrm>
            <a:off x="225321" y="2280399"/>
            <a:ext cx="5623935" cy="2585323"/>
          </a:xfrm>
          <a:prstGeom prst="rect">
            <a:avLst/>
          </a:prstGeom>
          <a:noFill/>
        </p:spPr>
        <p:txBody>
          <a:bodyPr wrap="square" rtlCol="0" anchor="t" anchorCtr="0">
            <a:spAutoFit/>
          </a:bodyPr>
          <a:lstStyle/>
          <a:p>
            <a:r>
              <a:rPr lang="ru-RU" sz="5400" b="1" dirty="0" smtClean="0">
                <a:solidFill>
                  <a:schemeClr val="bg1"/>
                </a:solidFill>
                <a:latin typeface="Impact" panose="020B0806030902050204" pitchFamily="34" charset="0"/>
              </a:rPr>
              <a:t>УПРАЖНЕНИЕ </a:t>
            </a:r>
            <a:br>
              <a:rPr lang="ru-RU" sz="5400" b="1" dirty="0" smtClean="0">
                <a:solidFill>
                  <a:schemeClr val="bg1"/>
                </a:solidFill>
                <a:latin typeface="Impact" panose="020B0806030902050204" pitchFamily="34" charset="0"/>
              </a:rPr>
            </a:br>
            <a:r>
              <a:rPr lang="ru-RU" sz="5400" b="1" dirty="0" smtClean="0">
                <a:solidFill>
                  <a:schemeClr val="bg1"/>
                </a:solidFill>
                <a:latin typeface="Impact" panose="020B0806030902050204" pitchFamily="34" charset="0"/>
              </a:rPr>
              <a:t>ДЛЯ УЧАСТНИКОВ СЕМИНАРА</a:t>
            </a:r>
            <a:endParaRPr lang="en-US" sz="2400" b="1" dirty="0">
              <a:solidFill>
                <a:schemeClr val="bg1"/>
              </a:solidFill>
              <a:latin typeface="Impact" panose="020B0806030902050204" pitchFamily="34" charset="0"/>
            </a:endParaRPr>
          </a:p>
        </p:txBody>
      </p:sp>
    </p:spTree>
    <p:extLst>
      <p:ext uri="{BB962C8B-B14F-4D97-AF65-F5344CB8AC3E}">
        <p14:creationId xmlns:p14="http://schemas.microsoft.com/office/powerpoint/2010/main" val="2437405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0"/>
            <a:ext cx="9152410" cy="6858794"/>
          </a:xfrm>
          <a:prstGeom prst="rect">
            <a:avLst/>
          </a:prstGeom>
        </p:spPr>
      </p:pic>
      <p:sp>
        <p:nvSpPr>
          <p:cNvPr id="10" name="TextBox 9">
            <a:extLst>
              <a:ext uri="{FF2B5EF4-FFF2-40B4-BE49-F238E27FC236}">
                <a16:creationId xmlns:a16="http://schemas.microsoft.com/office/drawing/2014/main" id="{0E0CE529-1C45-F548-AE8A-BB4457328103}"/>
              </a:ext>
            </a:extLst>
          </p:cNvPr>
          <p:cNvSpPr txBox="1"/>
          <p:nvPr/>
        </p:nvSpPr>
        <p:spPr>
          <a:xfrm>
            <a:off x="728236" y="225035"/>
            <a:ext cx="6750122" cy="646331"/>
          </a:xfrm>
          <a:prstGeom prst="rect">
            <a:avLst/>
          </a:prstGeom>
          <a:noFill/>
        </p:spPr>
        <p:txBody>
          <a:bodyPr wrap="square" rtlCol="0">
            <a:spAutoFit/>
          </a:bodyPr>
          <a:lstStyle/>
          <a:p>
            <a:r>
              <a:rPr lang="ru-RU" sz="3600" b="1" dirty="0" smtClean="0">
                <a:solidFill>
                  <a:schemeClr val="bg1"/>
                </a:solidFill>
                <a:latin typeface="Impact" panose="020B0806030902050204" pitchFamily="34" charset="0"/>
              </a:rPr>
              <a:t>ЦЕЛЬ СЕМИНАРА:</a:t>
            </a:r>
            <a:endParaRPr lang="en-US" sz="3600" b="1" dirty="0">
              <a:solidFill>
                <a:schemeClr val="bg1"/>
              </a:solidFill>
              <a:latin typeface="Impact" panose="020B0806030902050204" pitchFamily="34" charset="0"/>
            </a:endParaRPr>
          </a:p>
        </p:txBody>
      </p:sp>
      <p:sp>
        <p:nvSpPr>
          <p:cNvPr id="3" name="TextBox 2">
            <a:extLst>
              <a:ext uri="{FF2B5EF4-FFF2-40B4-BE49-F238E27FC236}">
                <a16:creationId xmlns:a16="http://schemas.microsoft.com/office/drawing/2014/main" id="{2AD033DF-7967-C798-0B3A-5C790AB80DCE}"/>
              </a:ext>
            </a:extLst>
          </p:cNvPr>
          <p:cNvSpPr txBox="1"/>
          <p:nvPr/>
        </p:nvSpPr>
        <p:spPr>
          <a:xfrm>
            <a:off x="875898" y="1925046"/>
            <a:ext cx="7459579" cy="2862322"/>
          </a:xfrm>
          <a:prstGeom prst="rect">
            <a:avLst/>
          </a:prstGeom>
          <a:noFill/>
        </p:spPr>
        <p:txBody>
          <a:bodyPr wrap="square">
            <a:spAutoFit/>
          </a:bodyPr>
          <a:lstStyle/>
          <a:p>
            <a:pPr marL="0" marR="0" algn="ctr">
              <a:spcBef>
                <a:spcPts val="0"/>
              </a:spcBef>
              <a:spcAft>
                <a:spcPts val="0"/>
              </a:spcAft>
            </a:pPr>
            <a:r>
              <a:rPr lang="ru-RU" sz="3600" dirty="0" smtClean="0">
                <a:effectLst/>
                <a:latin typeface="DINCondensedC" panose="00000506000000000000" pitchFamily="50" charset="0"/>
                <a:ea typeface="MS Mincho" panose="02020609040205080304" pitchFamily="49" charset="-128"/>
                <a:cs typeface="Times New Roman" panose="02020603050405020304" pitchFamily="18" charset="0"/>
              </a:rPr>
              <a:t>На этом семинаре мы сосредоточимся прежде всего на наделении властью. Основная цель – определить вид власти, которая способствует построению здоровых отношений. </a:t>
            </a:r>
            <a:endParaRPr lang="en-US" sz="3600" dirty="0">
              <a:effectLst/>
              <a:latin typeface="DINCondensedC" panose="00000506000000000000" pitchFamily="50" charset="0"/>
              <a:ea typeface="Times New Roman" panose="02020603050405020304" pitchFamily="18" charset="0"/>
            </a:endParaRPr>
          </a:p>
        </p:txBody>
      </p:sp>
      <p:sp>
        <p:nvSpPr>
          <p:cNvPr id="6" name="Rectangle 7"/>
          <p:cNvSpPr/>
          <p:nvPr/>
        </p:nvSpPr>
        <p:spPr>
          <a:xfrm>
            <a:off x="2245031" y="6402133"/>
            <a:ext cx="6252210" cy="230832"/>
          </a:xfrm>
          <a:prstGeom prst="rect">
            <a:avLst/>
          </a:prstGeom>
        </p:spPr>
        <p:txBody>
          <a:bodyPr wrap="square" anchor="b">
            <a:spAutoFit/>
          </a:bodyPr>
          <a:lstStyle/>
          <a:p>
            <a:pPr algn="r"/>
            <a:r>
              <a:rPr lang="bg-BG" sz="900" dirty="0">
                <a:solidFill>
                  <a:srgbClr val="7030A0"/>
                </a:solidFill>
                <a:latin typeface="Avenir Next Condensed" panose="020B0506020202020204" pitchFamily="34" charset="0"/>
              </a:rPr>
              <a:t>СТАНОВИТЬСЯ СИЛЬНЕЕ, НАДЕЛЯЯ </a:t>
            </a:r>
            <a:r>
              <a:rPr lang="ru-RU" sz="900" dirty="0">
                <a:solidFill>
                  <a:srgbClr val="7030A0"/>
                </a:solidFill>
                <a:latin typeface="Avenir Next Condensed" panose="020B0506020202020204" pitchFamily="34" charset="0"/>
              </a:rPr>
              <a:t>ВЛАСТЬЮ </a:t>
            </a:r>
            <a:r>
              <a:rPr lang="bg-BG" sz="900" dirty="0" smtClean="0">
                <a:solidFill>
                  <a:srgbClr val="7030A0"/>
                </a:solidFill>
                <a:latin typeface="Avenir Next Condensed" panose="020B0506020202020204" pitchFamily="34" charset="0"/>
              </a:rPr>
              <a:t>ДРУГИХ</a:t>
            </a:r>
            <a:endParaRPr lang="bg-BG" sz="900" dirty="0">
              <a:solidFill>
                <a:srgbClr val="7030A0"/>
              </a:solidFill>
              <a:latin typeface="Avenir Next Condensed" panose="020B0506020202020204" pitchFamily="34" charset="0"/>
            </a:endParaRPr>
          </a:p>
        </p:txBody>
      </p:sp>
    </p:spTree>
    <p:extLst>
      <p:ext uri="{BB962C8B-B14F-4D97-AF65-F5344CB8AC3E}">
        <p14:creationId xmlns:p14="http://schemas.microsoft.com/office/powerpoint/2010/main" val="6505702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0"/>
            <a:ext cx="9152410" cy="6858794"/>
          </a:xfrm>
          <a:prstGeom prst="rect">
            <a:avLst/>
          </a:prstGeom>
        </p:spPr>
      </p:pic>
      <p:sp>
        <p:nvSpPr>
          <p:cNvPr id="3" name="TextBox 2">
            <a:extLst>
              <a:ext uri="{FF2B5EF4-FFF2-40B4-BE49-F238E27FC236}">
                <a16:creationId xmlns:a16="http://schemas.microsoft.com/office/drawing/2014/main" id="{2AD033DF-7967-C798-0B3A-5C790AB80DCE}"/>
              </a:ext>
            </a:extLst>
          </p:cNvPr>
          <p:cNvSpPr txBox="1"/>
          <p:nvPr/>
        </p:nvSpPr>
        <p:spPr>
          <a:xfrm>
            <a:off x="736456" y="985153"/>
            <a:ext cx="7618504" cy="4278094"/>
          </a:xfrm>
          <a:prstGeom prst="rect">
            <a:avLst/>
          </a:prstGeom>
          <a:noFill/>
        </p:spPr>
        <p:txBody>
          <a:bodyPr wrap="square">
            <a:spAutoFit/>
          </a:bodyPr>
          <a:lstStyle/>
          <a:p>
            <a:pPr marL="0" marR="0">
              <a:spcBef>
                <a:spcPts val="0"/>
              </a:spcBef>
              <a:spcAft>
                <a:spcPts val="0"/>
              </a:spcAft>
            </a:pPr>
            <a:r>
              <a:rPr lang="en-US" sz="2400" dirty="0">
                <a:effectLst/>
                <a:latin typeface="DINCondensedC" panose="00000506000000000000" pitchFamily="50" charset="0"/>
                <a:ea typeface="Times New Roman" panose="02020603050405020304" pitchFamily="18" charset="0"/>
                <a:cs typeface="Times New Roman" panose="02020603050405020304" pitchFamily="18" charset="0"/>
              </a:rPr>
              <a:t> </a:t>
            </a:r>
            <a:endParaRPr lang="en-US" sz="2400" dirty="0">
              <a:effectLst/>
              <a:latin typeface="DINCondensedC" panose="00000506000000000000" pitchFamily="50" charset="0"/>
              <a:ea typeface="Times New Roman" panose="02020603050405020304" pitchFamily="18" charset="0"/>
            </a:endParaRPr>
          </a:p>
          <a:p>
            <a:pPr marL="0" marR="0" algn="ctr">
              <a:spcBef>
                <a:spcPts val="0"/>
              </a:spcBef>
              <a:spcAft>
                <a:spcPts val="0"/>
              </a:spcAft>
            </a:pPr>
            <a:r>
              <a:rPr lang="ru-RU" sz="3200" b="1" dirty="0" smtClean="0">
                <a:latin typeface="DINCondensedC" panose="00000506000000000000" pitchFamily="50" charset="0"/>
                <a:ea typeface="Times New Roman" panose="02020603050405020304" pitchFamily="18" charset="0"/>
                <a:cs typeface="Times New Roman" panose="02020603050405020304" pitchFamily="18" charset="0"/>
              </a:rPr>
              <a:t>Слова, дающие силу</a:t>
            </a:r>
            <a:endParaRPr lang="en-US" sz="3200" dirty="0">
              <a:effectLst/>
              <a:latin typeface="DINCondensedC" panose="00000506000000000000" pitchFamily="50" charset="0"/>
              <a:ea typeface="Times New Roman" panose="02020603050405020304" pitchFamily="18" charset="0"/>
            </a:endParaRPr>
          </a:p>
          <a:p>
            <a:pPr marL="0" marR="0">
              <a:spcBef>
                <a:spcPts val="0"/>
              </a:spcBef>
              <a:spcAft>
                <a:spcPts val="0"/>
              </a:spcAft>
            </a:pPr>
            <a:r>
              <a:rPr lang="en-US" sz="2400" dirty="0">
                <a:effectLst/>
                <a:latin typeface="DINCondensedC" panose="00000506000000000000" pitchFamily="50" charset="0"/>
                <a:ea typeface="Times New Roman" panose="02020603050405020304" pitchFamily="18" charset="0"/>
                <a:cs typeface="Times New Roman" panose="02020603050405020304" pitchFamily="18" charset="0"/>
              </a:rPr>
              <a:t> </a:t>
            </a:r>
            <a:endParaRPr lang="en-US" sz="2400" dirty="0">
              <a:effectLst/>
              <a:latin typeface="DINCondensedC" panose="00000506000000000000" pitchFamily="50" charset="0"/>
              <a:ea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ru-RU" sz="2400" dirty="0">
                <a:latin typeface="DINCondensedC" panose="00000506000000000000" pitchFamily="50" charset="0"/>
                <a:ea typeface="Times New Roman" panose="02020603050405020304" pitchFamily="18" charset="0"/>
                <a:cs typeface="Times New Roman" panose="02020603050405020304" pitchFamily="18" charset="0"/>
              </a:rPr>
              <a:t>Закройте глаза и вспомните случай, когда кто-то сказал вам что-то доброе или приятное. </a:t>
            </a:r>
            <a:endParaRPr lang="ru-RU" sz="2400" dirty="0" smtClean="0">
              <a:latin typeface="DINCondensedC" panose="00000506000000000000" pitchFamily="50"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endParaRPr lang="ru-RU" sz="2400" dirty="0">
              <a:latin typeface="DINCondensedC" panose="00000506000000000000" pitchFamily="50"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ru-RU" sz="2400" dirty="0" smtClean="0">
                <a:latin typeface="DINCondensedC" panose="00000506000000000000" pitchFamily="50" charset="0"/>
                <a:ea typeface="Times New Roman" panose="02020603050405020304" pitchFamily="18" charset="0"/>
                <a:cs typeface="Times New Roman" panose="02020603050405020304" pitchFamily="18" charset="0"/>
              </a:rPr>
              <a:t>Что </a:t>
            </a:r>
            <a:r>
              <a:rPr lang="ru-RU" sz="2400" dirty="0">
                <a:latin typeface="DINCondensedC" panose="00000506000000000000" pitchFamily="50" charset="0"/>
                <a:ea typeface="Times New Roman" panose="02020603050405020304" pitchFamily="18" charset="0"/>
                <a:cs typeface="Times New Roman" panose="02020603050405020304" pitchFamily="18" charset="0"/>
              </a:rPr>
              <a:t>вы при этом почувствовали</a:t>
            </a:r>
            <a:r>
              <a:rPr lang="ru-RU" sz="2400" dirty="0" smtClean="0">
                <a:latin typeface="DINCondensedC" panose="00000506000000000000" pitchFamily="50" charset="0"/>
                <a:ea typeface="Times New Roman" panose="02020603050405020304" pitchFamily="18" charset="0"/>
                <a:cs typeface="Times New Roman" panose="02020603050405020304" pitchFamily="18" charset="0"/>
              </a:rPr>
              <a:t>?</a:t>
            </a:r>
          </a:p>
          <a:p>
            <a:pPr marL="342900" marR="0" indent="-342900">
              <a:spcBef>
                <a:spcPts val="0"/>
              </a:spcBef>
              <a:spcAft>
                <a:spcPts val="0"/>
              </a:spcAft>
              <a:buFont typeface="Arial" panose="020B0604020202020204" pitchFamily="34" charset="0"/>
              <a:buChar char="•"/>
            </a:pPr>
            <a:r>
              <a:rPr lang="ru-RU" sz="2400" dirty="0" smtClean="0">
                <a:latin typeface="DINCondensedC" panose="00000506000000000000" pitchFamily="50" charset="0"/>
                <a:ea typeface="Times New Roman" panose="02020603050405020304" pitchFamily="18" charset="0"/>
                <a:cs typeface="Times New Roman" panose="02020603050405020304" pitchFamily="18" charset="0"/>
              </a:rPr>
              <a:t>Вспомните </a:t>
            </a:r>
            <a:r>
              <a:rPr lang="ru-RU" sz="2400" dirty="0">
                <a:latin typeface="DINCondensedC" panose="00000506000000000000" pitchFamily="50" charset="0"/>
                <a:ea typeface="Times New Roman" panose="02020603050405020304" pitchFamily="18" charset="0"/>
                <a:cs typeface="Times New Roman" panose="02020603050405020304" pitchFamily="18" charset="0"/>
              </a:rPr>
              <a:t>случай, когда вы сказали что-то доброе или приятное своему мужу, </a:t>
            </a:r>
            <a:r>
              <a:rPr lang="ru-RU" sz="2400" dirty="0" smtClean="0">
                <a:latin typeface="DINCondensedC" panose="00000506000000000000" pitchFamily="50" charset="0"/>
                <a:ea typeface="Times New Roman" panose="02020603050405020304" pitchFamily="18" charset="0"/>
                <a:cs typeface="Times New Roman" panose="02020603050405020304" pitchFamily="18" charset="0"/>
              </a:rPr>
              <a:t>ребёнку </a:t>
            </a:r>
            <a:r>
              <a:rPr lang="ru-RU" sz="2400" dirty="0">
                <a:latin typeface="DINCondensedC" panose="00000506000000000000" pitchFamily="50" charset="0"/>
                <a:ea typeface="Times New Roman" panose="02020603050405020304" pitchFamily="18" charset="0"/>
                <a:cs typeface="Times New Roman" panose="02020603050405020304" pitchFamily="18" charset="0"/>
              </a:rPr>
              <a:t>или другому члену семьи. Попробуйте вспомнить, как отреагировал этот член семьи</a:t>
            </a:r>
            <a:r>
              <a:rPr lang="ru-RU" sz="2400" dirty="0" smtClean="0">
                <a:latin typeface="DINCondensedC" panose="00000506000000000000" pitchFamily="50" charset="0"/>
                <a:ea typeface="Times New Roman" panose="02020603050405020304" pitchFamily="18" charset="0"/>
                <a:cs typeface="Times New Roman" panose="02020603050405020304" pitchFamily="18" charset="0"/>
              </a:rPr>
              <a:t>? Будьте </a:t>
            </a:r>
            <a:r>
              <a:rPr lang="ru-RU" sz="2400" dirty="0">
                <a:latin typeface="DINCondensedC" panose="00000506000000000000" pitchFamily="50" charset="0"/>
                <a:ea typeface="Times New Roman" panose="02020603050405020304" pitchFamily="18" charset="0"/>
                <a:cs typeface="Times New Roman" panose="02020603050405020304" pitchFamily="18" charset="0"/>
              </a:rPr>
              <a:t>готовы поделиться своими воспоминаниями.</a:t>
            </a:r>
            <a:endParaRPr lang="en-US" sz="2400" dirty="0">
              <a:effectLst/>
              <a:latin typeface="DINCondensedC" panose="00000506000000000000" pitchFamily="50" charset="0"/>
              <a:ea typeface="Times New Roman" panose="02020603050405020304" pitchFamily="18" charset="0"/>
            </a:endParaRPr>
          </a:p>
        </p:txBody>
      </p:sp>
      <p:sp>
        <p:nvSpPr>
          <p:cNvPr id="4" name="TextBox 3">
            <a:extLst>
              <a:ext uri="{FF2B5EF4-FFF2-40B4-BE49-F238E27FC236}">
                <a16:creationId xmlns:a16="http://schemas.microsoft.com/office/drawing/2014/main" id="{F7DF9CB2-002F-6E6A-B5CE-AF13292AB87C}"/>
              </a:ext>
            </a:extLst>
          </p:cNvPr>
          <p:cNvSpPr txBox="1"/>
          <p:nvPr/>
        </p:nvSpPr>
        <p:spPr>
          <a:xfrm>
            <a:off x="736456" y="271438"/>
            <a:ext cx="4634680" cy="584775"/>
          </a:xfrm>
          <a:prstGeom prst="rect">
            <a:avLst/>
          </a:prstGeom>
          <a:noFill/>
        </p:spPr>
        <p:txBody>
          <a:bodyPr wrap="square">
            <a:spAutoFit/>
          </a:bodyPr>
          <a:lstStyle/>
          <a:p>
            <a:pPr marR="0">
              <a:spcBef>
                <a:spcPts val="0"/>
              </a:spcBef>
              <a:spcAft>
                <a:spcPts val="0"/>
              </a:spcAft>
            </a:pPr>
            <a:r>
              <a:rPr lang="ru-RU" sz="3200" b="1" kern="100" dirty="0" smtClean="0">
                <a:solidFill>
                  <a:schemeClr val="bg1"/>
                </a:solidFill>
                <a:latin typeface="Avenir Next Condensed" panose="020B0506020202020204" pitchFamily="34" charset="0"/>
                <a:ea typeface="Calibri" panose="020F0502020204030204" pitchFamily="34" charset="0"/>
                <a:cs typeface="Times New Roman" panose="02020603050405020304" pitchFamily="18" charset="0"/>
              </a:rPr>
              <a:t>УПРАЖНЕНИЕ В ГРУППАХ</a:t>
            </a:r>
            <a:endParaRPr lang="en-US" sz="3200" b="1" kern="100" dirty="0">
              <a:solidFill>
                <a:schemeClr val="bg1"/>
              </a:solidFill>
              <a:latin typeface="Avenir Next Condensed" panose="020B0506020202020204" pitchFamily="34" charset="0"/>
              <a:ea typeface="Calibri" panose="020F0502020204030204" pitchFamily="34" charset="0"/>
              <a:cs typeface="Times New Roman" panose="02020603050405020304" pitchFamily="18" charset="0"/>
            </a:endParaRPr>
          </a:p>
        </p:txBody>
      </p:sp>
      <p:sp>
        <p:nvSpPr>
          <p:cNvPr id="6" name="Rectangle 7"/>
          <p:cNvSpPr/>
          <p:nvPr/>
        </p:nvSpPr>
        <p:spPr>
          <a:xfrm>
            <a:off x="2245031" y="6402133"/>
            <a:ext cx="6252210" cy="230832"/>
          </a:xfrm>
          <a:prstGeom prst="rect">
            <a:avLst/>
          </a:prstGeom>
        </p:spPr>
        <p:txBody>
          <a:bodyPr wrap="square" anchor="b">
            <a:spAutoFit/>
          </a:bodyPr>
          <a:lstStyle/>
          <a:p>
            <a:pPr algn="r"/>
            <a:r>
              <a:rPr lang="bg-BG" sz="900" dirty="0">
                <a:solidFill>
                  <a:srgbClr val="7030A0"/>
                </a:solidFill>
                <a:latin typeface="Avenir Next Condensed" panose="020B0506020202020204" pitchFamily="34" charset="0"/>
              </a:rPr>
              <a:t>СТАНОВИТЬСЯ СИЛЬНЕЕ, НАДЕЛЯЯ </a:t>
            </a:r>
            <a:r>
              <a:rPr lang="ru-RU" sz="900" dirty="0">
                <a:solidFill>
                  <a:srgbClr val="7030A0"/>
                </a:solidFill>
                <a:latin typeface="Avenir Next Condensed" panose="020B0506020202020204" pitchFamily="34" charset="0"/>
              </a:rPr>
              <a:t>ВЛАСТЬЮ </a:t>
            </a:r>
            <a:r>
              <a:rPr lang="bg-BG" sz="900" dirty="0" smtClean="0">
                <a:solidFill>
                  <a:srgbClr val="7030A0"/>
                </a:solidFill>
                <a:latin typeface="Avenir Next Condensed" panose="020B0506020202020204" pitchFamily="34" charset="0"/>
              </a:rPr>
              <a:t>ДРУГИХ</a:t>
            </a:r>
            <a:endParaRPr lang="bg-BG" sz="900" dirty="0">
              <a:solidFill>
                <a:srgbClr val="7030A0"/>
              </a:solidFill>
              <a:latin typeface="Avenir Next Condensed" panose="020B0506020202020204" pitchFamily="34" charset="0"/>
            </a:endParaRPr>
          </a:p>
        </p:txBody>
      </p:sp>
    </p:spTree>
    <p:extLst>
      <p:ext uri="{BB962C8B-B14F-4D97-AF65-F5344CB8AC3E}">
        <p14:creationId xmlns:p14="http://schemas.microsoft.com/office/powerpoint/2010/main" val="40858451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646331"/>
          </a:xfrm>
          <a:prstGeom prst="rect">
            <a:avLst/>
          </a:prstGeom>
          <a:noFill/>
        </p:spPr>
        <p:txBody>
          <a:bodyPr wrap="square" rtlCol="0">
            <a:spAutoFit/>
          </a:bodyPr>
          <a:lstStyle/>
          <a:p>
            <a:r>
              <a:rPr lang="ru-RU" sz="3600" b="1" dirty="0" smtClean="0">
                <a:solidFill>
                  <a:schemeClr val="bg1"/>
                </a:solidFill>
                <a:latin typeface="Avenir Next Condensed" panose="020B0506020202020204" pitchFamily="34" charset="0"/>
              </a:rPr>
              <a:t>ЗАКЛЮЧЕНИЕ</a:t>
            </a:r>
            <a:endParaRPr lang="en-US"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846343" y="2105250"/>
            <a:ext cx="7451314" cy="3724096"/>
          </a:xfrm>
          <a:prstGeom prst="rect">
            <a:avLst/>
          </a:prstGeom>
          <a:noFill/>
        </p:spPr>
        <p:txBody>
          <a:bodyPr wrap="square" rtlCol="0">
            <a:spAutoFit/>
          </a:bodyPr>
          <a:lstStyle/>
          <a:p>
            <a:pPr algn="ctr"/>
            <a:r>
              <a:rPr lang="ru-RU" sz="3200" dirty="0" smtClean="0">
                <a:effectLst/>
                <a:latin typeface="DINCondensedC" panose="00000506000000000000" pitchFamily="50" charset="0"/>
                <a:ea typeface="MS Mincho" panose="02020609040205080304" pitchFamily="49" charset="-128"/>
                <a:cs typeface="Times New Roman" panose="02020603050405020304" pitchFamily="18" charset="0"/>
              </a:rPr>
              <a:t>Когда мы наделяем друг друга властью в семье, мы строим доверительные отношения. Когда мы злоупотребляем властью, доминируя и принуждая, мы разрушаем доверие. Доверие – ключ </a:t>
            </a:r>
            <a:br>
              <a:rPr lang="ru-RU" sz="3200" dirty="0" smtClean="0">
                <a:effectLst/>
                <a:latin typeface="DINCondensedC" panose="00000506000000000000" pitchFamily="50" charset="0"/>
                <a:ea typeface="MS Mincho" panose="02020609040205080304" pitchFamily="49" charset="-128"/>
                <a:cs typeface="Times New Roman" panose="02020603050405020304" pitchFamily="18" charset="0"/>
              </a:rPr>
            </a:br>
            <a:r>
              <a:rPr lang="ru-RU" sz="3200" dirty="0" smtClean="0">
                <a:effectLst/>
                <a:latin typeface="DINCondensedC" panose="00000506000000000000" pitchFamily="50" charset="0"/>
                <a:ea typeface="MS Mincho" panose="02020609040205080304" pitchFamily="49" charset="-128"/>
                <a:cs typeface="Times New Roman" panose="02020603050405020304" pitchFamily="18" charset="0"/>
              </a:rPr>
              <a:t>в процессе наделения властью</a:t>
            </a:r>
            <a:r>
              <a:rPr lang="en-US" sz="3200" dirty="0" smtClean="0">
                <a:effectLst/>
                <a:latin typeface="DINCondensedC" panose="00000506000000000000" pitchFamily="50" charset="0"/>
                <a:ea typeface="MS Mincho" panose="02020609040205080304" pitchFamily="49" charset="-128"/>
                <a:cs typeface="Times New Roman" panose="02020603050405020304" pitchFamily="18" charset="0"/>
              </a:rPr>
              <a:t>. </a:t>
            </a:r>
            <a:endParaRPr lang="en-US" sz="3200" dirty="0">
              <a:effectLst/>
              <a:latin typeface="DINCondensedC" panose="00000506000000000000" pitchFamily="50" charset="0"/>
              <a:ea typeface="MS Mincho" panose="02020609040205080304" pitchFamily="49" charset="-128"/>
              <a:cs typeface="Times New Roman" panose="02020603050405020304" pitchFamily="18" charset="0"/>
            </a:endParaRPr>
          </a:p>
          <a:p>
            <a:pPr algn="ctr"/>
            <a:endParaRPr lang="en-US" sz="2000" dirty="0">
              <a:effectLst/>
              <a:latin typeface="DINCondensedC" panose="00000506000000000000" pitchFamily="50" charset="0"/>
              <a:ea typeface="MS Mincho" panose="02020609040205080304" pitchFamily="49" charset="-128"/>
              <a:cs typeface="Times New Roman" panose="02020603050405020304" pitchFamily="18" charset="0"/>
            </a:endParaRPr>
          </a:p>
          <a:p>
            <a:pPr algn="ctr"/>
            <a:r>
              <a:rPr lang="en-US" sz="2000" dirty="0">
                <a:effectLst/>
                <a:latin typeface="DINCondensedC" panose="00000506000000000000" pitchFamily="50" charset="0"/>
                <a:ea typeface="MS Mincho" panose="02020609040205080304" pitchFamily="49" charset="-128"/>
                <a:cs typeface="Times New Roman" panose="02020603050405020304" pitchFamily="18" charset="0"/>
              </a:rPr>
              <a:t>Covey, 1997</a:t>
            </a:r>
            <a:endParaRPr lang="en-US" sz="2000" dirty="0">
              <a:effectLst/>
              <a:latin typeface="DINCondensedC" panose="00000506000000000000" pitchFamily="50" charset="0"/>
              <a:ea typeface="Times New Roman" panose="02020603050405020304" pitchFamily="18" charset="0"/>
            </a:endParaRPr>
          </a:p>
          <a:p>
            <a:pPr marR="0">
              <a:lnSpc>
                <a:spcPct val="200000"/>
              </a:lnSpc>
              <a:spcBef>
                <a:spcPts val="0"/>
              </a:spcBef>
              <a:spcAft>
                <a:spcPts val="0"/>
              </a:spcAft>
            </a:pPr>
            <a:endParaRPr lang="en-US" sz="1800" kern="100" dirty="0">
              <a:effectLst/>
              <a:latin typeface="DINCondensedC" panose="00000506000000000000" pitchFamily="50" charset="0"/>
              <a:ea typeface="Calibri" panose="020F0502020204030204" pitchFamily="34" charset="0"/>
              <a:cs typeface="Times New Roman" panose="02020603050405020304" pitchFamily="18" charset="0"/>
            </a:endParaRPr>
          </a:p>
        </p:txBody>
      </p:sp>
      <p:sp>
        <p:nvSpPr>
          <p:cNvPr id="6" name="Rectangle 7"/>
          <p:cNvSpPr/>
          <p:nvPr/>
        </p:nvSpPr>
        <p:spPr>
          <a:xfrm>
            <a:off x="2245031" y="6402133"/>
            <a:ext cx="6252210" cy="230832"/>
          </a:xfrm>
          <a:prstGeom prst="rect">
            <a:avLst/>
          </a:prstGeom>
        </p:spPr>
        <p:txBody>
          <a:bodyPr wrap="square" anchor="b">
            <a:spAutoFit/>
          </a:bodyPr>
          <a:lstStyle/>
          <a:p>
            <a:pPr algn="r"/>
            <a:r>
              <a:rPr lang="bg-BG" sz="900" dirty="0">
                <a:solidFill>
                  <a:srgbClr val="7030A0"/>
                </a:solidFill>
                <a:latin typeface="Avenir Next Condensed" panose="020B0506020202020204" pitchFamily="34" charset="0"/>
              </a:rPr>
              <a:t>СТАНОВИТЬСЯ СИЛЬНЕЕ, НАДЕЛЯЯ </a:t>
            </a:r>
            <a:r>
              <a:rPr lang="ru-RU" sz="900" dirty="0">
                <a:solidFill>
                  <a:srgbClr val="7030A0"/>
                </a:solidFill>
                <a:latin typeface="Avenir Next Condensed" panose="020B0506020202020204" pitchFamily="34" charset="0"/>
              </a:rPr>
              <a:t>ВЛАСТЬЮ </a:t>
            </a:r>
            <a:r>
              <a:rPr lang="bg-BG" sz="900" dirty="0" smtClean="0">
                <a:solidFill>
                  <a:srgbClr val="7030A0"/>
                </a:solidFill>
                <a:latin typeface="Avenir Next Condensed" panose="020B0506020202020204" pitchFamily="34" charset="0"/>
              </a:rPr>
              <a:t>ДРУГИХ</a:t>
            </a:r>
            <a:endParaRPr lang="bg-BG" sz="900" dirty="0">
              <a:solidFill>
                <a:srgbClr val="7030A0"/>
              </a:solidFill>
              <a:latin typeface="Avenir Next Condensed" panose="020B0506020202020204" pitchFamily="34" charset="0"/>
            </a:endParaRPr>
          </a:p>
        </p:txBody>
      </p:sp>
    </p:spTree>
    <p:extLst>
      <p:ext uri="{BB962C8B-B14F-4D97-AF65-F5344CB8AC3E}">
        <p14:creationId xmlns:p14="http://schemas.microsoft.com/office/powerpoint/2010/main" val="880111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11" name="TextBox 10">
            <a:extLst>
              <a:ext uri="{FF2B5EF4-FFF2-40B4-BE49-F238E27FC236}">
                <a16:creationId xmlns:a16="http://schemas.microsoft.com/office/drawing/2014/main" id="{A321DCA3-A769-C049-BA95-5D4CF043B697}"/>
              </a:ext>
            </a:extLst>
          </p:cNvPr>
          <p:cNvSpPr txBox="1"/>
          <p:nvPr/>
        </p:nvSpPr>
        <p:spPr>
          <a:xfrm>
            <a:off x="846343" y="1097721"/>
            <a:ext cx="7451314" cy="4819781"/>
          </a:xfrm>
          <a:prstGeom prst="rect">
            <a:avLst/>
          </a:prstGeom>
          <a:noFill/>
        </p:spPr>
        <p:txBody>
          <a:bodyPr wrap="square" rtlCol="0">
            <a:spAutoFit/>
          </a:bodyPr>
          <a:lstStyle/>
          <a:p>
            <a:pPr>
              <a:lnSpc>
                <a:spcPct val="80000"/>
              </a:lnSpc>
            </a:pPr>
            <a:r>
              <a:rPr lang="ru-RU" sz="3200" dirty="0">
                <a:latin typeface="DINCondensedC" panose="00000506000000000000" pitchFamily="50" charset="0"/>
                <a:ea typeface="MS Mincho" panose="02020609040205080304" pitchFamily="49" charset="-128"/>
                <a:cs typeface="Times New Roman" panose="02020603050405020304" pitchFamily="18" charset="0"/>
              </a:rPr>
              <a:t>Родители, которые </a:t>
            </a:r>
            <a:r>
              <a:rPr lang="ru-RU" sz="3200" dirty="0" smtClean="0">
                <a:latin typeface="DINCondensedC" panose="00000506000000000000" pitchFamily="50" charset="0"/>
                <a:ea typeface="MS Mincho" panose="02020609040205080304" pitchFamily="49" charset="-128"/>
                <a:cs typeface="Times New Roman" panose="02020603050405020304" pitchFamily="18" charset="0"/>
              </a:rPr>
              <a:t>доверяют своим детям и дают им возможности и полномочия, готовят </a:t>
            </a:r>
            <a:r>
              <a:rPr lang="ru-RU" sz="3200" dirty="0">
                <a:latin typeface="DINCondensedC" panose="00000506000000000000" pitchFamily="50" charset="0"/>
                <a:ea typeface="MS Mincho" panose="02020609040205080304" pitchFamily="49" charset="-128"/>
                <a:cs typeface="Times New Roman" panose="02020603050405020304" pitchFamily="18" charset="0"/>
              </a:rPr>
              <a:t>их </a:t>
            </a:r>
            <a:r>
              <a:rPr lang="ru-RU" sz="3200" dirty="0" smtClean="0">
                <a:latin typeface="DINCondensedC" panose="00000506000000000000" pitchFamily="50" charset="0"/>
                <a:ea typeface="MS Mincho" panose="02020609040205080304" pitchFamily="49" charset="-128"/>
                <a:cs typeface="Times New Roman" panose="02020603050405020304" pitchFamily="18" charset="0"/>
              </a:rPr>
              <a:t/>
            </a:r>
            <a:br>
              <a:rPr lang="ru-RU" sz="3200" dirty="0" smtClean="0">
                <a:latin typeface="DINCondensedC" panose="00000506000000000000" pitchFamily="50" charset="0"/>
                <a:ea typeface="MS Mincho" panose="02020609040205080304" pitchFamily="49" charset="-128"/>
                <a:cs typeface="Times New Roman" panose="02020603050405020304" pitchFamily="18" charset="0"/>
              </a:rPr>
            </a:br>
            <a:r>
              <a:rPr lang="ru-RU" sz="3200" dirty="0" smtClean="0">
                <a:latin typeface="DINCondensedC" panose="00000506000000000000" pitchFamily="50" charset="0"/>
                <a:ea typeface="MS Mincho" panose="02020609040205080304" pitchFamily="49" charset="-128"/>
                <a:cs typeface="Times New Roman" panose="02020603050405020304" pitchFamily="18" charset="0"/>
              </a:rPr>
              <a:t>к </a:t>
            </a:r>
            <a:r>
              <a:rPr lang="ru-RU" sz="3200" dirty="0">
                <a:latin typeface="DINCondensedC" panose="00000506000000000000" pitchFamily="50" charset="0"/>
                <a:ea typeface="MS Mincho" panose="02020609040205080304" pitchFamily="49" charset="-128"/>
                <a:cs typeface="Times New Roman" panose="02020603050405020304" pitchFamily="18" charset="0"/>
              </a:rPr>
              <a:t>ответственной взаимозависимости, </a:t>
            </a:r>
            <a:r>
              <a:rPr lang="ru-RU" sz="3200" dirty="0" smtClean="0">
                <a:latin typeface="DINCondensedC" panose="00000506000000000000" pitchFamily="50" charset="0"/>
                <a:ea typeface="MS Mincho" panose="02020609040205080304" pitchFamily="49" charset="-128"/>
                <a:cs typeface="Times New Roman" panose="02020603050405020304" pitchFamily="18" charset="0"/>
              </a:rPr>
              <a:t>прививают им навыки</a:t>
            </a:r>
            <a:r>
              <a:rPr lang="ru-RU" sz="3200" dirty="0">
                <a:latin typeface="DINCondensedC" panose="00000506000000000000" pitchFamily="50" charset="0"/>
                <a:ea typeface="MS Mincho" panose="02020609040205080304" pitchFamily="49" charset="-128"/>
                <a:cs typeface="Times New Roman" panose="02020603050405020304" pitchFamily="18" charset="0"/>
              </a:rPr>
              <a:t>, необходимые для того, чтобы жить как здоровые взрослые, </a:t>
            </a:r>
            <a:r>
              <a:rPr lang="ru-RU" sz="3200" dirty="0" smtClean="0">
                <a:latin typeface="DINCondensedC" panose="00000506000000000000" pitchFamily="50" charset="0"/>
                <a:ea typeface="MS Mincho" panose="02020609040205080304" pitchFamily="49" charset="-128"/>
                <a:cs typeface="Times New Roman" panose="02020603050405020304" pitchFamily="18" charset="0"/>
              </a:rPr>
              <a:t>выстраивая </a:t>
            </a:r>
            <a:br>
              <a:rPr lang="ru-RU" sz="3200" dirty="0" smtClean="0">
                <a:latin typeface="DINCondensedC" panose="00000506000000000000" pitchFamily="50" charset="0"/>
                <a:ea typeface="MS Mincho" panose="02020609040205080304" pitchFamily="49" charset="-128"/>
                <a:cs typeface="Times New Roman" panose="02020603050405020304" pitchFamily="18" charset="0"/>
              </a:rPr>
            </a:br>
            <a:r>
              <a:rPr lang="ru-RU" sz="3200" dirty="0" smtClean="0">
                <a:latin typeface="DINCondensedC" panose="00000506000000000000" pitchFamily="50" charset="0"/>
                <a:ea typeface="MS Mincho" panose="02020609040205080304" pitchFamily="49" charset="-128"/>
                <a:cs typeface="Times New Roman" panose="02020603050405020304" pitchFamily="18" charset="0"/>
              </a:rPr>
              <a:t>и поддерживая </a:t>
            </a:r>
            <a:r>
              <a:rPr lang="ru-RU" sz="3200" dirty="0">
                <a:latin typeface="DINCondensedC" panose="00000506000000000000" pitchFamily="50" charset="0"/>
                <a:ea typeface="MS Mincho" panose="02020609040205080304" pitchFamily="49" charset="-128"/>
                <a:cs typeface="Times New Roman" panose="02020603050405020304" pitchFamily="18" charset="0"/>
              </a:rPr>
              <a:t>здоровые отношения</a:t>
            </a:r>
            <a:r>
              <a:rPr lang="ru-RU" sz="3200" dirty="0" smtClean="0">
                <a:latin typeface="DINCondensedC" panose="00000506000000000000" pitchFamily="50" charset="0"/>
                <a:ea typeface="MS Mincho" panose="02020609040205080304" pitchFamily="49" charset="-128"/>
                <a:cs typeface="Times New Roman" panose="02020603050405020304" pitchFamily="18" charset="0"/>
              </a:rPr>
              <a:t>.</a:t>
            </a:r>
          </a:p>
          <a:p>
            <a:pPr>
              <a:lnSpc>
                <a:spcPct val="80000"/>
              </a:lnSpc>
            </a:pPr>
            <a:r>
              <a:rPr lang="ru-RU" sz="3200" dirty="0" smtClean="0">
                <a:latin typeface="DINCondensedC" panose="00000506000000000000" pitchFamily="50" charset="0"/>
                <a:ea typeface="MS Mincho" panose="02020609040205080304" pitchFamily="49" charset="-128"/>
                <a:cs typeface="Times New Roman" panose="02020603050405020304" pitchFamily="18" charset="0"/>
              </a:rPr>
              <a:t> </a:t>
            </a:r>
          </a:p>
          <a:p>
            <a:pPr>
              <a:lnSpc>
                <a:spcPct val="80000"/>
              </a:lnSpc>
            </a:pPr>
            <a:r>
              <a:rPr lang="ru-RU" sz="3200" dirty="0" smtClean="0">
                <a:latin typeface="DINCondensedC" panose="00000506000000000000" pitchFamily="50" charset="0"/>
                <a:ea typeface="MS Mincho" panose="02020609040205080304" pitchFamily="49" charset="-128"/>
                <a:cs typeface="Times New Roman" panose="02020603050405020304" pitchFamily="18" charset="0"/>
              </a:rPr>
              <a:t>Если </a:t>
            </a:r>
            <a:r>
              <a:rPr lang="ru-RU" sz="3200" dirty="0">
                <a:latin typeface="DINCondensedC" panose="00000506000000000000" pitchFamily="50" charset="0"/>
                <a:ea typeface="MS Mincho" panose="02020609040205080304" pitchFamily="49" charset="-128"/>
                <a:cs typeface="Times New Roman" panose="02020603050405020304" pitchFamily="18" charset="0"/>
              </a:rPr>
              <a:t>родители используют нездоровые формы власти и контроля по отношению к детям, дети </a:t>
            </a:r>
            <a:r>
              <a:rPr lang="ru-RU" sz="3200" dirty="0" smtClean="0">
                <a:latin typeface="DINCondensedC" panose="00000506000000000000" pitchFamily="50" charset="0"/>
                <a:ea typeface="MS Mincho" panose="02020609040205080304" pitchFamily="49" charset="-128"/>
                <a:cs typeface="Times New Roman" panose="02020603050405020304" pitchFamily="18" charset="0"/>
              </a:rPr>
              <a:t>вырастают, не имея связи с семьёй, усваивают негативные способы использования </a:t>
            </a:r>
            <a:r>
              <a:rPr lang="ru-RU" sz="3200" dirty="0">
                <a:latin typeface="DINCondensedC" panose="00000506000000000000" pitchFamily="50" charset="0"/>
                <a:ea typeface="MS Mincho" panose="02020609040205080304" pitchFamily="49" charset="-128"/>
                <a:cs typeface="Times New Roman" panose="02020603050405020304" pitchFamily="18" charset="0"/>
              </a:rPr>
              <a:t>власти </a:t>
            </a:r>
            <a:r>
              <a:rPr lang="ru-RU" sz="3200" dirty="0" smtClean="0">
                <a:latin typeface="DINCondensedC" panose="00000506000000000000" pitchFamily="50" charset="0"/>
                <a:ea typeface="MS Mincho" panose="02020609040205080304" pitchFamily="49" charset="-128"/>
                <a:cs typeface="Times New Roman" panose="02020603050405020304" pitchFamily="18" charset="0"/>
              </a:rPr>
              <a:t/>
            </a:r>
            <a:br>
              <a:rPr lang="ru-RU" sz="3200" dirty="0" smtClean="0">
                <a:latin typeface="DINCondensedC" panose="00000506000000000000" pitchFamily="50" charset="0"/>
                <a:ea typeface="MS Mincho" panose="02020609040205080304" pitchFamily="49" charset="-128"/>
                <a:cs typeface="Times New Roman" panose="02020603050405020304" pitchFamily="18" charset="0"/>
              </a:rPr>
            </a:br>
            <a:r>
              <a:rPr lang="ru-RU" sz="3200" dirty="0" smtClean="0">
                <a:latin typeface="DINCondensedC" panose="00000506000000000000" pitchFamily="50" charset="0"/>
                <a:ea typeface="MS Mincho" panose="02020609040205080304" pitchFamily="49" charset="-128"/>
                <a:cs typeface="Times New Roman" panose="02020603050405020304" pitchFamily="18" charset="0"/>
              </a:rPr>
              <a:t>и построения взаимоотношений </a:t>
            </a:r>
            <a:r>
              <a:rPr lang="ru-RU" sz="3200" dirty="0">
                <a:latin typeface="DINCondensedC" panose="00000506000000000000" pitchFamily="50" charset="0"/>
                <a:ea typeface="MS Mincho" panose="02020609040205080304" pitchFamily="49" charset="-128"/>
                <a:cs typeface="Times New Roman" panose="02020603050405020304" pitchFamily="18" charset="0"/>
              </a:rPr>
              <a:t>с другими.</a:t>
            </a:r>
            <a:endParaRPr lang="en-US" sz="1800" kern="100" dirty="0">
              <a:effectLst/>
              <a:latin typeface="DINCondensedC" panose="00000506000000000000" pitchFamily="50"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E0CE529-1C45-F548-AE8A-BB4457328103}"/>
              </a:ext>
            </a:extLst>
          </p:cNvPr>
          <p:cNvSpPr txBox="1"/>
          <p:nvPr/>
        </p:nvSpPr>
        <p:spPr>
          <a:xfrm>
            <a:off x="560070" y="317323"/>
            <a:ext cx="6750122" cy="646331"/>
          </a:xfrm>
          <a:prstGeom prst="rect">
            <a:avLst/>
          </a:prstGeom>
          <a:noFill/>
        </p:spPr>
        <p:txBody>
          <a:bodyPr wrap="square" rtlCol="0">
            <a:spAutoFit/>
          </a:bodyPr>
          <a:lstStyle/>
          <a:p>
            <a:r>
              <a:rPr lang="ru-RU" sz="3600" b="1" dirty="0" smtClean="0">
                <a:solidFill>
                  <a:schemeClr val="bg1"/>
                </a:solidFill>
                <a:latin typeface="Avenir Next Condensed" panose="020B0506020202020204" pitchFamily="34" charset="0"/>
              </a:rPr>
              <a:t>ЗАКЛЮЧЕНИЕ</a:t>
            </a:r>
            <a:endParaRPr lang="en-US" b="1" dirty="0">
              <a:solidFill>
                <a:schemeClr val="bg1"/>
              </a:solidFill>
              <a:latin typeface="Avenir Next Condensed" panose="020B0506020202020204" pitchFamily="34" charset="0"/>
            </a:endParaRPr>
          </a:p>
        </p:txBody>
      </p:sp>
      <p:sp>
        <p:nvSpPr>
          <p:cNvPr id="9" name="Rectangle 7"/>
          <p:cNvSpPr/>
          <p:nvPr/>
        </p:nvSpPr>
        <p:spPr>
          <a:xfrm>
            <a:off x="2245031" y="6402133"/>
            <a:ext cx="6252210" cy="230832"/>
          </a:xfrm>
          <a:prstGeom prst="rect">
            <a:avLst/>
          </a:prstGeom>
        </p:spPr>
        <p:txBody>
          <a:bodyPr wrap="square" anchor="b">
            <a:spAutoFit/>
          </a:bodyPr>
          <a:lstStyle/>
          <a:p>
            <a:pPr algn="r"/>
            <a:r>
              <a:rPr lang="bg-BG" sz="900" dirty="0">
                <a:solidFill>
                  <a:srgbClr val="7030A0"/>
                </a:solidFill>
                <a:latin typeface="Avenir Next Condensed" panose="020B0506020202020204" pitchFamily="34" charset="0"/>
              </a:rPr>
              <a:t>СТАНОВИТЬСЯ СИЛЬНЕЕ, НАДЕЛЯЯ </a:t>
            </a:r>
            <a:r>
              <a:rPr lang="ru-RU" sz="900" dirty="0">
                <a:solidFill>
                  <a:srgbClr val="7030A0"/>
                </a:solidFill>
                <a:latin typeface="Avenir Next Condensed" panose="020B0506020202020204" pitchFamily="34" charset="0"/>
              </a:rPr>
              <a:t>ВЛАСТЬЮ </a:t>
            </a:r>
            <a:r>
              <a:rPr lang="bg-BG" sz="900" dirty="0" smtClean="0">
                <a:solidFill>
                  <a:srgbClr val="7030A0"/>
                </a:solidFill>
                <a:latin typeface="Avenir Next Condensed" panose="020B0506020202020204" pitchFamily="34" charset="0"/>
              </a:rPr>
              <a:t>ДРУГИХ</a:t>
            </a:r>
            <a:endParaRPr lang="bg-BG" sz="900" dirty="0">
              <a:solidFill>
                <a:srgbClr val="7030A0"/>
              </a:solidFill>
              <a:latin typeface="Avenir Next Condensed" panose="020B0506020202020204" pitchFamily="34" charset="0"/>
            </a:endParaRPr>
          </a:p>
        </p:txBody>
      </p:sp>
    </p:spTree>
    <p:extLst>
      <p:ext uri="{BB962C8B-B14F-4D97-AF65-F5344CB8AC3E}">
        <p14:creationId xmlns:p14="http://schemas.microsoft.com/office/powerpoint/2010/main" val="36359743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11" name="TextBox 10">
            <a:extLst>
              <a:ext uri="{FF2B5EF4-FFF2-40B4-BE49-F238E27FC236}">
                <a16:creationId xmlns:a16="http://schemas.microsoft.com/office/drawing/2014/main" id="{A321DCA3-A769-C049-BA95-5D4CF043B697}"/>
              </a:ext>
            </a:extLst>
          </p:cNvPr>
          <p:cNvSpPr txBox="1"/>
          <p:nvPr/>
        </p:nvSpPr>
        <p:spPr>
          <a:xfrm>
            <a:off x="846343" y="1516821"/>
            <a:ext cx="7451314" cy="4425827"/>
          </a:xfrm>
          <a:prstGeom prst="rect">
            <a:avLst/>
          </a:prstGeom>
          <a:noFill/>
        </p:spPr>
        <p:txBody>
          <a:bodyPr wrap="square" rtlCol="0">
            <a:spAutoFit/>
          </a:bodyPr>
          <a:lstStyle/>
          <a:p>
            <a:pPr>
              <a:lnSpc>
                <a:spcPct val="80000"/>
              </a:lnSpc>
            </a:pPr>
            <a:r>
              <a:rPr lang="ru-RU" sz="3200" dirty="0">
                <a:latin typeface="DINCondensedC" panose="00000506000000000000" pitchFamily="50" charset="0"/>
                <a:ea typeface="MS Mincho" panose="02020609040205080304" pitchFamily="49" charset="-128"/>
                <a:cs typeface="Times New Roman" panose="02020603050405020304" pitchFamily="18" charset="0"/>
              </a:rPr>
              <a:t>Божья </a:t>
            </a:r>
            <a:r>
              <a:rPr lang="ru-RU" sz="3200" dirty="0" smtClean="0">
                <a:latin typeface="DINCondensedC" panose="00000506000000000000" pitchFamily="50" charset="0"/>
                <a:ea typeface="MS Mincho" panose="02020609040205080304" pitchFamily="49" charset="-128"/>
                <a:cs typeface="Times New Roman" panose="02020603050405020304" pitchFamily="18" charset="0"/>
              </a:rPr>
              <a:t>любовь завета и милость, благодать, </a:t>
            </a:r>
            <a:r>
              <a:rPr lang="ru-RU" sz="3200" dirty="0">
                <a:latin typeface="DINCondensedC" panose="00000506000000000000" pitchFamily="50" charset="0"/>
                <a:ea typeface="MS Mincho" panose="02020609040205080304" pitchFamily="49" charset="-128"/>
                <a:cs typeface="Times New Roman" panose="02020603050405020304" pitchFamily="18" charset="0"/>
              </a:rPr>
              <a:t>которую мы находим в Иисусе Христе, дают нам возможность наделять </a:t>
            </a:r>
            <a:r>
              <a:rPr lang="ru-RU" sz="3200" dirty="0" smtClean="0">
                <a:latin typeface="DINCondensedC" panose="00000506000000000000" pitchFamily="50" charset="0"/>
                <a:ea typeface="MS Mincho" panose="02020609040205080304" pitchFamily="49" charset="-128"/>
                <a:cs typeface="Times New Roman" panose="02020603050405020304" pitchFamily="18" charset="0"/>
              </a:rPr>
              <a:t>властью </a:t>
            </a:r>
            <a:r>
              <a:rPr lang="ru-RU" sz="3200" dirty="0">
                <a:latin typeface="DINCondensedC" panose="00000506000000000000" pitchFamily="50" charset="0"/>
                <a:ea typeface="MS Mincho" panose="02020609040205080304" pitchFamily="49" charset="-128"/>
                <a:cs typeface="Times New Roman" panose="02020603050405020304" pitchFamily="18" charset="0"/>
              </a:rPr>
              <a:t>других. Когда между членами семьи происходит взаимное наделение </a:t>
            </a:r>
            <a:r>
              <a:rPr lang="ru-RU" sz="3200" dirty="0" smtClean="0">
                <a:latin typeface="DINCondensedC" panose="00000506000000000000" pitchFamily="50" charset="0"/>
                <a:ea typeface="MS Mincho" panose="02020609040205080304" pitchFamily="49" charset="-128"/>
                <a:cs typeface="Times New Roman" panose="02020603050405020304" pitchFamily="18" charset="0"/>
              </a:rPr>
              <a:t>правами и властью, </a:t>
            </a:r>
            <a:r>
              <a:rPr lang="ru-RU" sz="3200" dirty="0">
                <a:latin typeface="DINCondensedC" panose="00000506000000000000" pitchFamily="50" charset="0"/>
                <a:ea typeface="MS Mincho" panose="02020609040205080304" pitchFamily="49" charset="-128"/>
                <a:cs typeface="Times New Roman" panose="02020603050405020304" pitchFamily="18" charset="0"/>
              </a:rPr>
              <a:t>каждый из них </a:t>
            </a:r>
            <a:r>
              <a:rPr lang="ru-RU" sz="3200" dirty="0" smtClean="0">
                <a:latin typeface="DINCondensedC" panose="00000506000000000000" pitchFamily="50" charset="0"/>
                <a:ea typeface="MS Mincho" panose="02020609040205080304" pitchFamily="49" charset="-128"/>
                <a:cs typeface="Times New Roman" panose="02020603050405020304" pitchFamily="18" charset="0"/>
              </a:rPr>
              <a:t>возрастает в геометрической прогрессии </a:t>
            </a:r>
            <a:r>
              <a:rPr lang="ru-RU" sz="3200" dirty="0">
                <a:latin typeface="DINCondensedC" panose="00000506000000000000" pitchFamily="50" charset="0"/>
                <a:ea typeface="MS Mincho" panose="02020609040205080304" pitchFamily="49" charset="-128"/>
                <a:cs typeface="Times New Roman" panose="02020603050405020304" pitchFamily="18" charset="0"/>
              </a:rPr>
              <a:t>в </a:t>
            </a:r>
            <a:r>
              <a:rPr lang="ru-RU" sz="3200" dirty="0" smtClean="0">
                <a:latin typeface="DINCondensedC" panose="00000506000000000000" pitchFamily="50" charset="0"/>
                <a:ea typeface="MS Mincho" panose="02020609040205080304" pitchFamily="49" charset="-128"/>
                <a:cs typeface="Times New Roman" panose="02020603050405020304" pitchFamily="18" charset="0"/>
              </a:rPr>
              <a:t>смирении, любви и служении. </a:t>
            </a:r>
            <a:r>
              <a:rPr lang="ru-RU" sz="3200" dirty="0">
                <a:latin typeface="DINCondensedC" panose="00000506000000000000" pitchFamily="50" charset="0"/>
                <a:ea typeface="MS Mincho" panose="02020609040205080304" pitchFamily="49" charset="-128"/>
                <a:cs typeface="Times New Roman" panose="02020603050405020304" pitchFamily="18" charset="0"/>
              </a:rPr>
              <a:t>Действительно, члены семьи </a:t>
            </a:r>
            <a:r>
              <a:rPr lang="ru-RU" sz="3200" dirty="0" smtClean="0">
                <a:latin typeface="DINCondensedC" panose="00000506000000000000" pitchFamily="50" charset="0"/>
                <a:ea typeface="MS Mincho" panose="02020609040205080304" pitchFamily="49" charset="-128"/>
                <a:cs typeface="Times New Roman" panose="02020603050405020304" pitchFamily="18" charset="0"/>
              </a:rPr>
              <a:t>начинают всё </a:t>
            </a:r>
            <a:r>
              <a:rPr lang="ru-RU" sz="3200" dirty="0">
                <a:latin typeface="DINCondensedC" panose="00000506000000000000" pitchFamily="50" charset="0"/>
                <a:ea typeface="MS Mincho" panose="02020609040205080304" pitchFamily="49" charset="-128"/>
                <a:cs typeface="Times New Roman" panose="02020603050405020304" pitchFamily="18" charset="0"/>
              </a:rPr>
              <a:t>больше становиться похожими на Христа. Его сила обещана нам, </a:t>
            </a:r>
            <a:r>
              <a:rPr lang="ru-RU" sz="3200" dirty="0" smtClean="0">
                <a:latin typeface="DINCondensedC" panose="00000506000000000000" pitchFamily="50" charset="0"/>
                <a:ea typeface="MS Mincho" panose="02020609040205080304" pitchFamily="49" charset="-128"/>
                <a:cs typeface="Times New Roman" panose="02020603050405020304" pitchFamily="18" charset="0"/>
              </a:rPr>
              <a:t>если </a:t>
            </a:r>
            <a:r>
              <a:rPr lang="ru-RU" sz="3200" dirty="0">
                <a:latin typeface="DINCondensedC" panose="00000506000000000000" pitchFamily="50" charset="0"/>
                <a:ea typeface="MS Mincho" panose="02020609040205080304" pitchFamily="49" charset="-128"/>
                <a:cs typeface="Times New Roman" panose="02020603050405020304" pitchFamily="18" charset="0"/>
              </a:rPr>
              <a:t>мы стремимся стать подобными Христу во всех наших взаимоотношениях.</a:t>
            </a:r>
            <a:endParaRPr lang="en-US" sz="1800" kern="100" dirty="0">
              <a:effectLst/>
              <a:latin typeface="DINCondensedC" panose="00000506000000000000" pitchFamily="50"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E0CE529-1C45-F548-AE8A-BB4457328103}"/>
              </a:ext>
            </a:extLst>
          </p:cNvPr>
          <p:cNvSpPr txBox="1"/>
          <p:nvPr/>
        </p:nvSpPr>
        <p:spPr>
          <a:xfrm>
            <a:off x="560070" y="317323"/>
            <a:ext cx="6750122" cy="646331"/>
          </a:xfrm>
          <a:prstGeom prst="rect">
            <a:avLst/>
          </a:prstGeom>
          <a:noFill/>
        </p:spPr>
        <p:txBody>
          <a:bodyPr wrap="square" rtlCol="0">
            <a:spAutoFit/>
          </a:bodyPr>
          <a:lstStyle/>
          <a:p>
            <a:r>
              <a:rPr lang="ru-RU" sz="3600" b="1" dirty="0" smtClean="0">
                <a:solidFill>
                  <a:schemeClr val="bg1"/>
                </a:solidFill>
                <a:latin typeface="Avenir Next Condensed" panose="020B0506020202020204" pitchFamily="34" charset="0"/>
              </a:rPr>
              <a:t>ЗАКЛЮЧЕНИЕ</a:t>
            </a:r>
            <a:endParaRPr lang="en-US" b="1" dirty="0">
              <a:solidFill>
                <a:schemeClr val="bg1"/>
              </a:solidFill>
              <a:latin typeface="Avenir Next Condensed" panose="020B0506020202020204" pitchFamily="34" charset="0"/>
            </a:endParaRPr>
          </a:p>
        </p:txBody>
      </p:sp>
      <p:sp>
        <p:nvSpPr>
          <p:cNvPr id="9" name="Rectangle 7"/>
          <p:cNvSpPr/>
          <p:nvPr/>
        </p:nvSpPr>
        <p:spPr>
          <a:xfrm>
            <a:off x="2245031" y="6402133"/>
            <a:ext cx="6252210" cy="230832"/>
          </a:xfrm>
          <a:prstGeom prst="rect">
            <a:avLst/>
          </a:prstGeom>
        </p:spPr>
        <p:txBody>
          <a:bodyPr wrap="square" anchor="b">
            <a:spAutoFit/>
          </a:bodyPr>
          <a:lstStyle/>
          <a:p>
            <a:pPr algn="r"/>
            <a:r>
              <a:rPr lang="bg-BG" sz="900" dirty="0">
                <a:solidFill>
                  <a:srgbClr val="7030A0"/>
                </a:solidFill>
                <a:latin typeface="Avenir Next Condensed" panose="020B0506020202020204" pitchFamily="34" charset="0"/>
              </a:rPr>
              <a:t>СТАНОВИТЬСЯ СИЛЬНЕЕ, НАДЕЛЯЯ </a:t>
            </a:r>
            <a:r>
              <a:rPr lang="ru-RU" sz="900" dirty="0">
                <a:solidFill>
                  <a:srgbClr val="7030A0"/>
                </a:solidFill>
                <a:latin typeface="Avenir Next Condensed" panose="020B0506020202020204" pitchFamily="34" charset="0"/>
              </a:rPr>
              <a:t>ВЛАСТЬЮ </a:t>
            </a:r>
            <a:r>
              <a:rPr lang="bg-BG" sz="900" dirty="0" smtClean="0">
                <a:solidFill>
                  <a:srgbClr val="7030A0"/>
                </a:solidFill>
                <a:latin typeface="Avenir Next Condensed" panose="020B0506020202020204" pitchFamily="34" charset="0"/>
              </a:rPr>
              <a:t>ДРУГИХ</a:t>
            </a:r>
            <a:endParaRPr lang="bg-BG" sz="900" dirty="0">
              <a:solidFill>
                <a:srgbClr val="7030A0"/>
              </a:solidFill>
              <a:latin typeface="Avenir Next Condensed" panose="020B0506020202020204" pitchFamily="34" charset="0"/>
            </a:endParaRPr>
          </a:p>
        </p:txBody>
      </p:sp>
    </p:spTree>
    <p:extLst>
      <p:ext uri="{BB962C8B-B14F-4D97-AF65-F5344CB8AC3E}">
        <p14:creationId xmlns:p14="http://schemas.microsoft.com/office/powerpoint/2010/main" val="26047017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11" name="TextBox 10">
            <a:extLst>
              <a:ext uri="{FF2B5EF4-FFF2-40B4-BE49-F238E27FC236}">
                <a16:creationId xmlns:a16="http://schemas.microsoft.com/office/drawing/2014/main" id="{A321DCA3-A769-C049-BA95-5D4CF043B697}"/>
              </a:ext>
            </a:extLst>
          </p:cNvPr>
          <p:cNvSpPr txBox="1"/>
          <p:nvPr/>
        </p:nvSpPr>
        <p:spPr>
          <a:xfrm>
            <a:off x="846343" y="2708987"/>
            <a:ext cx="7451314" cy="2616101"/>
          </a:xfrm>
          <a:prstGeom prst="rect">
            <a:avLst/>
          </a:prstGeom>
          <a:noFill/>
        </p:spPr>
        <p:txBody>
          <a:bodyPr wrap="square" rtlCol="0">
            <a:spAutoFit/>
          </a:bodyPr>
          <a:lstStyle/>
          <a:p>
            <a:pPr algn="ctr"/>
            <a:r>
              <a:rPr lang="ru-RU" sz="4000" b="1" dirty="0" smtClean="0">
                <a:effectLst/>
                <a:latin typeface="DINCondensedC" panose="00000506000000000000" pitchFamily="50" charset="0"/>
                <a:ea typeface="MS Mincho" panose="02020609040205080304" pitchFamily="49" charset="-128"/>
                <a:cs typeface="Times New Roman" panose="02020603050405020304" pitchFamily="18" charset="0"/>
              </a:rPr>
              <a:t>«Всё могу в укрепляющем меня Иисусе Христе»</a:t>
            </a:r>
            <a:r>
              <a:rPr lang="en-US" sz="4000" b="1" dirty="0" smtClean="0">
                <a:effectLst/>
                <a:latin typeface="DINCondensedC" panose="00000506000000000000" pitchFamily="50" charset="0"/>
                <a:ea typeface="MS Mincho" panose="02020609040205080304" pitchFamily="49" charset="-128"/>
                <a:cs typeface="Times New Roman" panose="02020603050405020304" pitchFamily="18" charset="0"/>
              </a:rPr>
              <a:t> </a:t>
            </a:r>
            <a:endParaRPr lang="en-US" sz="4000" b="1" dirty="0">
              <a:effectLst/>
              <a:latin typeface="DINCondensedC" panose="00000506000000000000" pitchFamily="50" charset="0"/>
              <a:ea typeface="MS Mincho" panose="02020609040205080304" pitchFamily="49" charset="-128"/>
              <a:cs typeface="Times New Roman" panose="02020603050405020304" pitchFamily="18" charset="0"/>
            </a:endParaRPr>
          </a:p>
          <a:p>
            <a:pPr algn="ctr"/>
            <a:endParaRPr lang="en-US" sz="2400" dirty="0">
              <a:latin typeface="DINCondensedC" panose="00000506000000000000" pitchFamily="50" charset="0"/>
              <a:ea typeface="MS Mincho" panose="02020609040205080304" pitchFamily="49" charset="-128"/>
              <a:cs typeface="Times New Roman" panose="02020603050405020304" pitchFamily="18" charset="0"/>
            </a:endParaRPr>
          </a:p>
          <a:p>
            <a:pPr algn="ctr"/>
            <a:r>
              <a:rPr lang="ru-RU" sz="2400" dirty="0">
                <a:latin typeface="DINCondensedC" panose="00000506000000000000" pitchFamily="50" charset="0"/>
                <a:ea typeface="MS Mincho" panose="02020609040205080304" pitchFamily="49" charset="-128"/>
                <a:cs typeface="Times New Roman" panose="02020603050405020304" pitchFamily="18" charset="0"/>
              </a:rPr>
              <a:t>Филиппийцам </a:t>
            </a:r>
            <a:r>
              <a:rPr lang="en-US" sz="2400" dirty="0" smtClean="0">
                <a:effectLst/>
                <a:latin typeface="DINCondensedC" panose="00000506000000000000" pitchFamily="50" charset="0"/>
                <a:ea typeface="MS Mincho" panose="02020609040205080304" pitchFamily="49" charset="-128"/>
                <a:cs typeface="Times New Roman" panose="02020603050405020304" pitchFamily="18" charset="0"/>
              </a:rPr>
              <a:t>4:13</a:t>
            </a:r>
            <a:endParaRPr lang="en-US" sz="2400" dirty="0">
              <a:effectLst/>
              <a:latin typeface="DINCondensedC" panose="00000506000000000000" pitchFamily="50" charset="0"/>
              <a:ea typeface="Times New Roman" panose="02020603050405020304" pitchFamily="18" charset="0"/>
            </a:endParaRPr>
          </a:p>
          <a:p>
            <a:pPr marR="0">
              <a:lnSpc>
                <a:spcPct val="200000"/>
              </a:lnSpc>
              <a:spcBef>
                <a:spcPts val="0"/>
              </a:spcBef>
              <a:spcAft>
                <a:spcPts val="0"/>
              </a:spcAft>
            </a:pPr>
            <a:endParaRPr lang="en-US" sz="1800" kern="100" dirty="0">
              <a:effectLst/>
              <a:latin typeface="DINCondensedC" panose="00000506000000000000" pitchFamily="50" charset="0"/>
              <a:ea typeface="Calibri" panose="020F0502020204030204" pitchFamily="34" charset="0"/>
              <a:cs typeface="Times New Roman" panose="02020603050405020304" pitchFamily="18" charset="0"/>
            </a:endParaRPr>
          </a:p>
        </p:txBody>
      </p:sp>
      <p:sp>
        <p:nvSpPr>
          <p:cNvPr id="5" name="Rectangle 7"/>
          <p:cNvSpPr/>
          <p:nvPr/>
        </p:nvSpPr>
        <p:spPr>
          <a:xfrm>
            <a:off x="2245031" y="6402133"/>
            <a:ext cx="6252210" cy="230832"/>
          </a:xfrm>
          <a:prstGeom prst="rect">
            <a:avLst/>
          </a:prstGeom>
        </p:spPr>
        <p:txBody>
          <a:bodyPr wrap="square" anchor="b">
            <a:spAutoFit/>
          </a:bodyPr>
          <a:lstStyle/>
          <a:p>
            <a:pPr algn="r"/>
            <a:r>
              <a:rPr lang="bg-BG" sz="900" dirty="0">
                <a:solidFill>
                  <a:srgbClr val="7030A0"/>
                </a:solidFill>
                <a:latin typeface="Avenir Next Condensed" panose="020B0506020202020204" pitchFamily="34" charset="0"/>
              </a:rPr>
              <a:t>СТАНОВИТЬСЯ СИЛЬНЕЕ, НАДЕЛЯЯ </a:t>
            </a:r>
            <a:r>
              <a:rPr lang="ru-RU" sz="900" dirty="0">
                <a:solidFill>
                  <a:srgbClr val="7030A0"/>
                </a:solidFill>
                <a:latin typeface="Avenir Next Condensed" panose="020B0506020202020204" pitchFamily="34" charset="0"/>
              </a:rPr>
              <a:t>ВЛАСТЬЮ </a:t>
            </a:r>
            <a:r>
              <a:rPr lang="bg-BG" sz="900" dirty="0" smtClean="0">
                <a:solidFill>
                  <a:srgbClr val="7030A0"/>
                </a:solidFill>
                <a:latin typeface="Avenir Next Condensed" panose="020B0506020202020204" pitchFamily="34" charset="0"/>
              </a:rPr>
              <a:t>ДРУГИХ</a:t>
            </a:r>
            <a:endParaRPr lang="bg-BG" sz="900" dirty="0">
              <a:solidFill>
                <a:srgbClr val="7030A0"/>
              </a:solidFill>
              <a:latin typeface="Avenir Next Condensed" panose="020B0506020202020204" pitchFamily="34" charset="0"/>
            </a:endParaRPr>
          </a:p>
        </p:txBody>
      </p:sp>
    </p:spTree>
    <p:extLst>
      <p:ext uri="{BB962C8B-B14F-4D97-AF65-F5344CB8AC3E}">
        <p14:creationId xmlns:p14="http://schemas.microsoft.com/office/powerpoint/2010/main" val="16907092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Tree>
    <p:extLst>
      <p:ext uri="{BB962C8B-B14F-4D97-AF65-F5344CB8AC3E}">
        <p14:creationId xmlns:p14="http://schemas.microsoft.com/office/powerpoint/2010/main" val="1985433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8" name="Rectangle 7"/>
          <p:cNvSpPr/>
          <p:nvPr/>
        </p:nvSpPr>
        <p:spPr>
          <a:xfrm>
            <a:off x="225322" y="320472"/>
            <a:ext cx="6252210" cy="307777"/>
          </a:xfrm>
          <a:prstGeom prst="rect">
            <a:avLst/>
          </a:prstGeom>
        </p:spPr>
        <p:txBody>
          <a:bodyPr wrap="square" anchor="b">
            <a:spAutoFit/>
          </a:bodyPr>
          <a:lstStyle/>
          <a:p>
            <a:r>
              <a:rPr lang="bg-BG" sz="1400" dirty="0" smtClean="0">
                <a:solidFill>
                  <a:srgbClr val="FFFF00"/>
                </a:solidFill>
                <a:latin typeface="Avenir Next Condensed" panose="020B0506020202020204" pitchFamily="34" charset="0"/>
              </a:rPr>
              <a:t>СТАНОВИТЬСЯ </a:t>
            </a:r>
            <a:r>
              <a:rPr lang="bg-BG" sz="1400" dirty="0">
                <a:solidFill>
                  <a:srgbClr val="FFFF00"/>
                </a:solidFill>
                <a:latin typeface="Avenir Next Condensed" panose="020B0506020202020204" pitchFamily="34" charset="0"/>
              </a:rPr>
              <a:t>СИЛЬНЕЕ, НАДЕЛЯЯ </a:t>
            </a:r>
            <a:r>
              <a:rPr lang="ru-RU" sz="1400" dirty="0">
                <a:solidFill>
                  <a:srgbClr val="FFFF00"/>
                </a:solidFill>
                <a:latin typeface="Avenir Next Condensed" panose="020B0506020202020204" pitchFamily="34" charset="0"/>
              </a:rPr>
              <a:t>ВЛАСТЬЮ </a:t>
            </a:r>
            <a:r>
              <a:rPr lang="bg-BG" sz="1400" dirty="0" smtClean="0">
                <a:solidFill>
                  <a:srgbClr val="FFFF00"/>
                </a:solidFill>
                <a:latin typeface="Avenir Next Condensed" panose="020B0506020202020204" pitchFamily="34" charset="0"/>
              </a:rPr>
              <a:t>ДРУГИХ</a:t>
            </a:r>
            <a:endParaRPr lang="bg-BG" sz="1400" dirty="0">
              <a:solidFill>
                <a:srgbClr val="FFFF00"/>
              </a:solidFill>
              <a:latin typeface="Avenir Next Condensed" panose="020B0506020202020204" pitchFamily="34" charset="0"/>
            </a:endParaRPr>
          </a:p>
        </p:txBody>
      </p:sp>
      <p:sp>
        <p:nvSpPr>
          <p:cNvPr id="10" name="TextBox 9">
            <a:extLst>
              <a:ext uri="{FF2B5EF4-FFF2-40B4-BE49-F238E27FC236}">
                <a16:creationId xmlns:a16="http://schemas.microsoft.com/office/drawing/2014/main" id="{0E0CE529-1C45-F548-AE8A-BB4457328103}"/>
              </a:ext>
            </a:extLst>
          </p:cNvPr>
          <p:cNvSpPr txBox="1"/>
          <p:nvPr/>
        </p:nvSpPr>
        <p:spPr>
          <a:xfrm>
            <a:off x="287338" y="1277509"/>
            <a:ext cx="5175353" cy="3083921"/>
          </a:xfrm>
          <a:prstGeom prst="rect">
            <a:avLst/>
          </a:prstGeom>
          <a:noFill/>
        </p:spPr>
        <p:txBody>
          <a:bodyPr wrap="square" rtlCol="0" anchor="t" anchorCtr="0">
            <a:spAutoFit/>
          </a:bodyPr>
          <a:lstStyle/>
          <a:p>
            <a:pPr>
              <a:lnSpc>
                <a:spcPct val="90000"/>
              </a:lnSpc>
            </a:pPr>
            <a:r>
              <a:rPr lang="ru-RU" sz="5400" b="1" dirty="0" smtClean="0">
                <a:solidFill>
                  <a:schemeClr val="bg1"/>
                </a:solidFill>
                <a:latin typeface="Impact" panose="020B0806030902050204" pitchFamily="34" charset="0"/>
              </a:rPr>
              <a:t>ЧАСТЬ ПЕРВАЯ: ВЛАСТЬ </a:t>
            </a:r>
            <a:br>
              <a:rPr lang="ru-RU" sz="5400" b="1" dirty="0" smtClean="0">
                <a:solidFill>
                  <a:schemeClr val="bg1"/>
                </a:solidFill>
                <a:latin typeface="Impact" panose="020B0806030902050204" pitchFamily="34" charset="0"/>
              </a:rPr>
            </a:br>
            <a:r>
              <a:rPr lang="ru-RU" sz="5400" b="1" dirty="0" smtClean="0">
                <a:solidFill>
                  <a:schemeClr val="bg1"/>
                </a:solidFill>
                <a:latin typeface="Impact" panose="020B0806030902050204" pitchFamily="34" charset="0"/>
              </a:rPr>
              <a:t>И КОНТРОЛЬ </a:t>
            </a:r>
            <a:br>
              <a:rPr lang="ru-RU" sz="5400" b="1" dirty="0" smtClean="0">
                <a:solidFill>
                  <a:schemeClr val="bg1"/>
                </a:solidFill>
                <a:latin typeface="Impact" panose="020B0806030902050204" pitchFamily="34" charset="0"/>
              </a:rPr>
            </a:br>
            <a:r>
              <a:rPr lang="ru-RU" sz="5400" b="1" dirty="0" smtClean="0">
                <a:solidFill>
                  <a:schemeClr val="bg1"/>
                </a:solidFill>
                <a:latin typeface="Impact" panose="020B0806030902050204" pitchFamily="34" charset="0"/>
              </a:rPr>
              <a:t>В ОТНОШЕНИЯХ</a:t>
            </a:r>
            <a:endParaRPr lang="en-US" sz="2400" b="1" dirty="0">
              <a:solidFill>
                <a:schemeClr val="bg1"/>
              </a:solidFill>
              <a:latin typeface="Impact" panose="020B0806030902050204" pitchFamily="34" charset="0"/>
            </a:endParaRPr>
          </a:p>
        </p:txBody>
      </p:sp>
    </p:spTree>
    <p:extLst>
      <p:ext uri="{BB962C8B-B14F-4D97-AF65-F5344CB8AC3E}">
        <p14:creationId xmlns:p14="http://schemas.microsoft.com/office/powerpoint/2010/main" val="3210870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0"/>
            <a:ext cx="9152410" cy="6858794"/>
          </a:xfrm>
          <a:prstGeom prst="rect">
            <a:avLst/>
          </a:prstGeom>
        </p:spPr>
      </p:pic>
      <p:sp>
        <p:nvSpPr>
          <p:cNvPr id="3" name="TextBox 2">
            <a:extLst>
              <a:ext uri="{FF2B5EF4-FFF2-40B4-BE49-F238E27FC236}">
                <a16:creationId xmlns:a16="http://schemas.microsoft.com/office/drawing/2014/main" id="{2AD033DF-7967-C798-0B3A-5C790AB80DCE}"/>
              </a:ext>
            </a:extLst>
          </p:cNvPr>
          <p:cNvSpPr txBox="1"/>
          <p:nvPr/>
        </p:nvSpPr>
        <p:spPr>
          <a:xfrm>
            <a:off x="825392" y="1295400"/>
            <a:ext cx="7484806" cy="4758034"/>
          </a:xfrm>
          <a:prstGeom prst="rect">
            <a:avLst/>
          </a:prstGeom>
          <a:noFill/>
        </p:spPr>
        <p:txBody>
          <a:bodyPr wrap="square">
            <a:spAutoFit/>
          </a:bodyPr>
          <a:lstStyle/>
          <a:p>
            <a:pPr lvl="1" algn="ctr">
              <a:lnSpc>
                <a:spcPct val="107000"/>
              </a:lnSpc>
              <a:spcAft>
                <a:spcPts val="800"/>
              </a:spcAft>
            </a:pPr>
            <a:r>
              <a:rPr lang="ru-RU" sz="3600" b="1" dirty="0" smtClean="0">
                <a:latin typeface="DINCondensedC" panose="00000506000000000000" pitchFamily="50" charset="0"/>
                <a:ea typeface="Calibri" panose="020F0502020204030204" pitchFamily="34" charset="0"/>
                <a:cs typeface="Calibri" panose="020F0502020204030204" pitchFamily="34" charset="0"/>
              </a:rPr>
              <a:t>ВЛАСТЬ И КОНТРОЛЬ</a:t>
            </a:r>
            <a:endParaRPr lang="en-US" sz="3600" dirty="0">
              <a:effectLst/>
              <a:latin typeface="DINCondensedC" panose="00000506000000000000" pitchFamily="50"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1000" dirty="0">
              <a:effectLst/>
              <a:latin typeface="DINCondensedC" panose="00000506000000000000" pitchFamily="50" charset="0"/>
              <a:ea typeface="MS Mincho" panose="02020609040205080304" pitchFamily="49" charset="-128"/>
              <a:cs typeface="Times New Roman" panose="02020603050405020304" pitchFamily="18" charset="0"/>
            </a:endParaRPr>
          </a:p>
          <a:p>
            <a:pPr marL="0" marR="0" algn="ctr">
              <a:spcBef>
                <a:spcPts val="0"/>
              </a:spcBef>
              <a:spcAft>
                <a:spcPts val="0"/>
              </a:spcAft>
            </a:pPr>
            <a:r>
              <a:rPr lang="ru-RU" sz="3200" dirty="0" smtClean="0">
                <a:latin typeface="DINCondensedC" panose="00000506000000000000" pitchFamily="50" charset="0"/>
                <a:ea typeface="MS Mincho" panose="02020609040205080304" pitchFamily="49" charset="-128"/>
                <a:cs typeface="Times New Roman" panose="02020603050405020304" pitchFamily="18" charset="0"/>
              </a:rPr>
              <a:t>Жажда господства – одно из самых сильных человеческих стремлений:</a:t>
            </a:r>
            <a:r>
              <a:rPr lang="en-US" sz="3200" dirty="0" smtClean="0">
                <a:latin typeface="DINCondensedC" panose="00000506000000000000" pitchFamily="50" charset="0"/>
                <a:ea typeface="MS Mincho" panose="02020609040205080304" pitchFamily="49" charset="-128"/>
                <a:cs typeface="Times New Roman" panose="02020603050405020304" pitchFamily="18" charset="0"/>
              </a:rPr>
              <a:t> </a:t>
            </a:r>
            <a:r>
              <a:rPr lang="ru-RU" sz="3200" dirty="0" smtClean="0">
                <a:latin typeface="DINCondensedC" panose="00000506000000000000" pitchFamily="50" charset="0"/>
                <a:ea typeface="MS Mincho" panose="02020609040205080304" pitchFamily="49" charset="-128"/>
                <a:cs typeface="Times New Roman" panose="02020603050405020304" pitchFamily="18" charset="0"/>
              </a:rPr>
              <a:t/>
            </a:r>
            <a:br>
              <a:rPr lang="ru-RU" sz="3200" dirty="0" smtClean="0">
                <a:latin typeface="DINCondensedC" panose="00000506000000000000" pitchFamily="50" charset="0"/>
                <a:ea typeface="MS Mincho" panose="02020609040205080304" pitchFamily="49" charset="-128"/>
                <a:cs typeface="Times New Roman" panose="02020603050405020304" pitchFamily="18" charset="0"/>
              </a:rPr>
            </a:br>
            <a:r>
              <a:rPr lang="ru-RU" sz="3200" dirty="0" smtClean="0">
                <a:latin typeface="DINCondensedC" panose="00000506000000000000" pitchFamily="50" charset="0"/>
                <a:ea typeface="MS Mincho" panose="02020609040205080304" pitchFamily="49" charset="-128"/>
                <a:cs typeface="Times New Roman" panose="02020603050405020304" pitchFamily="18" charset="0"/>
              </a:rPr>
              <a:t>не только властвовать над собой, </a:t>
            </a:r>
            <a:br>
              <a:rPr lang="ru-RU" sz="3200" dirty="0" smtClean="0">
                <a:latin typeface="DINCondensedC" panose="00000506000000000000" pitchFamily="50" charset="0"/>
                <a:ea typeface="MS Mincho" panose="02020609040205080304" pitchFamily="49" charset="-128"/>
                <a:cs typeface="Times New Roman" panose="02020603050405020304" pitchFamily="18" charset="0"/>
              </a:rPr>
            </a:br>
            <a:r>
              <a:rPr lang="ru-RU" sz="3200" dirty="0" smtClean="0">
                <a:latin typeface="DINCondensedC" panose="00000506000000000000" pitchFamily="50" charset="0"/>
                <a:ea typeface="MS Mincho" panose="02020609040205080304" pitchFamily="49" charset="-128"/>
                <a:cs typeface="Times New Roman" panose="02020603050405020304" pitchFamily="18" charset="0"/>
              </a:rPr>
              <a:t>но и управлять другими. Власть – это измерение, присутствующее во всех человеческих отношениях.</a:t>
            </a:r>
            <a:endParaRPr lang="en-US" sz="3200" dirty="0">
              <a:effectLst/>
              <a:latin typeface="DINCondensedC" panose="00000506000000000000" pitchFamily="50" charset="0"/>
              <a:ea typeface="MS Mincho" panose="02020609040205080304" pitchFamily="49" charset="-128"/>
              <a:cs typeface="Times New Roman" panose="02020603050405020304" pitchFamily="18" charset="0"/>
            </a:endParaRPr>
          </a:p>
          <a:p>
            <a:pPr marL="0" marR="0" algn="ctr">
              <a:spcBef>
                <a:spcPts val="0"/>
              </a:spcBef>
              <a:spcAft>
                <a:spcPts val="0"/>
              </a:spcAft>
            </a:pPr>
            <a:endParaRPr lang="en-US" sz="3200" dirty="0">
              <a:effectLst/>
              <a:latin typeface="DINCondensedC" panose="00000506000000000000" pitchFamily="50" charset="0"/>
              <a:ea typeface="MS Mincho" panose="02020609040205080304" pitchFamily="49" charset="-128"/>
              <a:cs typeface="Times New Roman" panose="02020603050405020304" pitchFamily="18" charset="0"/>
            </a:endParaRPr>
          </a:p>
          <a:p>
            <a:pPr marL="0" marR="0" algn="ctr">
              <a:spcBef>
                <a:spcPts val="0"/>
              </a:spcBef>
              <a:spcAft>
                <a:spcPts val="0"/>
              </a:spcAft>
            </a:pPr>
            <a:r>
              <a:rPr lang="en-US" sz="2400" dirty="0">
                <a:effectLst/>
                <a:latin typeface="DINCondensedC" panose="00000506000000000000" pitchFamily="50" charset="0"/>
                <a:ea typeface="MS Mincho" panose="02020609040205080304" pitchFamily="49" charset="-128"/>
                <a:cs typeface="Times New Roman" panose="02020603050405020304" pitchFamily="18" charset="0"/>
              </a:rPr>
              <a:t>Balswick &amp; Balswick, 2007</a:t>
            </a:r>
            <a:endParaRPr lang="en-US" sz="2400" dirty="0">
              <a:effectLst/>
              <a:latin typeface="DINCondensedC" panose="00000506000000000000" pitchFamily="50" charset="0"/>
              <a:ea typeface="Times New Roman" panose="02020603050405020304" pitchFamily="18" charset="0"/>
            </a:endParaRPr>
          </a:p>
        </p:txBody>
      </p:sp>
      <p:sp>
        <p:nvSpPr>
          <p:cNvPr id="5" name="Rectangle 7"/>
          <p:cNvSpPr/>
          <p:nvPr/>
        </p:nvSpPr>
        <p:spPr>
          <a:xfrm>
            <a:off x="2245031" y="6402133"/>
            <a:ext cx="6252210" cy="230832"/>
          </a:xfrm>
          <a:prstGeom prst="rect">
            <a:avLst/>
          </a:prstGeom>
        </p:spPr>
        <p:txBody>
          <a:bodyPr wrap="square" anchor="b">
            <a:spAutoFit/>
          </a:bodyPr>
          <a:lstStyle/>
          <a:p>
            <a:pPr algn="r"/>
            <a:r>
              <a:rPr lang="bg-BG" sz="900" dirty="0">
                <a:solidFill>
                  <a:srgbClr val="7030A0"/>
                </a:solidFill>
                <a:latin typeface="Avenir Next Condensed" panose="020B0506020202020204" pitchFamily="34" charset="0"/>
              </a:rPr>
              <a:t>СТАНОВИТЬСЯ СИЛЬНЕЕ, НАДЕЛЯЯ </a:t>
            </a:r>
            <a:r>
              <a:rPr lang="ru-RU" sz="900" dirty="0">
                <a:solidFill>
                  <a:srgbClr val="7030A0"/>
                </a:solidFill>
                <a:latin typeface="Avenir Next Condensed" panose="020B0506020202020204" pitchFamily="34" charset="0"/>
              </a:rPr>
              <a:t>ВЛАСТЬЮ </a:t>
            </a:r>
            <a:r>
              <a:rPr lang="bg-BG" sz="900" dirty="0" smtClean="0">
                <a:solidFill>
                  <a:srgbClr val="7030A0"/>
                </a:solidFill>
                <a:latin typeface="Avenir Next Condensed" panose="020B0506020202020204" pitchFamily="34" charset="0"/>
              </a:rPr>
              <a:t>ДРУГИХ</a:t>
            </a:r>
            <a:endParaRPr lang="bg-BG" sz="900" dirty="0">
              <a:solidFill>
                <a:srgbClr val="7030A0"/>
              </a:solidFill>
              <a:latin typeface="Avenir Next Condensed" panose="020B0506020202020204" pitchFamily="34" charset="0"/>
            </a:endParaRPr>
          </a:p>
        </p:txBody>
      </p:sp>
    </p:spTree>
    <p:extLst>
      <p:ext uri="{BB962C8B-B14F-4D97-AF65-F5344CB8AC3E}">
        <p14:creationId xmlns:p14="http://schemas.microsoft.com/office/powerpoint/2010/main" val="2326061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20355"/>
            <a:ext cx="9152410" cy="6858794"/>
          </a:xfrm>
          <a:prstGeom prst="rect">
            <a:avLst/>
          </a:prstGeom>
        </p:spPr>
      </p:pic>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646331"/>
          </a:xfrm>
          <a:prstGeom prst="rect">
            <a:avLst/>
          </a:prstGeom>
          <a:noFill/>
        </p:spPr>
        <p:txBody>
          <a:bodyPr wrap="square" rtlCol="0">
            <a:spAutoFit/>
          </a:bodyPr>
          <a:lstStyle/>
          <a:p>
            <a:endParaRPr lang="en-US" sz="3600" b="1" dirty="0">
              <a:solidFill>
                <a:schemeClr val="bg1"/>
              </a:solidFill>
              <a:latin typeface="Avenir Next Condensed" panose="020B0506020202020204" pitchFamily="34" charset="0"/>
            </a:endParaRPr>
          </a:p>
        </p:txBody>
      </p:sp>
      <p:sp>
        <p:nvSpPr>
          <p:cNvPr id="3" name="TextBox 2">
            <a:extLst>
              <a:ext uri="{FF2B5EF4-FFF2-40B4-BE49-F238E27FC236}">
                <a16:creationId xmlns:a16="http://schemas.microsoft.com/office/drawing/2014/main" id="{2AD033DF-7967-C798-0B3A-5C790AB80DCE}"/>
              </a:ext>
            </a:extLst>
          </p:cNvPr>
          <p:cNvSpPr txBox="1"/>
          <p:nvPr/>
        </p:nvSpPr>
        <p:spPr>
          <a:xfrm>
            <a:off x="789326" y="1540961"/>
            <a:ext cx="7556938" cy="4401205"/>
          </a:xfrm>
          <a:prstGeom prst="rect">
            <a:avLst/>
          </a:prstGeom>
          <a:noFill/>
        </p:spPr>
        <p:txBody>
          <a:bodyPr wrap="square">
            <a:spAutoFit/>
          </a:bodyPr>
          <a:lstStyle/>
          <a:p>
            <a:pPr marL="0" marR="0" algn="ctr">
              <a:spcBef>
                <a:spcPts val="0"/>
              </a:spcBef>
              <a:spcAft>
                <a:spcPts val="0"/>
              </a:spcAft>
            </a:pPr>
            <a:r>
              <a:rPr lang="ru-RU" sz="3200" dirty="0" smtClean="0">
                <a:effectLst/>
                <a:latin typeface="DINCondensedC" panose="00000506000000000000" pitchFamily="50" charset="0"/>
                <a:ea typeface="MS Mincho" panose="02020609040205080304" pitchFamily="49" charset="-128"/>
                <a:cs typeface="Times New Roman" panose="02020603050405020304" pitchFamily="18" charset="0"/>
              </a:rPr>
              <a:t>Домашнее насилие – это всегда дисбаланс власти и злоупотребление ею. Домашнее насилие характеризуется страхом, контролем и причинением вреда. Агрессор использует принуждение или силу для контроля жертвы. Насилие может быть физическим, сексуальным </a:t>
            </a:r>
            <a:br>
              <a:rPr lang="ru-RU" sz="3200" dirty="0" smtClean="0">
                <a:effectLst/>
                <a:latin typeface="DINCondensedC" panose="00000506000000000000" pitchFamily="50" charset="0"/>
                <a:ea typeface="MS Mincho" panose="02020609040205080304" pitchFamily="49" charset="-128"/>
                <a:cs typeface="Times New Roman" panose="02020603050405020304" pitchFamily="18" charset="0"/>
              </a:rPr>
            </a:br>
            <a:r>
              <a:rPr lang="ru-RU" sz="3200" dirty="0" smtClean="0">
                <a:effectLst/>
                <a:latin typeface="DINCondensedC" panose="00000506000000000000" pitchFamily="50" charset="0"/>
                <a:ea typeface="MS Mincho" panose="02020609040205080304" pitchFamily="49" charset="-128"/>
                <a:cs typeface="Times New Roman" panose="02020603050405020304" pitchFamily="18" charset="0"/>
              </a:rPr>
              <a:t>или эмоциональным</a:t>
            </a:r>
            <a:endParaRPr lang="en-US" sz="3200" dirty="0">
              <a:effectLst/>
              <a:latin typeface="DINCondensedC" panose="00000506000000000000" pitchFamily="50" charset="0"/>
              <a:ea typeface="MS Mincho" panose="02020609040205080304" pitchFamily="49" charset="-128"/>
              <a:cs typeface="Times New Roman" panose="02020603050405020304" pitchFamily="18" charset="0"/>
            </a:endParaRPr>
          </a:p>
          <a:p>
            <a:pPr marL="0" marR="0" algn="ctr">
              <a:spcBef>
                <a:spcPts val="0"/>
              </a:spcBef>
              <a:spcAft>
                <a:spcPts val="0"/>
              </a:spcAft>
            </a:pPr>
            <a:endParaRPr lang="en-US" sz="3200" dirty="0">
              <a:latin typeface="DINCondensedC" panose="00000506000000000000" pitchFamily="50" charset="0"/>
              <a:ea typeface="MS Mincho" panose="02020609040205080304" pitchFamily="49" charset="-128"/>
              <a:cs typeface="Times New Roman" panose="02020603050405020304" pitchFamily="18" charset="0"/>
            </a:endParaRPr>
          </a:p>
          <a:p>
            <a:pPr marL="0" marR="0" algn="ctr">
              <a:spcBef>
                <a:spcPts val="0"/>
              </a:spcBef>
              <a:spcAft>
                <a:spcPts val="0"/>
              </a:spcAft>
            </a:pPr>
            <a:r>
              <a:rPr lang="en-US" sz="2400" dirty="0">
                <a:effectLst/>
                <a:latin typeface="DINCondensedC" panose="00000506000000000000" pitchFamily="50" charset="0"/>
                <a:ea typeface="MS Mincho" panose="02020609040205080304" pitchFamily="49" charset="-128"/>
                <a:cs typeface="Times New Roman" panose="02020603050405020304" pitchFamily="18" charset="0"/>
              </a:rPr>
              <a:t>Fortune, 2002</a:t>
            </a:r>
            <a:endParaRPr lang="en-US" sz="2400" dirty="0">
              <a:effectLst/>
              <a:latin typeface="DINCondensedC" panose="00000506000000000000" pitchFamily="50" charset="0"/>
              <a:ea typeface="Times New Roman" panose="02020603050405020304" pitchFamily="18" charset="0"/>
            </a:endParaRPr>
          </a:p>
        </p:txBody>
      </p:sp>
      <p:sp>
        <p:nvSpPr>
          <p:cNvPr id="6" name="Rectangle 7"/>
          <p:cNvSpPr/>
          <p:nvPr/>
        </p:nvSpPr>
        <p:spPr>
          <a:xfrm>
            <a:off x="2245031" y="6402133"/>
            <a:ext cx="6252210" cy="230832"/>
          </a:xfrm>
          <a:prstGeom prst="rect">
            <a:avLst/>
          </a:prstGeom>
        </p:spPr>
        <p:txBody>
          <a:bodyPr wrap="square" anchor="b">
            <a:spAutoFit/>
          </a:bodyPr>
          <a:lstStyle/>
          <a:p>
            <a:pPr algn="r"/>
            <a:r>
              <a:rPr lang="bg-BG" sz="900" dirty="0">
                <a:solidFill>
                  <a:srgbClr val="7030A0"/>
                </a:solidFill>
                <a:latin typeface="Avenir Next Condensed" panose="020B0506020202020204" pitchFamily="34" charset="0"/>
              </a:rPr>
              <a:t>СТАНОВИТЬСЯ СИЛЬНЕЕ, НАДЕЛЯЯ </a:t>
            </a:r>
            <a:r>
              <a:rPr lang="ru-RU" sz="900" dirty="0">
                <a:solidFill>
                  <a:srgbClr val="7030A0"/>
                </a:solidFill>
                <a:latin typeface="Avenir Next Condensed" panose="020B0506020202020204" pitchFamily="34" charset="0"/>
              </a:rPr>
              <a:t>ВЛАСТЬЮ </a:t>
            </a:r>
            <a:r>
              <a:rPr lang="bg-BG" sz="900" dirty="0" smtClean="0">
                <a:solidFill>
                  <a:srgbClr val="7030A0"/>
                </a:solidFill>
                <a:latin typeface="Avenir Next Condensed" panose="020B0506020202020204" pitchFamily="34" charset="0"/>
              </a:rPr>
              <a:t>ДРУГИХ</a:t>
            </a:r>
            <a:endParaRPr lang="bg-BG" sz="900" dirty="0">
              <a:solidFill>
                <a:srgbClr val="7030A0"/>
              </a:solidFill>
              <a:latin typeface="Avenir Next Condensed" panose="020B0506020202020204" pitchFamily="34" charset="0"/>
            </a:endParaRPr>
          </a:p>
        </p:txBody>
      </p:sp>
    </p:spTree>
    <p:extLst>
      <p:ext uri="{BB962C8B-B14F-4D97-AF65-F5344CB8AC3E}">
        <p14:creationId xmlns:p14="http://schemas.microsoft.com/office/powerpoint/2010/main" val="1067104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794"/>
            <a:ext cx="9152410" cy="6858794"/>
          </a:xfrm>
          <a:prstGeom prst="rect">
            <a:avLst/>
          </a:prstGeom>
        </p:spPr>
      </p:pic>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646331"/>
          </a:xfrm>
          <a:prstGeom prst="rect">
            <a:avLst/>
          </a:prstGeom>
          <a:noFill/>
        </p:spPr>
        <p:txBody>
          <a:bodyPr wrap="square" rtlCol="0">
            <a:spAutoFit/>
          </a:bodyPr>
          <a:lstStyle/>
          <a:p>
            <a:endParaRPr lang="en-US" sz="3600" b="1" dirty="0">
              <a:solidFill>
                <a:schemeClr val="bg1"/>
              </a:solidFill>
              <a:latin typeface="Avenir Next Condensed" panose="020B0506020202020204" pitchFamily="34" charset="0"/>
            </a:endParaRPr>
          </a:p>
        </p:txBody>
      </p:sp>
      <p:sp>
        <p:nvSpPr>
          <p:cNvPr id="3" name="TextBox 2">
            <a:extLst>
              <a:ext uri="{FF2B5EF4-FFF2-40B4-BE49-F238E27FC236}">
                <a16:creationId xmlns:a16="http://schemas.microsoft.com/office/drawing/2014/main" id="{2AD033DF-7967-C798-0B3A-5C790AB80DCE}"/>
              </a:ext>
            </a:extLst>
          </p:cNvPr>
          <p:cNvSpPr txBox="1"/>
          <p:nvPr/>
        </p:nvSpPr>
        <p:spPr>
          <a:xfrm>
            <a:off x="789326" y="1069468"/>
            <a:ext cx="7556938" cy="4662815"/>
          </a:xfrm>
          <a:prstGeom prst="rect">
            <a:avLst/>
          </a:prstGeom>
          <a:noFill/>
        </p:spPr>
        <p:txBody>
          <a:bodyPr wrap="square">
            <a:spAutoFit/>
          </a:bodyPr>
          <a:lstStyle/>
          <a:p>
            <a:pPr marL="0" marR="0">
              <a:lnSpc>
                <a:spcPct val="90000"/>
              </a:lnSpc>
              <a:spcBef>
                <a:spcPts val="0"/>
              </a:spcBef>
              <a:spcAft>
                <a:spcPts val="0"/>
              </a:spcAft>
            </a:pPr>
            <a:r>
              <a:rPr lang="ru-RU" sz="3600" dirty="0" smtClean="0">
                <a:effectLst/>
                <a:latin typeface="DINCondensedC" panose="00000506000000000000" pitchFamily="50" charset="0"/>
                <a:ea typeface="MS Mincho" panose="02020609040205080304" pitchFamily="49" charset="-128"/>
                <a:cs typeface="Times New Roman" panose="02020603050405020304" pitchFamily="18" charset="0"/>
              </a:rPr>
              <a:t>Существует несколько причин, по которым агрессоры могут злоупотреблять своей властью</a:t>
            </a:r>
            <a:r>
              <a:rPr lang="en-US" sz="3600" dirty="0" smtClean="0">
                <a:effectLst/>
                <a:latin typeface="DINCondensedC" panose="00000506000000000000" pitchFamily="50" charset="0"/>
                <a:ea typeface="MS Mincho" panose="02020609040205080304" pitchFamily="49" charset="-128"/>
                <a:cs typeface="Times New Roman" panose="02020603050405020304" pitchFamily="18" charset="0"/>
              </a:rPr>
              <a:t>:</a:t>
            </a:r>
            <a:endParaRPr lang="en-US" sz="3600" dirty="0">
              <a:effectLst/>
              <a:latin typeface="DINCondensedC" panose="00000506000000000000" pitchFamily="50" charset="0"/>
              <a:ea typeface="Times New Roman" panose="02020603050405020304" pitchFamily="18" charset="0"/>
            </a:endParaRPr>
          </a:p>
          <a:p>
            <a:pPr marL="0" marR="0">
              <a:lnSpc>
                <a:spcPct val="90000"/>
              </a:lnSpc>
              <a:spcBef>
                <a:spcPts val="0"/>
              </a:spcBef>
              <a:spcAft>
                <a:spcPts val="0"/>
              </a:spcAft>
            </a:pPr>
            <a:r>
              <a:rPr lang="en-US" sz="3200" dirty="0">
                <a:effectLst/>
                <a:latin typeface="DINCondensedC" panose="00000506000000000000" pitchFamily="50" charset="0"/>
                <a:ea typeface="MS Mincho" panose="02020609040205080304" pitchFamily="49" charset="-128"/>
                <a:cs typeface="Times New Roman" panose="02020603050405020304" pitchFamily="18" charset="0"/>
              </a:rPr>
              <a:t> </a:t>
            </a:r>
            <a:endParaRPr lang="en-US" sz="3200" dirty="0">
              <a:effectLst/>
              <a:latin typeface="DINCondensedC" panose="00000506000000000000" pitchFamily="50" charset="0"/>
              <a:ea typeface="Times New Roman" panose="02020603050405020304" pitchFamily="18" charset="0"/>
            </a:endParaRPr>
          </a:p>
          <a:p>
            <a:pPr marL="342900" marR="0" lvl="0" indent="-342900">
              <a:lnSpc>
                <a:spcPct val="90000"/>
              </a:lnSpc>
              <a:spcBef>
                <a:spcPts val="0"/>
              </a:spcBef>
              <a:spcAft>
                <a:spcPts val="0"/>
              </a:spcAft>
              <a:buFont typeface="+mj-lt"/>
              <a:buAutoNum type="arabicParenR"/>
            </a:pPr>
            <a:r>
              <a:rPr lang="ru-RU" sz="3200" dirty="0" smtClean="0">
                <a:effectLst/>
                <a:latin typeface="DINCondensedC" panose="00000506000000000000" pitchFamily="50" charset="0"/>
                <a:ea typeface="MS Mincho" panose="02020609040205080304" pitchFamily="49" charset="-128"/>
                <a:cs typeface="Times New Roman" panose="02020603050405020304" pitchFamily="18" charset="0"/>
              </a:rPr>
              <a:t> Они считают, что это их обязанность, часть </a:t>
            </a:r>
            <a:r>
              <a:rPr lang="en-US" sz="3200" dirty="0" smtClean="0">
                <a:effectLst/>
                <a:latin typeface="DINCondensedC" panose="00000506000000000000" pitchFamily="50" charset="0"/>
                <a:ea typeface="MS Mincho" panose="02020609040205080304" pitchFamily="49" charset="-128"/>
                <a:cs typeface="Times New Roman" panose="02020603050405020304" pitchFamily="18" charset="0"/>
              </a:rPr>
              <a:t/>
            </a:r>
            <a:br>
              <a:rPr lang="en-US" sz="3200" dirty="0" smtClean="0">
                <a:effectLst/>
                <a:latin typeface="DINCondensedC" panose="00000506000000000000" pitchFamily="50" charset="0"/>
                <a:ea typeface="MS Mincho" panose="02020609040205080304" pitchFamily="49" charset="-128"/>
                <a:cs typeface="Times New Roman" panose="02020603050405020304" pitchFamily="18" charset="0"/>
              </a:rPr>
            </a:br>
            <a:r>
              <a:rPr lang="ru-RU" sz="3200" dirty="0" smtClean="0">
                <a:effectLst/>
                <a:latin typeface="DINCondensedC" panose="00000506000000000000" pitchFamily="50" charset="0"/>
                <a:ea typeface="MS Mincho" panose="02020609040205080304" pitchFamily="49" charset="-128"/>
                <a:cs typeface="Times New Roman" panose="02020603050405020304" pitchFamily="18" charset="0"/>
              </a:rPr>
              <a:t>их </a:t>
            </a:r>
            <a:r>
              <a:rPr lang="ru-RU" sz="3200" dirty="0" smtClean="0">
                <a:effectLst/>
                <a:latin typeface="DINCondensedC" panose="00000506000000000000" pitchFamily="50" charset="0"/>
                <a:ea typeface="MS Mincho" panose="02020609040205080304" pitchFamily="49" charset="-128"/>
                <a:cs typeface="Times New Roman" panose="02020603050405020304" pitchFamily="18" charset="0"/>
              </a:rPr>
              <a:t>роли в отношениях.</a:t>
            </a:r>
            <a:endParaRPr lang="en-US" sz="3200" dirty="0">
              <a:effectLst/>
              <a:latin typeface="DINCondensedC" panose="00000506000000000000" pitchFamily="50" charset="0"/>
              <a:ea typeface="MS Mincho" panose="02020609040205080304" pitchFamily="49" charset="-128"/>
              <a:cs typeface="Times New Roman" panose="02020603050405020304" pitchFamily="18" charset="0"/>
            </a:endParaRPr>
          </a:p>
          <a:p>
            <a:pPr marL="342900" marR="0" lvl="0" indent="-342900">
              <a:lnSpc>
                <a:spcPct val="90000"/>
              </a:lnSpc>
              <a:spcBef>
                <a:spcPts val="0"/>
              </a:spcBef>
              <a:spcAft>
                <a:spcPts val="0"/>
              </a:spcAft>
              <a:buFont typeface="+mj-lt"/>
              <a:buAutoNum type="arabicParenR"/>
            </a:pPr>
            <a:endParaRPr lang="en-US" sz="1000" dirty="0">
              <a:effectLst/>
              <a:latin typeface="DINCondensedC" panose="00000506000000000000" pitchFamily="50" charset="0"/>
              <a:ea typeface="Times New Roman" panose="02020603050405020304" pitchFamily="18" charset="0"/>
            </a:endParaRPr>
          </a:p>
          <a:p>
            <a:pPr marL="342900" marR="0" lvl="0" indent="-342900">
              <a:lnSpc>
                <a:spcPct val="90000"/>
              </a:lnSpc>
              <a:spcBef>
                <a:spcPts val="0"/>
              </a:spcBef>
              <a:spcAft>
                <a:spcPts val="0"/>
              </a:spcAft>
              <a:buFont typeface="+mj-lt"/>
              <a:buAutoNum type="arabicParenR"/>
            </a:pPr>
            <a:r>
              <a:rPr lang="ru-RU" sz="3200" dirty="0" smtClean="0">
                <a:effectLst/>
                <a:latin typeface="DINCondensedC" panose="00000506000000000000" pitchFamily="50" charset="0"/>
                <a:ea typeface="MS Mincho" panose="02020609040205080304" pitchFamily="49" charset="-128"/>
                <a:cs typeface="Times New Roman" panose="02020603050405020304" pitchFamily="18" charset="0"/>
              </a:rPr>
              <a:t> Они считают, что вправе применять силу.</a:t>
            </a:r>
            <a:endParaRPr lang="en-US" sz="3200" dirty="0">
              <a:effectLst/>
              <a:latin typeface="DINCondensedC" panose="00000506000000000000" pitchFamily="50" charset="0"/>
              <a:ea typeface="MS Mincho" panose="02020609040205080304" pitchFamily="49" charset="-128"/>
              <a:cs typeface="Times New Roman" panose="02020603050405020304" pitchFamily="18" charset="0"/>
            </a:endParaRPr>
          </a:p>
          <a:p>
            <a:pPr marL="342900" marR="0" lvl="0" indent="-342900">
              <a:lnSpc>
                <a:spcPct val="90000"/>
              </a:lnSpc>
              <a:spcBef>
                <a:spcPts val="0"/>
              </a:spcBef>
              <a:spcAft>
                <a:spcPts val="0"/>
              </a:spcAft>
              <a:buFont typeface="+mj-lt"/>
              <a:buAutoNum type="arabicParenR"/>
            </a:pPr>
            <a:endParaRPr lang="en-US" sz="1000" dirty="0">
              <a:effectLst/>
              <a:latin typeface="DINCondensedC" panose="00000506000000000000" pitchFamily="50" charset="0"/>
              <a:ea typeface="Times New Roman" panose="02020603050405020304" pitchFamily="18" charset="0"/>
            </a:endParaRPr>
          </a:p>
          <a:p>
            <a:pPr marL="342900" marR="0" lvl="0" indent="-342900">
              <a:lnSpc>
                <a:spcPct val="90000"/>
              </a:lnSpc>
              <a:spcBef>
                <a:spcPts val="0"/>
              </a:spcBef>
              <a:spcAft>
                <a:spcPts val="0"/>
              </a:spcAft>
              <a:buFont typeface="+mj-lt"/>
              <a:buAutoNum type="arabicParenR"/>
            </a:pPr>
            <a:r>
              <a:rPr lang="ru-RU" sz="3200" dirty="0" smtClean="0">
                <a:effectLst/>
                <a:latin typeface="DINCondensedC" panose="00000506000000000000" pitchFamily="50" charset="0"/>
                <a:ea typeface="MS Mincho" panose="02020609040205080304" pitchFamily="49" charset="-128"/>
                <a:cs typeface="Times New Roman" panose="02020603050405020304" pitchFamily="18" charset="0"/>
              </a:rPr>
              <a:t> Они научились такому поведению в прошлом</a:t>
            </a:r>
            <a:r>
              <a:rPr lang="en-US" sz="3200" dirty="0" smtClean="0">
                <a:effectLst/>
                <a:latin typeface="DINCondensedC" panose="00000506000000000000" pitchFamily="50" charset="0"/>
                <a:ea typeface="MS Mincho" panose="02020609040205080304" pitchFamily="49" charset="-128"/>
                <a:cs typeface="Times New Roman" panose="02020603050405020304" pitchFamily="18" charset="0"/>
              </a:rPr>
              <a:t>.</a:t>
            </a:r>
            <a:endParaRPr lang="en-US" sz="3200" dirty="0">
              <a:effectLst/>
              <a:latin typeface="DINCondensedC" panose="00000506000000000000" pitchFamily="50" charset="0"/>
              <a:ea typeface="MS Mincho" panose="02020609040205080304" pitchFamily="49" charset="-128"/>
              <a:cs typeface="Times New Roman" panose="02020603050405020304" pitchFamily="18" charset="0"/>
            </a:endParaRPr>
          </a:p>
          <a:p>
            <a:pPr marL="342900" marR="0" lvl="0" indent="-342900">
              <a:lnSpc>
                <a:spcPct val="90000"/>
              </a:lnSpc>
              <a:spcBef>
                <a:spcPts val="0"/>
              </a:spcBef>
              <a:spcAft>
                <a:spcPts val="0"/>
              </a:spcAft>
              <a:buFont typeface="+mj-lt"/>
              <a:buAutoNum type="arabicParenR"/>
            </a:pPr>
            <a:endParaRPr lang="en-US" sz="1000" dirty="0">
              <a:effectLst/>
              <a:latin typeface="DINCondensedC" panose="00000506000000000000" pitchFamily="50" charset="0"/>
              <a:ea typeface="Times New Roman" panose="02020603050405020304" pitchFamily="18" charset="0"/>
            </a:endParaRPr>
          </a:p>
          <a:p>
            <a:pPr marL="342900" marR="0" lvl="0" indent="-342900">
              <a:lnSpc>
                <a:spcPct val="90000"/>
              </a:lnSpc>
              <a:spcBef>
                <a:spcPts val="0"/>
              </a:spcBef>
              <a:spcAft>
                <a:spcPts val="0"/>
              </a:spcAft>
              <a:buFont typeface="+mj-lt"/>
              <a:buAutoNum type="arabicParenR"/>
            </a:pPr>
            <a:r>
              <a:rPr lang="ru-RU" sz="3200" dirty="0" smtClean="0">
                <a:effectLst/>
                <a:latin typeface="DINCondensedC" panose="00000506000000000000" pitchFamily="50" charset="0"/>
                <a:ea typeface="MS Mincho" panose="02020609040205080304" pitchFamily="49" charset="-128"/>
                <a:cs typeface="Times New Roman" panose="02020603050405020304" pitchFamily="18" charset="0"/>
              </a:rPr>
              <a:t> Такое поведение «работает»</a:t>
            </a:r>
            <a:r>
              <a:rPr lang="en-US" sz="3200" dirty="0" smtClean="0">
                <a:effectLst/>
                <a:latin typeface="DINCondensedC" panose="00000506000000000000" pitchFamily="50" charset="0"/>
                <a:ea typeface="MS Mincho" panose="02020609040205080304" pitchFamily="49" charset="-128"/>
                <a:cs typeface="Times New Roman" panose="02020603050405020304" pitchFamily="18" charset="0"/>
              </a:rPr>
              <a:t>.</a:t>
            </a:r>
            <a:endParaRPr lang="en-US" sz="3200" dirty="0">
              <a:effectLst/>
              <a:latin typeface="DINCondensedC" panose="00000506000000000000" pitchFamily="50" charset="0"/>
              <a:ea typeface="Times New Roman" panose="02020603050405020304" pitchFamily="18" charset="0"/>
            </a:endParaRPr>
          </a:p>
        </p:txBody>
      </p:sp>
      <p:sp>
        <p:nvSpPr>
          <p:cNvPr id="6" name="Rectangle 7"/>
          <p:cNvSpPr/>
          <p:nvPr/>
        </p:nvSpPr>
        <p:spPr>
          <a:xfrm>
            <a:off x="2245031" y="6402133"/>
            <a:ext cx="6252210" cy="230832"/>
          </a:xfrm>
          <a:prstGeom prst="rect">
            <a:avLst/>
          </a:prstGeom>
        </p:spPr>
        <p:txBody>
          <a:bodyPr wrap="square" anchor="b">
            <a:spAutoFit/>
          </a:bodyPr>
          <a:lstStyle/>
          <a:p>
            <a:pPr algn="r"/>
            <a:r>
              <a:rPr lang="bg-BG" sz="900" dirty="0">
                <a:solidFill>
                  <a:srgbClr val="7030A0"/>
                </a:solidFill>
                <a:latin typeface="Avenir Next Condensed" panose="020B0506020202020204" pitchFamily="34" charset="0"/>
              </a:rPr>
              <a:t>СТАНОВИТЬСЯ СИЛЬНЕЕ, НАДЕЛЯЯ </a:t>
            </a:r>
            <a:r>
              <a:rPr lang="ru-RU" sz="900" dirty="0">
                <a:solidFill>
                  <a:srgbClr val="7030A0"/>
                </a:solidFill>
                <a:latin typeface="Avenir Next Condensed" panose="020B0506020202020204" pitchFamily="34" charset="0"/>
              </a:rPr>
              <a:t>ВЛАСТЬЮ </a:t>
            </a:r>
            <a:r>
              <a:rPr lang="bg-BG" sz="900" dirty="0" smtClean="0">
                <a:solidFill>
                  <a:srgbClr val="7030A0"/>
                </a:solidFill>
                <a:latin typeface="Avenir Next Condensed" panose="020B0506020202020204" pitchFamily="34" charset="0"/>
              </a:rPr>
              <a:t>ДРУГИХ</a:t>
            </a:r>
            <a:endParaRPr lang="bg-BG" sz="900" dirty="0">
              <a:solidFill>
                <a:srgbClr val="7030A0"/>
              </a:solidFill>
              <a:latin typeface="Avenir Next Condensed" panose="020B0506020202020204" pitchFamily="34" charset="0"/>
            </a:endParaRPr>
          </a:p>
        </p:txBody>
      </p:sp>
    </p:spTree>
    <p:extLst>
      <p:ext uri="{BB962C8B-B14F-4D97-AF65-F5344CB8AC3E}">
        <p14:creationId xmlns:p14="http://schemas.microsoft.com/office/powerpoint/2010/main" val="338430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794"/>
            <a:ext cx="9152410" cy="6858794"/>
          </a:xfrm>
          <a:prstGeom prst="rect">
            <a:avLst/>
          </a:prstGeom>
        </p:spPr>
      </p:pic>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646331"/>
          </a:xfrm>
          <a:prstGeom prst="rect">
            <a:avLst/>
          </a:prstGeom>
          <a:noFill/>
        </p:spPr>
        <p:txBody>
          <a:bodyPr wrap="square" rtlCol="0">
            <a:spAutoFit/>
          </a:bodyPr>
          <a:lstStyle/>
          <a:p>
            <a:endParaRPr lang="en-US" sz="3600" b="1" dirty="0">
              <a:solidFill>
                <a:schemeClr val="bg1"/>
              </a:solidFill>
              <a:latin typeface="Avenir Next Condensed" panose="020B0506020202020204" pitchFamily="34" charset="0"/>
            </a:endParaRPr>
          </a:p>
        </p:txBody>
      </p:sp>
      <p:sp>
        <p:nvSpPr>
          <p:cNvPr id="3" name="TextBox 2">
            <a:extLst>
              <a:ext uri="{FF2B5EF4-FFF2-40B4-BE49-F238E27FC236}">
                <a16:creationId xmlns:a16="http://schemas.microsoft.com/office/drawing/2014/main" id="{2AD033DF-7967-C798-0B3A-5C790AB80DCE}"/>
              </a:ext>
            </a:extLst>
          </p:cNvPr>
          <p:cNvSpPr txBox="1"/>
          <p:nvPr/>
        </p:nvSpPr>
        <p:spPr>
          <a:xfrm>
            <a:off x="789326" y="1377614"/>
            <a:ext cx="7556938" cy="4031873"/>
          </a:xfrm>
          <a:prstGeom prst="rect">
            <a:avLst/>
          </a:prstGeom>
          <a:noFill/>
        </p:spPr>
        <p:txBody>
          <a:bodyPr wrap="square">
            <a:spAutoFit/>
          </a:bodyPr>
          <a:lstStyle/>
          <a:p>
            <a:pPr marL="0" marR="0" algn="ctr">
              <a:spcBef>
                <a:spcPts val="0"/>
              </a:spcBef>
              <a:spcAft>
                <a:spcPts val="0"/>
              </a:spcAft>
            </a:pPr>
            <a:r>
              <a:rPr lang="ru-RU" sz="3200" dirty="0" smtClean="0">
                <a:latin typeface="DINCondensedC" panose="00000506000000000000" pitchFamily="50" charset="0"/>
                <a:ea typeface="MS Mincho" panose="02020609040205080304" pitchFamily="49" charset="-128"/>
                <a:cs typeface="Times New Roman" panose="02020603050405020304" pitchFamily="18" charset="0"/>
              </a:rPr>
              <a:t>В большинстве зарегистрированных случаев жестокого обращения агрессором является мужчина; поэтому, на протяжении всего семинара в основном под агрессором будет подразумеваться мужчина. Однако имейте в виду, что в качестве агрессоров могут выступать и женщины. Неважно, кто совершает насилие, оно недопустимо </a:t>
            </a:r>
            <a:r>
              <a:rPr lang="en-US" sz="3200" dirty="0" smtClean="0">
                <a:latin typeface="DINCondensedC" panose="00000506000000000000" pitchFamily="50" charset="0"/>
                <a:ea typeface="MS Mincho" panose="02020609040205080304" pitchFamily="49" charset="-128"/>
                <a:cs typeface="Times New Roman" panose="02020603050405020304" pitchFamily="18" charset="0"/>
              </a:rPr>
              <a:t/>
            </a:r>
            <a:br>
              <a:rPr lang="en-US" sz="3200" dirty="0" smtClean="0">
                <a:latin typeface="DINCondensedC" panose="00000506000000000000" pitchFamily="50" charset="0"/>
                <a:ea typeface="MS Mincho" panose="02020609040205080304" pitchFamily="49" charset="-128"/>
                <a:cs typeface="Times New Roman" panose="02020603050405020304" pitchFamily="18" charset="0"/>
              </a:rPr>
            </a:br>
            <a:r>
              <a:rPr lang="ru-RU" sz="3200" dirty="0" smtClean="0">
                <a:latin typeface="DINCondensedC" panose="00000506000000000000" pitchFamily="50" charset="0"/>
                <a:ea typeface="MS Mincho" panose="02020609040205080304" pitchFamily="49" charset="-128"/>
                <a:cs typeface="Times New Roman" panose="02020603050405020304" pitchFamily="18" charset="0"/>
              </a:rPr>
              <a:t>в </a:t>
            </a:r>
            <a:r>
              <a:rPr lang="ru-RU" sz="3200" dirty="0" smtClean="0">
                <a:latin typeface="DINCondensedC" panose="00000506000000000000" pitchFamily="50" charset="0"/>
                <a:ea typeface="MS Mincho" panose="02020609040205080304" pitchFamily="49" charset="-128"/>
                <a:cs typeface="Times New Roman" panose="02020603050405020304" pitchFamily="18" charset="0"/>
              </a:rPr>
              <a:t>здоровых отношениях.</a:t>
            </a:r>
            <a:endParaRPr lang="en-US" sz="3200" dirty="0">
              <a:effectLst/>
              <a:latin typeface="DINCondensedC" panose="00000506000000000000" pitchFamily="50" charset="0"/>
              <a:ea typeface="Times New Roman" panose="02020603050405020304" pitchFamily="18" charset="0"/>
            </a:endParaRPr>
          </a:p>
        </p:txBody>
      </p:sp>
      <p:sp>
        <p:nvSpPr>
          <p:cNvPr id="6" name="Rectangle 7"/>
          <p:cNvSpPr/>
          <p:nvPr/>
        </p:nvSpPr>
        <p:spPr>
          <a:xfrm>
            <a:off x="2245031" y="6402133"/>
            <a:ext cx="6252210" cy="230832"/>
          </a:xfrm>
          <a:prstGeom prst="rect">
            <a:avLst/>
          </a:prstGeom>
        </p:spPr>
        <p:txBody>
          <a:bodyPr wrap="square" anchor="b">
            <a:spAutoFit/>
          </a:bodyPr>
          <a:lstStyle/>
          <a:p>
            <a:pPr algn="r"/>
            <a:r>
              <a:rPr lang="bg-BG" sz="900" dirty="0">
                <a:solidFill>
                  <a:srgbClr val="7030A0"/>
                </a:solidFill>
                <a:latin typeface="Avenir Next Condensed" panose="020B0506020202020204" pitchFamily="34" charset="0"/>
              </a:rPr>
              <a:t>СТАНОВИТЬСЯ СИЛЬНЕЕ, НАДЕЛЯЯ </a:t>
            </a:r>
            <a:r>
              <a:rPr lang="ru-RU" sz="900" dirty="0">
                <a:solidFill>
                  <a:srgbClr val="7030A0"/>
                </a:solidFill>
                <a:latin typeface="Avenir Next Condensed" panose="020B0506020202020204" pitchFamily="34" charset="0"/>
              </a:rPr>
              <a:t>ВЛАСТЬЮ </a:t>
            </a:r>
            <a:r>
              <a:rPr lang="bg-BG" sz="900" dirty="0" smtClean="0">
                <a:solidFill>
                  <a:srgbClr val="7030A0"/>
                </a:solidFill>
                <a:latin typeface="Avenir Next Condensed" panose="020B0506020202020204" pitchFamily="34" charset="0"/>
              </a:rPr>
              <a:t>ДРУГИХ</a:t>
            </a:r>
            <a:endParaRPr lang="bg-BG" sz="900" dirty="0">
              <a:solidFill>
                <a:srgbClr val="7030A0"/>
              </a:solidFill>
              <a:latin typeface="Avenir Next Condensed" panose="020B0506020202020204" pitchFamily="34" charset="0"/>
            </a:endParaRPr>
          </a:p>
        </p:txBody>
      </p:sp>
    </p:spTree>
    <p:extLst>
      <p:ext uri="{BB962C8B-B14F-4D97-AF65-F5344CB8AC3E}">
        <p14:creationId xmlns:p14="http://schemas.microsoft.com/office/powerpoint/2010/main" val="2611459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5242</TotalTime>
  <Words>2967</Words>
  <Application>Microsoft Office PowerPoint</Application>
  <PresentationFormat>Экран (4:3)</PresentationFormat>
  <Paragraphs>256</Paragraphs>
  <Slides>45</Slides>
  <Notes>7</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45</vt:i4>
      </vt:variant>
    </vt:vector>
  </HeadingPairs>
  <TitlesOfParts>
    <vt:vector size="54" baseType="lpstr">
      <vt:lpstr>Arial</vt:lpstr>
      <vt:lpstr>Avenir Next Condensed</vt:lpstr>
      <vt:lpstr>Calibri</vt:lpstr>
      <vt:lpstr>DINCondensedC</vt:lpstr>
      <vt:lpstr>Impact</vt:lpstr>
      <vt:lpstr>MS Mincho</vt:lpstr>
      <vt:lpstr>Symbol</vt:lpstr>
      <vt:lpstr>Times New Roman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GC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rosemay</dc:creator>
  <cp:lastModifiedBy>Julia Lisovaya</cp:lastModifiedBy>
  <cp:revision>148</cp:revision>
  <dcterms:created xsi:type="dcterms:W3CDTF">2015-08-17T22:20:08Z</dcterms:created>
  <dcterms:modified xsi:type="dcterms:W3CDTF">2024-01-29T14:32:34Z</dcterms:modified>
</cp:coreProperties>
</file>