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7" r:id="rId2"/>
    <p:sldId id="259" r:id="rId3"/>
    <p:sldId id="262" r:id="rId4"/>
    <p:sldId id="288" r:id="rId5"/>
    <p:sldId id="284" r:id="rId6"/>
    <p:sldId id="276" r:id="rId7"/>
    <p:sldId id="289" r:id="rId8"/>
    <p:sldId id="290" r:id="rId9"/>
    <p:sldId id="291" r:id="rId10"/>
    <p:sldId id="292" r:id="rId11"/>
    <p:sldId id="282" r:id="rId12"/>
    <p:sldId id="287" r:id="rId13"/>
    <p:sldId id="299" r:id="rId14"/>
    <p:sldId id="300" r:id="rId15"/>
    <p:sldId id="293" r:id="rId16"/>
    <p:sldId id="277" r:id="rId17"/>
    <p:sldId id="298" r:id="rId18"/>
    <p:sldId id="280" r:id="rId19"/>
    <p:sldId id="295" r:id="rId20"/>
    <p:sldId id="278" r:id="rId21"/>
    <p:sldId id="270" r:id="rId22"/>
    <p:sldId id="265" r:id="rId23"/>
    <p:sldId id="283" r:id="rId24"/>
    <p:sldId id="274" r:id="rId25"/>
    <p:sldId id="272" r:id="rId26"/>
    <p:sldId id="296" r:id="rId27"/>
    <p:sldId id="281" r:id="rId28"/>
    <p:sldId id="268" r:id="rId29"/>
    <p:sldId id="297" r:id="rId30"/>
    <p:sldId id="286" r:id="rId31"/>
    <p:sldId id="264"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66446" autoAdjust="0"/>
  </p:normalViewPr>
  <p:slideViewPr>
    <p:cSldViewPr>
      <p:cViewPr varScale="1">
        <p:scale>
          <a:sx n="102" d="100"/>
          <a:sy n="102" d="100"/>
        </p:scale>
        <p:origin x="-1128" y="-104"/>
      </p:cViewPr>
      <p:guideLst>
        <p:guide orient="horz" pos="2477"/>
        <p:guide pos="529"/>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10A79-58FE-458C-A352-097DEF99B7F0}" type="datetimeFigureOut">
              <a:rPr lang="ru-RU" smtClean="0"/>
              <a:t>26.02.23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339D7-FD85-472C-A132-B7F6EC6DDA9D}" type="slidenum">
              <a:rPr lang="ru-RU" smtClean="0"/>
              <a:t>‹#›</a:t>
            </a:fld>
            <a:endParaRPr lang="ru-RU"/>
          </a:p>
        </p:txBody>
      </p:sp>
    </p:spTree>
    <p:extLst>
      <p:ext uri="{BB962C8B-B14F-4D97-AF65-F5344CB8AC3E}">
        <p14:creationId xmlns:p14="http://schemas.microsoft.com/office/powerpoint/2010/main" val="370025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b="1" dirty="0" smtClean="0"/>
              <a:t>СОЛО МАМА        </a:t>
            </a:r>
          </a:p>
          <a:p>
            <a:r>
              <a:rPr lang="ru-RU" dirty="0" smtClean="0"/>
              <a:t>От</a:t>
            </a:r>
            <a:r>
              <a:rPr lang="ru-RU" baseline="0" dirty="0" smtClean="0"/>
              <a:t> выживания к процветанию  </a:t>
            </a:r>
          </a:p>
          <a:p>
            <a:r>
              <a:rPr lang="ru-RU" baseline="0" dirty="0" smtClean="0"/>
              <a:t>Доктор ПАМЕЛА КОНСУЭГРА</a:t>
            </a:r>
          </a:p>
          <a:p>
            <a:endParaRPr lang="ru-RU" baseline="0" dirty="0" smtClean="0"/>
          </a:p>
          <a:p>
            <a:r>
              <a:rPr lang="ru-RU" dirty="0" smtClean="0"/>
              <a:t>Возможно, вы </a:t>
            </a:r>
            <a:r>
              <a:rPr lang="mr-IN" dirty="0" smtClean="0"/>
              <a:t>–</a:t>
            </a:r>
            <a:r>
              <a:rPr lang="ru-RU" dirty="0" smtClean="0"/>
              <a:t> мама-одиночка по собственному выбору, из-за неожиданной беременности, из-за развода, из-за смерти отца вашего ребёнка, из-за отсутствующего отца, из-за его отказа от участия в воспитании или из-за </a:t>
            </a:r>
            <a:r>
              <a:rPr lang="ru-RU" baseline="0" dirty="0" smtClean="0"/>
              <a:t>сложившейся жизненной ситуации</a:t>
            </a:r>
            <a:r>
              <a:rPr lang="ru-RU" dirty="0" smtClean="0"/>
              <a:t>. Одинокие мамы – это женщины, самостоятельно воспитывающие ребёнка, по собственному</a:t>
            </a:r>
            <a:r>
              <a:rPr lang="ru-RU" baseline="0" dirty="0" smtClean="0"/>
              <a:t> </a:t>
            </a:r>
            <a:r>
              <a:rPr lang="ru-RU" dirty="0" smtClean="0"/>
              <a:t>выбору или</a:t>
            </a:r>
            <a:r>
              <a:rPr lang="ru-RU" baseline="0" dirty="0" smtClean="0"/>
              <a:t> в силу </a:t>
            </a:r>
            <a:r>
              <a:rPr lang="ru-RU" dirty="0" smtClean="0"/>
              <a:t>обстоятельств.</a:t>
            </a:r>
          </a:p>
          <a:p>
            <a:endParaRPr lang="ru-RU" dirty="0" smtClean="0"/>
          </a:p>
          <a:p>
            <a:r>
              <a:rPr lang="ru-RU" b="1" dirty="0" smtClean="0"/>
              <a:t>ЧАСТЬ 5</a:t>
            </a:r>
          </a:p>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1</a:t>
            </a:fld>
            <a:endParaRPr lang="ru-RU"/>
          </a:p>
        </p:txBody>
      </p:sp>
    </p:spTree>
    <p:extLst>
      <p:ext uri="{BB962C8B-B14F-4D97-AF65-F5344CB8AC3E}">
        <p14:creationId xmlns:p14="http://schemas.microsoft.com/office/powerpoint/2010/main" val="216545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1800" dirty="0" smtClean="0">
                <a:effectLst/>
                <a:latin typeface="TimesNewRomanPSMT"/>
              </a:rPr>
              <a:t>Эта </a:t>
            </a:r>
            <a:r>
              <a:rPr lang="ru-RU" sz="1800" dirty="0">
                <a:effectLst/>
                <a:latin typeface="TimesNewRomanPSMT"/>
              </a:rPr>
              <a:t>последняя глава посвящена тому, чтобы помочь вам в </a:t>
            </a:r>
            <a:r>
              <a:rPr lang="ru-RU" sz="1800" dirty="0" smtClean="0">
                <a:effectLst/>
                <a:latin typeface="TimesNewRomanPSMT"/>
              </a:rPr>
              <a:t>полной мере </a:t>
            </a:r>
            <a:r>
              <a:rPr lang="ru-RU" sz="1800" dirty="0">
                <a:effectLst/>
                <a:latin typeface="TimesNewRomanPSMT"/>
              </a:rPr>
              <a:t>наслаждаться жизнью, когда вы, одинокая мама, </a:t>
            </a:r>
            <a:r>
              <a:rPr lang="ru-RU" sz="1800" dirty="0" smtClean="0">
                <a:effectLst/>
                <a:latin typeface="TimesNewRomanPSMT"/>
              </a:rPr>
              <a:t>идёте</a:t>
            </a:r>
            <a:r>
              <a:rPr lang="ru-RU" sz="1800" baseline="0" dirty="0" smtClean="0">
                <a:effectLst/>
                <a:latin typeface="TimesNewRomanPSMT"/>
              </a:rPr>
              <a:t> </a:t>
            </a:r>
            <a:r>
              <a:rPr lang="ru-RU" sz="1800" dirty="0" smtClean="0">
                <a:effectLst/>
                <a:latin typeface="TimesNewRomanPSMT"/>
              </a:rPr>
              <a:t>с </a:t>
            </a:r>
            <a:r>
              <a:rPr lang="ru-RU" sz="1800" dirty="0">
                <a:effectLst/>
                <a:latin typeface="TimesNewRomanPSMT"/>
              </a:rPr>
              <a:t>Богом. </a:t>
            </a:r>
            <a:r>
              <a:rPr lang="ru-RU" sz="1800" dirty="0" smtClean="0">
                <a:effectLst/>
                <a:latin typeface="TimesNewRomanPSMT"/>
              </a:rPr>
              <a:t>Давайте </a:t>
            </a:r>
            <a:r>
              <a:rPr lang="ru-RU" sz="1800" dirty="0">
                <a:effectLst/>
                <a:latin typeface="TimesNewRomanPSMT"/>
              </a:rPr>
              <a:t>посмотрим на некоторые конкретные </a:t>
            </a:r>
            <a:r>
              <a:rPr lang="ru-RU" sz="1800" dirty="0" smtClean="0">
                <a:effectLst/>
                <a:latin typeface="TimesNewRomanPSMT"/>
              </a:rPr>
              <a:t>шаги, </a:t>
            </a:r>
            <a:r>
              <a:rPr lang="ru-RU" sz="1800" dirty="0">
                <a:effectLst/>
                <a:latin typeface="TimesNewRomanPSMT"/>
              </a:rPr>
              <a:t>которые вы можете </a:t>
            </a:r>
            <a:r>
              <a:rPr lang="ru-RU" sz="1800" dirty="0" smtClean="0">
                <a:effectLst/>
                <a:latin typeface="TimesNewRomanPSMT"/>
              </a:rPr>
              <a:t>предпринять, </a:t>
            </a:r>
            <a:r>
              <a:rPr lang="ru-RU" sz="1800" dirty="0">
                <a:effectLst/>
                <a:latin typeface="TimesNewRomanPSMT"/>
              </a:rPr>
              <a:t>чтобы ваша жизнь </a:t>
            </a:r>
            <a:r>
              <a:rPr lang="ru-RU" sz="1800" dirty="0" smtClean="0">
                <a:effectLst/>
                <a:latin typeface="TimesNewRomanPSMT"/>
              </a:rPr>
              <a:t>наполнилась</a:t>
            </a:r>
            <a:r>
              <a:rPr lang="ru-RU" sz="1800" baseline="0" dirty="0" smtClean="0">
                <a:effectLst/>
                <a:latin typeface="TimesNewRomanPSMT"/>
              </a:rPr>
              <a:t> миром Божьим:</a:t>
            </a:r>
          </a:p>
          <a:p>
            <a:endParaRPr lang="ru-RU" sz="1800" dirty="0" smtClean="0">
              <a:effectLst/>
              <a:latin typeface="TimesNewRomanPSMT"/>
            </a:endParaRPr>
          </a:p>
          <a:p>
            <a:pPr marL="285750" indent="-285750">
              <a:buFont typeface="Arial"/>
              <a:buChar char="•"/>
            </a:pPr>
            <a:r>
              <a:rPr lang="ru-RU" sz="1800" dirty="0" smtClean="0">
                <a:effectLst/>
                <a:latin typeface="TimesNewRomanPSMT"/>
              </a:rPr>
              <a:t>Вы просите Бога исполнить </a:t>
            </a:r>
            <a:r>
              <a:rPr lang="ru-RU" sz="1800" dirty="0">
                <a:effectLst/>
                <a:latin typeface="TimesNewRomanPSMT"/>
              </a:rPr>
              <a:t>все обетования из этого текста, </a:t>
            </a:r>
            <a:endParaRPr lang="ru-RU" sz="1800" dirty="0" smtClean="0">
              <a:effectLst/>
              <a:latin typeface="TimesNewRomanPSMT"/>
            </a:endParaRPr>
          </a:p>
          <a:p>
            <a:pPr marL="285750" indent="-285750">
              <a:buFont typeface="Arial"/>
              <a:buChar char="•"/>
            </a:pPr>
            <a:r>
              <a:rPr lang="ru-RU" sz="1800" dirty="0" smtClean="0">
                <a:effectLst/>
                <a:latin typeface="TimesNewRomanPSMT"/>
              </a:rPr>
              <a:t>Вы отпускаете </a:t>
            </a:r>
            <a:r>
              <a:rPr lang="ru-RU" sz="1800" dirty="0">
                <a:effectLst/>
                <a:latin typeface="TimesNewRomanPSMT"/>
              </a:rPr>
              <a:t>прошлое, </a:t>
            </a:r>
            <a:endParaRPr lang="ru-RU" sz="1800" dirty="0" smtClean="0">
              <a:effectLst/>
              <a:latin typeface="TimesNewRomanPSMT"/>
            </a:endParaRPr>
          </a:p>
          <a:p>
            <a:pPr marL="285750" indent="-285750">
              <a:buFont typeface="Arial"/>
              <a:buChar char="•"/>
            </a:pPr>
            <a:r>
              <a:rPr lang="ru-RU" sz="1800" dirty="0" smtClean="0">
                <a:effectLst/>
                <a:latin typeface="TimesNewRomanPSMT"/>
              </a:rPr>
              <a:t>Вы познаёте, </a:t>
            </a:r>
            <a:r>
              <a:rPr lang="ru-RU" sz="1800" dirty="0">
                <a:effectLst/>
                <a:latin typeface="TimesNewRomanPSMT"/>
              </a:rPr>
              <a:t>что значит прощать</a:t>
            </a:r>
            <a:r>
              <a:rPr lang="ru-RU" sz="1800" dirty="0" smtClean="0">
                <a:effectLst/>
                <a:latin typeface="TimesNewRomanPSMT"/>
              </a:rPr>
              <a:t>,</a:t>
            </a:r>
          </a:p>
          <a:p>
            <a:pPr marL="285750" indent="-285750">
              <a:buFont typeface="Arial"/>
              <a:buChar char="•"/>
            </a:pPr>
            <a:r>
              <a:rPr lang="ru-RU" sz="1800" dirty="0" smtClean="0">
                <a:effectLst/>
                <a:latin typeface="TimesNewRomanPSMT"/>
              </a:rPr>
              <a:t>Вы </a:t>
            </a:r>
            <a:r>
              <a:rPr lang="ru-RU" sz="1800" dirty="0">
                <a:effectLst/>
                <a:latin typeface="TimesNewRomanPSMT"/>
              </a:rPr>
              <a:t>испытываете благодарность</a:t>
            </a:r>
            <a:r>
              <a:rPr lang="ru-RU" sz="1800" dirty="0" smtClean="0">
                <a:effectLst/>
                <a:latin typeface="TimesNewRomanPSMT"/>
              </a:rPr>
              <a:t>.</a:t>
            </a:r>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14</a:t>
            </a:fld>
            <a:endParaRPr lang="ru-RU"/>
          </a:p>
        </p:txBody>
      </p:sp>
    </p:spTree>
    <p:extLst>
      <p:ext uri="{BB962C8B-B14F-4D97-AF65-F5344CB8AC3E}">
        <p14:creationId xmlns:p14="http://schemas.microsoft.com/office/powerpoint/2010/main" val="4415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1200" b="1" dirty="0" smtClean="0">
                <a:effectLst/>
                <a:latin typeface="TimesNewRomanPSMT"/>
              </a:rPr>
              <a:t>Чёткие границы</a:t>
            </a:r>
          </a:p>
          <a:p>
            <a:endParaRPr lang="ru-RU" b="1" dirty="0"/>
          </a:p>
          <a:p>
            <a:pPr marL="171450" indent="-171450">
              <a:buFont typeface="Arial"/>
              <a:buChar char="•"/>
            </a:pPr>
            <a:r>
              <a:rPr lang="ru-RU" sz="1200" dirty="0" smtClean="0">
                <a:effectLst/>
                <a:latin typeface="TimesNewRomanPSMT"/>
              </a:rPr>
              <a:t>Понимание, </a:t>
            </a:r>
            <a:r>
              <a:rPr lang="ru-RU" sz="1200" dirty="0">
                <a:effectLst/>
                <a:latin typeface="TimesNewRomanPSMT"/>
              </a:rPr>
              <a:t>когда нужно </a:t>
            </a:r>
            <a:r>
              <a:rPr lang="ru-RU" sz="1200" dirty="0" smtClean="0">
                <a:effectLst/>
                <a:latin typeface="TimesNewRomanPSMT"/>
              </a:rPr>
              <a:t>уйти, </a:t>
            </a:r>
            <a:r>
              <a:rPr lang="ru-RU" sz="1200" dirty="0">
                <a:effectLst/>
                <a:latin typeface="TimesNewRomanPSMT"/>
              </a:rPr>
              <a:t>а когда высказаться. </a:t>
            </a:r>
            <a:endParaRPr lang="ru-RU" dirty="0"/>
          </a:p>
          <a:p>
            <a:pPr marL="171450" indent="-171450">
              <a:buFont typeface="Arial"/>
              <a:buChar char="•"/>
            </a:pPr>
            <a:r>
              <a:rPr lang="ru-RU" sz="1200" dirty="0" smtClean="0">
                <a:effectLst/>
                <a:latin typeface="TimesNewRomanPSMT"/>
              </a:rPr>
              <a:t>Принятие </a:t>
            </a:r>
            <a:r>
              <a:rPr lang="ru-RU" sz="1200" dirty="0">
                <a:effectLst/>
                <a:latin typeface="TimesNewRomanPSMT"/>
              </a:rPr>
              <a:t>решения о том, как вы хотите общаться. Будет ли это по телефону, текстовыми сообщениями, </a:t>
            </a:r>
            <a:r>
              <a:rPr lang="ru-RU" sz="1200" dirty="0" smtClean="0">
                <a:effectLst/>
                <a:latin typeface="TimesNewRomanPSMT"/>
              </a:rPr>
              <a:t/>
            </a:r>
            <a:br>
              <a:rPr lang="ru-RU" sz="1200" dirty="0" smtClean="0">
                <a:effectLst/>
                <a:latin typeface="TimesNewRomanPSMT"/>
              </a:rPr>
            </a:br>
            <a:r>
              <a:rPr lang="ru-RU" sz="1200" dirty="0" smtClean="0">
                <a:effectLst/>
                <a:latin typeface="TimesNewRomanPSMT"/>
              </a:rPr>
              <a:t>по электронной почте или другим способом? </a:t>
            </a:r>
            <a:endParaRPr lang="ru-RU" dirty="0" smtClean="0"/>
          </a:p>
          <a:p>
            <a:pPr marL="171450" indent="-171450">
              <a:buFont typeface="Arial"/>
              <a:buChar char="•"/>
            </a:pPr>
            <a:r>
              <a:rPr lang="ru-RU" sz="1200" dirty="0" smtClean="0">
                <a:effectLst/>
                <a:latin typeface="TimesNewRomanPSMT"/>
              </a:rPr>
              <a:t>Категорический отказ от использования своего ребёнка в качестве «посыльного».</a:t>
            </a:r>
            <a:endParaRPr lang="ru-RU" dirty="0" smtClean="0"/>
          </a:p>
        </p:txBody>
      </p:sp>
      <p:sp>
        <p:nvSpPr>
          <p:cNvPr id="4" name="Номер слайда 3"/>
          <p:cNvSpPr>
            <a:spLocks noGrp="1"/>
          </p:cNvSpPr>
          <p:nvPr>
            <p:ph type="sldNum" sz="quarter" idx="5"/>
          </p:nvPr>
        </p:nvSpPr>
        <p:spPr/>
        <p:txBody>
          <a:bodyPr/>
          <a:lstStyle/>
          <a:p>
            <a:fld id="{1A8339D7-FD85-472C-A132-B7F6EC6DDA9D}" type="slidenum">
              <a:rPr lang="ru-RU" smtClean="0"/>
              <a:t>16</a:t>
            </a:fld>
            <a:endParaRPr lang="ru-RU"/>
          </a:p>
        </p:txBody>
      </p:sp>
    </p:spTree>
    <p:extLst>
      <p:ext uri="{BB962C8B-B14F-4D97-AF65-F5344CB8AC3E}">
        <p14:creationId xmlns:p14="http://schemas.microsoft.com/office/powerpoint/2010/main" val="254485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1200" b="1" dirty="0" smtClean="0">
                <a:effectLst/>
                <a:latin typeface="TimesNewRomanPSMT"/>
              </a:rPr>
              <a:t>Чёткие границы (продолжение)</a:t>
            </a:r>
          </a:p>
          <a:p>
            <a:endParaRPr lang="ru-RU" b="1" dirty="0"/>
          </a:p>
          <a:p>
            <a:pPr marL="171450" indent="-171450">
              <a:buFont typeface="Arial"/>
              <a:buChar char="•"/>
            </a:pPr>
            <a:r>
              <a:rPr lang="ru-RU" sz="1200" dirty="0" smtClean="0">
                <a:effectLst/>
                <a:latin typeface="TimesNewRomanPSMT"/>
              </a:rPr>
              <a:t>Завершение (телефонного) </a:t>
            </a:r>
            <a:r>
              <a:rPr lang="ru-RU" sz="1200" dirty="0">
                <a:effectLst/>
                <a:latin typeface="TimesNewRomanPSMT"/>
              </a:rPr>
              <a:t>разговора, если происходит какое-либо навязывание чувства вины, </a:t>
            </a:r>
            <a:r>
              <a:rPr lang="ru-RU" sz="1200" dirty="0" smtClean="0">
                <a:effectLst/>
                <a:latin typeface="TimesNewRomanPSMT"/>
              </a:rPr>
              <a:t>унижения </a:t>
            </a:r>
            <a:r>
              <a:rPr lang="ru-RU" sz="1200" dirty="0">
                <a:effectLst/>
                <a:latin typeface="TimesNewRomanPSMT"/>
              </a:rPr>
              <a:t>или </a:t>
            </a:r>
            <a:r>
              <a:rPr lang="ru-RU" sz="1200" dirty="0" smtClean="0">
                <a:effectLst/>
                <a:latin typeface="TimesNewRomanPSMT"/>
              </a:rPr>
              <a:t>«</a:t>
            </a:r>
            <a:r>
              <a:rPr lang="ru-RU" sz="1200" dirty="0" err="1" smtClean="0">
                <a:effectLst/>
                <a:latin typeface="TimesNewRomanPSMT"/>
              </a:rPr>
              <a:t>обзывательство</a:t>
            </a:r>
            <a:r>
              <a:rPr lang="ru-RU" sz="1200" dirty="0" smtClean="0">
                <a:effectLst/>
                <a:latin typeface="TimesNewRomanPSMT"/>
              </a:rPr>
              <a:t>». </a:t>
            </a:r>
            <a:endParaRPr lang="ru-RU" dirty="0"/>
          </a:p>
          <a:p>
            <a:pPr marL="171450" indent="-171450">
              <a:buFont typeface="Arial"/>
              <a:buChar char="•"/>
            </a:pPr>
            <a:r>
              <a:rPr lang="ru-RU" sz="1200" dirty="0" smtClean="0">
                <a:effectLst/>
                <a:latin typeface="TimesNewRomanPSMT"/>
              </a:rPr>
              <a:t>Отказ </a:t>
            </a:r>
            <a:r>
              <a:rPr lang="ru-RU" sz="1200" dirty="0">
                <a:effectLst/>
                <a:latin typeface="TimesNewRomanPSMT"/>
              </a:rPr>
              <a:t>делиться с бывшим </a:t>
            </a:r>
            <a:r>
              <a:rPr lang="ru-RU" sz="1200" dirty="0" smtClean="0">
                <a:effectLst/>
                <a:latin typeface="TimesNewRomanPSMT"/>
              </a:rPr>
              <a:t>партнёром информацией, </a:t>
            </a:r>
            <a:r>
              <a:rPr lang="ru-RU" sz="1200" dirty="0">
                <a:effectLst/>
                <a:latin typeface="TimesNewRomanPSMT"/>
              </a:rPr>
              <a:t>которая его не касается. </a:t>
            </a:r>
            <a:endParaRPr lang="ru-RU" dirty="0"/>
          </a:p>
          <a:p>
            <a:pPr marL="171450" indent="-171450">
              <a:buFont typeface="Arial"/>
              <a:buChar char="•"/>
            </a:pPr>
            <a:r>
              <a:rPr lang="ru-RU" sz="1200" dirty="0" smtClean="0">
                <a:effectLst/>
                <a:latin typeface="TimesNewRomanPSMT"/>
              </a:rPr>
              <a:t>Отказ </a:t>
            </a:r>
            <a:r>
              <a:rPr lang="ru-RU" sz="1200" dirty="0">
                <a:effectLst/>
                <a:latin typeface="TimesNewRomanPSMT"/>
              </a:rPr>
              <a:t>от того, чтобы тратить время на социальные сети, просматривая сообщения вашего бывшего</a:t>
            </a:r>
            <a:r>
              <a:rPr lang="ru-RU" sz="1200" dirty="0" smtClean="0">
                <a:effectLst/>
                <a:latin typeface="TimesNewRomanPSMT"/>
              </a:rPr>
              <a:t>.</a:t>
            </a:r>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17</a:t>
            </a:fld>
            <a:endParaRPr lang="ru-RU"/>
          </a:p>
        </p:txBody>
      </p:sp>
    </p:spTree>
    <p:extLst>
      <p:ext uri="{BB962C8B-B14F-4D97-AF65-F5344CB8AC3E}">
        <p14:creationId xmlns:p14="http://schemas.microsoft.com/office/powerpoint/2010/main" val="2544853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NewRomanPSMT"/>
              </a:rPr>
              <a:t>Неправильное понимание прощения может помешать нам испытать истинную свободу и исцеление, которое может принести прощение.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NewRomanPSMT"/>
              </a:rPr>
              <a:t>Итак</a:t>
            </a:r>
            <a:r>
              <a:rPr lang="ru-RU" sz="1800" dirty="0">
                <a:effectLst/>
                <a:latin typeface="TimesNewRomanPSMT"/>
              </a:rPr>
              <a:t>, </a:t>
            </a:r>
            <a:r>
              <a:rPr lang="ru-RU" sz="1800" dirty="0" smtClean="0">
                <a:effectLst/>
                <a:latin typeface="TimesNewRomanPSMT"/>
              </a:rPr>
              <a:t>давайте начнём </a:t>
            </a:r>
            <a:r>
              <a:rPr lang="ru-RU" sz="1800" dirty="0">
                <a:effectLst/>
                <a:latin typeface="TimesNewRomanPSMT"/>
              </a:rPr>
              <a:t>с установления истины.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smtClean="0">
                <a:effectLst/>
                <a:latin typeface="TimesNewRomanPSMT"/>
              </a:rPr>
              <a:t>ПРОЩЕНИЕ – ЭТО НЕ: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smtClean="0"/>
          </a:p>
          <a:p>
            <a:r>
              <a:rPr lang="ru-RU" sz="1800" b="1" dirty="0" smtClean="0">
                <a:effectLst/>
                <a:latin typeface="TimesNewRomanPS"/>
              </a:rPr>
              <a:t>Одобрение </a:t>
            </a:r>
            <a:r>
              <a:rPr lang="ru-RU" sz="1800" dirty="0">
                <a:effectLst/>
                <a:latin typeface="TimesNewRomanPSMT"/>
              </a:rPr>
              <a:t>– Прощение кого-то не означает, что вы одобряете его </a:t>
            </a:r>
            <a:r>
              <a:rPr lang="ru-RU" sz="1800" dirty="0" smtClean="0">
                <a:effectLst/>
                <a:latin typeface="TimesNewRomanPSMT"/>
              </a:rPr>
              <a:t>действия. </a:t>
            </a:r>
          </a:p>
          <a:p>
            <a:endParaRPr lang="ru-RU" sz="1800" dirty="0">
              <a:effectLst/>
              <a:latin typeface="TimesNewRomanPSMT"/>
            </a:endParaRPr>
          </a:p>
          <a:p>
            <a:r>
              <a:rPr lang="ru-RU" sz="1800" b="1" dirty="0">
                <a:effectLst/>
                <a:latin typeface="TimesNewRomanPS"/>
              </a:rPr>
              <a:t>Извинение или </a:t>
            </a:r>
            <a:r>
              <a:rPr lang="ru-RU" sz="1800" b="1" dirty="0" smtClean="0">
                <a:effectLst/>
                <a:latin typeface="TimesNewRomanPS"/>
              </a:rPr>
              <a:t>оправдание </a:t>
            </a:r>
            <a:r>
              <a:rPr lang="ru-RU" sz="1800" dirty="0">
                <a:effectLst/>
                <a:latin typeface="TimesNewRomanPSMT"/>
              </a:rPr>
              <a:t>– Прощение – это не извинение, не оправдание и не покрытие чьих-то грехов. Мы не указываем на смягчающие обстоятельства в попытке объяснить поведение </a:t>
            </a:r>
            <a:r>
              <a:rPr lang="ru-RU" sz="1800" dirty="0" smtClean="0">
                <a:effectLst/>
                <a:latin typeface="TimesNewRomanPSMT"/>
              </a:rPr>
              <a:t>обидчика. </a:t>
            </a:r>
          </a:p>
          <a:p>
            <a:endParaRPr lang="ru-RU" sz="1800" dirty="0">
              <a:effectLst/>
              <a:latin typeface="TimesNewRomanPSMT"/>
            </a:endParaRPr>
          </a:p>
          <a:p>
            <a:r>
              <a:rPr lang="ru-RU" sz="1800" b="1" dirty="0">
                <a:effectLst/>
                <a:latin typeface="TimesNewRomanPS"/>
              </a:rPr>
              <a:t>Помилование </a:t>
            </a:r>
            <a:r>
              <a:rPr lang="ru-RU" sz="1800" dirty="0">
                <a:effectLst/>
                <a:latin typeface="TimesNewRomanPSMT"/>
              </a:rPr>
              <a:t>– Помилование – это юридическое решение, которое освобождает правонарушителя от последствий его </a:t>
            </a:r>
            <a:r>
              <a:rPr lang="ru-RU" sz="1800" dirty="0" smtClean="0">
                <a:effectLst/>
                <a:latin typeface="TimesNewRomanPSMT"/>
              </a:rPr>
              <a:t>действий, </a:t>
            </a:r>
            <a:r>
              <a:rPr lang="ru-RU" sz="1800" dirty="0">
                <a:effectLst/>
                <a:latin typeface="TimesNewRomanPSMT"/>
              </a:rPr>
              <a:t>таких как несение наказания или приговора. Вот почему вы не просите, чтобы </a:t>
            </a:r>
            <a:r>
              <a:rPr lang="ru-RU" sz="1800" dirty="0" smtClean="0">
                <a:effectLst/>
                <a:latin typeface="TimesNewRomanPSMT"/>
              </a:rPr>
              <a:t>виновный насильник </a:t>
            </a:r>
            <a:r>
              <a:rPr lang="ru-RU" sz="1800" dirty="0">
                <a:effectLst/>
                <a:latin typeface="TimesNewRomanPSMT"/>
              </a:rPr>
              <a:t>был </a:t>
            </a:r>
            <a:r>
              <a:rPr lang="ru-RU" sz="1800" dirty="0" smtClean="0">
                <a:effectLst/>
                <a:latin typeface="TimesNewRomanPSMT"/>
              </a:rPr>
              <a:t>освобождён </a:t>
            </a:r>
            <a:r>
              <a:rPr lang="ru-RU" sz="1800" dirty="0">
                <a:effectLst/>
                <a:latin typeface="TimesNewRomanPSMT"/>
              </a:rPr>
              <a:t>от наказания. Он должен ответить перед обществом, и общество должно быть защищено от него. Вы не призваны освобождать его от естественных последствий его собственных </a:t>
            </a:r>
            <a:r>
              <a:rPr lang="ru-RU" sz="1800" dirty="0" smtClean="0">
                <a:effectLst/>
                <a:latin typeface="TimesNewRomanPSMT"/>
              </a:rPr>
              <a:t>действий. </a:t>
            </a:r>
            <a:r>
              <a:rPr lang="ru-RU" sz="1800" b="1" dirty="0" smtClean="0">
                <a:effectLst/>
                <a:latin typeface="TimesNewRomanPSMT"/>
              </a:rPr>
              <a:t>ПРОЩЕНИЕ</a:t>
            </a:r>
            <a:r>
              <a:rPr lang="ru-RU" sz="1800" dirty="0" smtClean="0">
                <a:effectLst/>
                <a:latin typeface="TimesNewRomanPSMT"/>
              </a:rPr>
              <a:t> человека </a:t>
            </a:r>
            <a:r>
              <a:rPr lang="ru-RU" sz="1800" dirty="0">
                <a:effectLst/>
                <a:latin typeface="TimesNewRomanPSMT"/>
              </a:rPr>
              <a:t>и </a:t>
            </a:r>
            <a:r>
              <a:rPr lang="ru-RU" sz="1800" b="1" dirty="0" smtClean="0">
                <a:effectLst/>
                <a:latin typeface="TimesNewRomanPSMT"/>
              </a:rPr>
              <a:t>ПОМИЛОВАНИЕ</a:t>
            </a:r>
            <a:r>
              <a:rPr lang="ru-RU" sz="1800" dirty="0" smtClean="0">
                <a:effectLst/>
                <a:latin typeface="TimesNewRomanPSMT"/>
              </a:rPr>
              <a:t> –</a:t>
            </a:r>
            <a:r>
              <a:rPr lang="ru-RU" sz="1800" baseline="0" dirty="0" smtClean="0">
                <a:effectLst/>
                <a:latin typeface="TimesNewRomanPSMT"/>
              </a:rPr>
              <a:t> </a:t>
            </a:r>
            <a:r>
              <a:rPr lang="ru-RU" sz="1800" dirty="0" smtClean="0">
                <a:effectLst/>
                <a:latin typeface="TimesNewRomanPSMT"/>
              </a:rPr>
              <a:t>две </a:t>
            </a:r>
            <a:r>
              <a:rPr lang="ru-RU" sz="1800" dirty="0">
                <a:effectLst/>
                <a:latin typeface="TimesNewRomanPSMT"/>
              </a:rPr>
              <a:t>совершенно разные вещи, которые никогда не следует </a:t>
            </a:r>
            <a:r>
              <a:rPr lang="ru-RU" sz="1800" dirty="0" smtClean="0">
                <a:effectLst/>
                <a:latin typeface="TimesNewRomanPSMT"/>
              </a:rPr>
              <a:t>путать! </a:t>
            </a:r>
            <a:r>
              <a:rPr lang="ru-RU" sz="1800" dirty="0">
                <a:effectLst/>
                <a:latin typeface="TimesNewRomanPSMT"/>
              </a:rPr>
              <a:t>Если преступление было совершено, преступник должен получить по заслугам, согласно закону. </a:t>
            </a:r>
            <a:endParaRPr lang="ru-RU" sz="1800" dirty="0" smtClean="0">
              <a:effectLst/>
              <a:latin typeface="TimesNewRomanPSMT"/>
            </a:endParaRPr>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Примирение </a:t>
            </a:r>
            <a:r>
              <a:rPr lang="ru-RU" sz="1800" dirty="0">
                <a:effectLst/>
                <a:latin typeface="TimesNewRomanPSMT"/>
              </a:rPr>
              <a:t>– Прощение не всегда сопровождается примирением. Примирение требует участия двух человек</a:t>
            </a:r>
            <a:r>
              <a:rPr lang="ru-RU" sz="1800" dirty="0" smtClean="0">
                <a:effectLst/>
                <a:latin typeface="TimesNewRomanPSM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NewRomanPSMT"/>
              </a:rPr>
              <a:t> </a:t>
            </a:r>
            <a:endParaRPr lang="ru-RU" sz="18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Отрицание или игнорирование </a:t>
            </a:r>
            <a:r>
              <a:rPr lang="ru-RU" sz="1800" dirty="0">
                <a:effectLst/>
                <a:latin typeface="TimesNewRomanPSMT"/>
              </a:rPr>
              <a:t>– Отрицание того, что имело </a:t>
            </a:r>
            <a:r>
              <a:rPr lang="ru-RU" sz="1800" dirty="0" smtClean="0">
                <a:effectLst/>
                <a:latin typeface="TimesNewRomanPSMT"/>
              </a:rPr>
              <a:t>место, </a:t>
            </a:r>
            <a:r>
              <a:rPr lang="ru-RU" sz="1800" dirty="0">
                <a:effectLst/>
                <a:latin typeface="TimesNewRomanPSMT"/>
              </a:rPr>
              <a:t>или подавление </a:t>
            </a:r>
            <a:r>
              <a:rPr lang="ru-RU" sz="1800" dirty="0" smtClean="0">
                <a:effectLst/>
                <a:latin typeface="TimesNewRomanPSMT"/>
              </a:rPr>
              <a:t>(того</a:t>
            </a:r>
            <a:r>
              <a:rPr lang="ru-RU" sz="1800" dirty="0">
                <a:effectLst/>
                <a:latin typeface="TimesNewRomanPSMT"/>
              </a:rPr>
              <a:t>, что вы </a:t>
            </a:r>
            <a:r>
              <a:rPr lang="ru-RU" sz="1800" dirty="0" smtClean="0">
                <a:effectLst/>
                <a:latin typeface="TimesNewRomanPSMT"/>
              </a:rPr>
              <a:t>действительно </a:t>
            </a:r>
            <a:r>
              <a:rPr lang="ru-RU" sz="1800" dirty="0">
                <a:effectLst/>
                <a:latin typeface="TimesNewRomanPSMT"/>
              </a:rPr>
              <a:t>чувствуете внутри), </a:t>
            </a:r>
            <a:r>
              <a:rPr lang="ru-RU" sz="1800" dirty="0" smtClean="0">
                <a:effectLst/>
                <a:latin typeface="TimesNewRomanPSMT"/>
              </a:rPr>
              <a:t>- почти </a:t>
            </a:r>
            <a:r>
              <a:rPr lang="ru-RU" sz="1800" dirty="0">
                <a:effectLst/>
                <a:latin typeface="TimesNewRomanPSMT"/>
              </a:rPr>
              <a:t>всегда является подсознательным</a:t>
            </a:r>
            <a:r>
              <a:rPr lang="ru-RU" sz="1800" dirty="0" smtClean="0">
                <a:effectLst/>
                <a:latin typeface="TimesNewRomanPSM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smtClean="0">
                <a:effectLst/>
                <a:latin typeface="TimesNewRomanPS"/>
              </a:rPr>
              <a:t>Забвение </a:t>
            </a:r>
            <a:r>
              <a:rPr lang="ru-RU" sz="1800" dirty="0">
                <a:effectLst/>
                <a:latin typeface="TimesNewRomanPSMT"/>
              </a:rPr>
              <a:t>– Вы </a:t>
            </a:r>
            <a:r>
              <a:rPr lang="ru-RU" sz="1800" dirty="0" smtClean="0">
                <a:effectLst/>
                <a:latin typeface="TimesNewRomanPSMT"/>
              </a:rPr>
              <a:t>слышали </a:t>
            </a:r>
            <a:r>
              <a:rPr lang="ru-RU" sz="1800" dirty="0">
                <a:effectLst/>
                <a:latin typeface="TimesNewRomanPSMT"/>
              </a:rPr>
              <a:t>фразу «простить и забыть», но буквально забыть может быть нереально или невозможно. Обычно невозможно забыть значимые события в </a:t>
            </a:r>
            <a:r>
              <a:rPr lang="ru-RU" sz="1800" dirty="0" smtClean="0">
                <a:effectLst/>
                <a:latin typeface="TimesNewRomanPSMT"/>
              </a:rPr>
              <a:t>нашей жизни</a:t>
            </a:r>
            <a:r>
              <a:rPr lang="ru-RU" sz="1800" dirty="0">
                <a:effectLst/>
                <a:latin typeface="TimesNewRomanPSMT"/>
              </a:rPr>
              <a:t>, как положительные, так и отрицательные.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Притворство, что это не важно </a:t>
            </a:r>
            <a:r>
              <a:rPr lang="ru-RU" sz="1800" dirty="0">
                <a:effectLst/>
                <a:latin typeface="TimesNewRomanPSMT"/>
              </a:rPr>
              <a:t>– Это важно, и мы не можем притворяться, что дело обстоит как-то иначе. Мы не можем по-настоящему простить, пока ясно не увидим проступок, </a:t>
            </a:r>
            <a:r>
              <a:rPr lang="ru-RU" sz="1800" dirty="0" smtClean="0">
                <a:effectLst/>
                <a:latin typeface="TimesNewRomanPSMT"/>
              </a:rPr>
              <a:t>который прощаем</a:t>
            </a:r>
            <a:r>
              <a:rPr lang="ru-RU" sz="1800" dirty="0">
                <a:effectLst/>
                <a:latin typeface="TimesNewRomanPSMT"/>
              </a:rPr>
              <a:t>, и не </a:t>
            </a:r>
            <a:r>
              <a:rPr lang="ru-RU" sz="1800" dirty="0" smtClean="0">
                <a:effectLst/>
                <a:latin typeface="TimesNewRomanPSMT"/>
              </a:rPr>
              <a:t>поймём </a:t>
            </a:r>
            <a:r>
              <a:rPr lang="ru-RU" sz="1800" dirty="0">
                <a:effectLst/>
                <a:latin typeface="TimesNewRomanPSMT"/>
              </a:rPr>
              <a:t>его </a:t>
            </a:r>
            <a:r>
              <a:rPr lang="ru-RU" sz="1800" dirty="0" smtClean="0">
                <a:effectLst/>
                <a:latin typeface="TimesNewRomanPSMT"/>
              </a:rPr>
              <a:t>серьёзности.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19</a:t>
            </a:fld>
            <a:endParaRPr lang="ru-RU"/>
          </a:p>
        </p:txBody>
      </p:sp>
    </p:spTree>
    <p:extLst>
      <p:ext uri="{BB962C8B-B14F-4D97-AF65-F5344CB8AC3E}">
        <p14:creationId xmlns:p14="http://schemas.microsoft.com/office/powerpoint/2010/main" val="35955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Решением, а НЕ чувством </a:t>
            </a:r>
            <a:r>
              <a:rPr lang="ru-RU" sz="1800" dirty="0">
                <a:effectLst/>
                <a:latin typeface="TimesNewRomanPSMT"/>
              </a:rPr>
              <a:t>– Прощение – это решение, а не чувство. Вы можете решить простить кого-то даже тогда, когда вам этого не хочется. В некоторых случаях решение простить может </a:t>
            </a:r>
            <a:r>
              <a:rPr lang="ru-RU" sz="1800" dirty="0" smtClean="0">
                <a:effectLst/>
                <a:latin typeface="TimesNewRomanPSMT"/>
              </a:rPr>
              <a:t>прийти </a:t>
            </a:r>
            <a:r>
              <a:rPr lang="ru-RU" sz="1800" dirty="0">
                <a:effectLst/>
                <a:latin typeface="TimesNewRomanPSMT"/>
              </a:rPr>
              <a:t>первым (обычно это происходит), в то время как чувства могут занять гораздо больше времени.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NewRomanPSMT"/>
            </a:endParaRPr>
          </a:p>
          <a:p>
            <a:r>
              <a:rPr lang="ru-RU" sz="1800" b="1" dirty="0">
                <a:effectLst/>
                <a:latin typeface="TimesNewRomanPS"/>
              </a:rPr>
              <a:t>Осознанием </a:t>
            </a:r>
            <a:r>
              <a:rPr lang="ru-RU" sz="1800" b="1" dirty="0" smtClean="0">
                <a:effectLst/>
                <a:latin typeface="TimesNewRomanPS"/>
              </a:rPr>
              <a:t>серьёзности </a:t>
            </a:r>
            <a:r>
              <a:rPr lang="ru-RU" sz="1800" b="1" dirty="0">
                <a:effectLst/>
                <a:latin typeface="TimesNewRomanPS"/>
              </a:rPr>
              <a:t>того, что кто-то сделал нам, и </a:t>
            </a:r>
            <a:r>
              <a:rPr lang="ru-RU" sz="1800" b="1" dirty="0" smtClean="0">
                <a:effectLst/>
                <a:latin typeface="TimesNewRomanPS"/>
              </a:rPr>
              <a:t>всё </a:t>
            </a:r>
            <a:r>
              <a:rPr lang="ru-RU" sz="1800" b="1" dirty="0">
                <a:effectLst/>
                <a:latin typeface="TimesNewRomanPS"/>
              </a:rPr>
              <a:t>же духом прощения </a:t>
            </a:r>
            <a:endParaRPr lang="ru-RU" dirty="0"/>
          </a:p>
          <a:p>
            <a:r>
              <a:rPr lang="ru-RU" sz="1800" dirty="0">
                <a:effectLst/>
                <a:latin typeface="TimesNewRomanPSMT"/>
              </a:rPr>
              <a:t>– Прощение достигается только тогда, когда мы </a:t>
            </a:r>
            <a:r>
              <a:rPr lang="ru-RU" sz="1800" dirty="0" smtClean="0">
                <a:effectLst/>
                <a:latin typeface="TimesNewRomanPSMT"/>
              </a:rPr>
              <a:t>признаём </a:t>
            </a:r>
            <a:r>
              <a:rPr lang="ru-RU" sz="1800" dirty="0">
                <a:effectLst/>
                <a:latin typeface="TimesNewRomanPSMT"/>
              </a:rPr>
              <a:t>то, что было сделано, не отрицаем того, что произошло, и не скрываем этого. </a:t>
            </a:r>
            <a:endParaRPr lang="ru-RU" sz="1800" dirty="0" smtClean="0">
              <a:effectLst/>
              <a:latin typeface="TimesNewRomanPSMT"/>
            </a:endParaRPr>
          </a:p>
          <a:p>
            <a:endParaRPr lang="ru-RU" sz="18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Отказом от </a:t>
            </a:r>
            <a:r>
              <a:rPr lang="ru-RU" sz="1800" b="1" dirty="0" smtClean="0">
                <a:solidFill>
                  <a:srgbClr val="002060"/>
                </a:solidFill>
              </a:rPr>
              <a:t>от того, чтобы помнить о причинённом нам зле</a:t>
            </a:r>
            <a:r>
              <a:rPr lang="ru-RU" sz="1800" b="1" dirty="0" smtClean="0">
                <a:effectLst/>
                <a:latin typeface="TimesNewRomanPS"/>
              </a:rPr>
              <a:t> </a:t>
            </a:r>
            <a:r>
              <a:rPr lang="ru-RU" sz="1800" dirty="0">
                <a:effectLst/>
                <a:latin typeface="TimesNewRomanPSMT"/>
              </a:rPr>
              <a:t>– Библия говорит нам, что любовь «не </a:t>
            </a:r>
            <a:r>
              <a:rPr lang="ru-RU" sz="1800" dirty="0" smtClean="0">
                <a:effectLst/>
                <a:latin typeface="TimesNewRomanPSMT"/>
              </a:rPr>
              <a:t>ведёт записей о </a:t>
            </a:r>
            <a:r>
              <a:rPr lang="ru-RU" sz="1800" dirty="0">
                <a:effectLst/>
                <a:latin typeface="TimesNewRomanPSMT"/>
              </a:rPr>
              <a:t>неправде» (</a:t>
            </a:r>
            <a:r>
              <a:rPr lang="ru-RU" sz="1800" dirty="0" smtClean="0">
                <a:effectLst/>
                <a:latin typeface="TimesNewRomanPSMT"/>
              </a:rPr>
              <a:t>1-е </a:t>
            </a:r>
            <a:r>
              <a:rPr lang="ru-RU" sz="1800" dirty="0">
                <a:effectLst/>
                <a:latin typeface="TimesNewRomanPSMT"/>
              </a:rPr>
              <a:t>Кор</a:t>
            </a:r>
            <a:r>
              <a:rPr lang="ru-RU" sz="1800" dirty="0" smtClean="0">
                <a:effectLst/>
                <a:latin typeface="TimesNewRomanPSMT"/>
              </a:rPr>
              <a:t>.13</a:t>
            </a:r>
            <a:r>
              <a:rPr lang="ru-RU" sz="1800" dirty="0">
                <a:effectLst/>
                <a:latin typeface="TimesNewRomanPSMT"/>
              </a:rPr>
              <a:t>:5, </a:t>
            </a:r>
            <a:r>
              <a:rPr lang="ru-RU" sz="1800" dirty="0" smtClean="0">
                <a:effectLst/>
                <a:latin typeface="TimesNewRomanPSMT"/>
              </a:rPr>
              <a:t>Новый перевод Библии</a:t>
            </a:r>
            <a:r>
              <a:rPr lang="ru-RU" sz="1800" baseline="0" dirty="0" smtClean="0">
                <a:effectLst/>
                <a:latin typeface="TimesNewRomanPSMT"/>
              </a:rPr>
              <a:t> К</a:t>
            </a:r>
            <a:r>
              <a:rPr lang="ru-RU" sz="1800" dirty="0" smtClean="0">
                <a:effectLst/>
                <a:latin typeface="TimesNewRomanPSMT"/>
              </a:rPr>
              <a:t>ороля </a:t>
            </a:r>
            <a:r>
              <a:rPr lang="ru-RU" sz="1800" dirty="0">
                <a:effectLst/>
                <a:latin typeface="TimesNewRomanPSMT"/>
              </a:rPr>
              <a:t>Иакова).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Отказом от сведения </a:t>
            </a:r>
            <a:r>
              <a:rPr lang="ru-RU" sz="1800" b="1" dirty="0" smtClean="0">
                <a:effectLst/>
                <a:latin typeface="TimesNewRomanPS"/>
              </a:rPr>
              <a:t>счётов </a:t>
            </a:r>
            <a:r>
              <a:rPr lang="ru-RU" sz="1800" dirty="0">
                <a:effectLst/>
                <a:latin typeface="TimesNewRomanPSMT"/>
              </a:rPr>
              <a:t>– Прощение включает в себя отказ от естественного желания увидеть, как </a:t>
            </a:r>
            <a:r>
              <a:rPr lang="ru-RU" sz="1800" dirty="0" smtClean="0">
                <a:effectLst/>
                <a:latin typeface="TimesNewRomanPSMT"/>
              </a:rPr>
              <a:t>виновники наших бед «</a:t>
            </a:r>
            <a:r>
              <a:rPr lang="ru-RU" sz="1800" dirty="0">
                <a:effectLst/>
                <a:latin typeface="TimesNewRomanPSMT"/>
              </a:rPr>
              <a:t>получают по заслугам».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Выбором не сплетничать </a:t>
            </a:r>
            <a:r>
              <a:rPr lang="ru-RU" sz="1800" dirty="0">
                <a:effectLst/>
                <a:latin typeface="TimesNewRomanPSMT"/>
              </a:rPr>
              <a:t>– Тот, кто </a:t>
            </a:r>
            <a:r>
              <a:rPr lang="ru-RU" sz="1800" dirty="0" smtClean="0">
                <a:effectLst/>
                <a:latin typeface="TimesNewRomanPSMT"/>
              </a:rPr>
              <a:t>действительно </a:t>
            </a:r>
            <a:r>
              <a:rPr lang="ru-RU" sz="1800" dirty="0">
                <a:effectLst/>
                <a:latin typeface="TimesNewRomanPSMT"/>
              </a:rPr>
              <a:t>прощает, не </a:t>
            </a:r>
            <a:r>
              <a:rPr lang="ru-RU" sz="1800" dirty="0" smtClean="0">
                <a:effectLst/>
                <a:latin typeface="TimesNewRomanPSMT"/>
              </a:rPr>
              <a:t>распространяет недобрые слова</a:t>
            </a:r>
            <a:r>
              <a:rPr lang="ru-RU" sz="1800" baseline="0" dirty="0" smtClean="0">
                <a:effectLst/>
                <a:latin typeface="TimesNewRomanPSMT"/>
              </a:rPr>
              <a:t> </a:t>
            </a:r>
            <a:r>
              <a:rPr lang="ru-RU" sz="1800" dirty="0" smtClean="0">
                <a:effectLst/>
                <a:latin typeface="TimesNewRomanPSMT"/>
              </a:rPr>
              <a:t>о своём </a:t>
            </a:r>
            <a:r>
              <a:rPr lang="ru-RU" sz="1800" dirty="0">
                <a:effectLst/>
                <a:latin typeface="TimesNewRomanPSMT"/>
              </a:rPr>
              <a:t>обидчике. Если ситуация требует, чтобы вы кому-то рассказали или сообщили о неподобающем поведении, убедитесь, что человек, которому вы рассказываете, заслуживает доверия или занимает соответствующую должность.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
              </a:rPr>
              <a:t>Милосердием и благодатью </a:t>
            </a:r>
            <a:r>
              <a:rPr lang="ru-RU" sz="1800" dirty="0">
                <a:effectLst/>
                <a:latin typeface="TimesNewRomanPSMT"/>
              </a:rPr>
              <a:t>– Мы используем эти два слова взаимозаменяемо, когда говорим о том, что Бог сделал для нас, но это не одно и то же. Благодать – это получение того, чего мы не заслуживаем, в то время как милосердие – это не получение того, чего мы заслуживаем. </a:t>
            </a:r>
            <a:r>
              <a:rPr lang="ru-RU" sz="1800" dirty="0" smtClean="0">
                <a:effectLst/>
                <a:latin typeface="TimesNewRomanPSMT"/>
              </a:rPr>
              <a:t>Подумайте </a:t>
            </a:r>
            <a:r>
              <a:rPr lang="ru-RU" sz="1800" dirty="0">
                <a:effectLst/>
                <a:latin typeface="TimesNewRomanPSMT"/>
              </a:rPr>
              <a:t>об этом. Мы не заслуживаем спасения, но Бог дарует нам благодать, прощая нас. Милосердие, с </a:t>
            </a:r>
            <a:r>
              <a:rPr lang="ru-RU" sz="1800" dirty="0" smtClean="0">
                <a:effectLst/>
                <a:latin typeface="TimesNewRomanPSMT"/>
              </a:rPr>
              <a:t>другой стороны</a:t>
            </a:r>
            <a:r>
              <a:rPr lang="ru-RU" sz="1800" dirty="0">
                <a:effectLst/>
                <a:latin typeface="TimesNewRomanPSMT"/>
              </a:rPr>
              <a:t>, не </a:t>
            </a:r>
            <a:r>
              <a:rPr lang="ru-RU" sz="1800" dirty="0" smtClean="0">
                <a:effectLst/>
                <a:latin typeface="TimesNewRomanPSMT"/>
              </a:rPr>
              <a:t>даёт </a:t>
            </a:r>
            <a:r>
              <a:rPr lang="ru-RU" sz="1800" dirty="0">
                <a:effectLst/>
                <a:latin typeface="TimesNewRomanPSMT"/>
              </a:rPr>
              <a:t>нам того, чего мы заслуживаем.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NewRomanPSMT"/>
              </a:rPr>
              <a:t>Поскольку </a:t>
            </a:r>
            <a:r>
              <a:rPr lang="ru-RU" sz="1800" dirty="0">
                <a:effectLst/>
                <a:latin typeface="TimesNewRomanPSMT"/>
              </a:rPr>
              <a:t>мы грешники, мы заслуживаем смерти. Бог не позволяет нам погибнуть, но вместо этого Он </a:t>
            </a:r>
            <a:r>
              <a:rPr lang="ru-RU" sz="1800" dirty="0" smtClean="0">
                <a:effectLst/>
                <a:latin typeface="TimesNewRomanPSMT"/>
              </a:rPr>
              <a:t>даёт </a:t>
            </a:r>
            <a:r>
              <a:rPr lang="ru-RU" sz="1800" dirty="0">
                <a:effectLst/>
                <a:latin typeface="TimesNewRomanPSMT"/>
              </a:rPr>
              <a:t>нам вечную жизнь. Когда мы проявляем милосердие, мы не </a:t>
            </a:r>
            <a:r>
              <a:rPr lang="ru-RU" sz="1800" dirty="0" smtClean="0">
                <a:effectLst/>
                <a:latin typeface="TimesNewRomanPSMT"/>
              </a:rPr>
              <a:t>воздаём </a:t>
            </a:r>
            <a:r>
              <a:rPr lang="ru-RU" sz="1800" dirty="0">
                <a:effectLst/>
                <a:latin typeface="TimesNewRomanPSMT"/>
              </a:rPr>
              <a:t>по справедливости тем, кто причинил нам вред. Мы не </a:t>
            </a:r>
            <a:r>
              <a:rPr lang="ru-RU" sz="1800" dirty="0" smtClean="0">
                <a:effectLst/>
                <a:latin typeface="TimesNewRomanPSMT"/>
              </a:rPr>
              <a:t>даём </a:t>
            </a:r>
            <a:r>
              <a:rPr lang="ru-RU" sz="1800" dirty="0">
                <a:effectLst/>
                <a:latin typeface="TimesNewRomanPSMT"/>
              </a:rPr>
              <a:t>им того, что они заслуживают. </a:t>
            </a: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NewRomanPSMT"/>
              </a:rPr>
              <a:t>Благодать</a:t>
            </a:r>
            <a:r>
              <a:rPr lang="ru-RU" sz="1800" dirty="0">
                <a:effectLst/>
                <a:latin typeface="TimesNewRomanPSMT"/>
              </a:rPr>
              <a:t>, с </a:t>
            </a:r>
            <a:r>
              <a:rPr lang="ru-RU" sz="1800" dirty="0" smtClean="0">
                <a:effectLst/>
                <a:latin typeface="TimesNewRomanPSMT"/>
              </a:rPr>
              <a:t>другой стороны</a:t>
            </a:r>
            <a:r>
              <a:rPr lang="ru-RU" sz="1800" dirty="0">
                <a:effectLst/>
                <a:latin typeface="TimesNewRomanPSMT"/>
              </a:rPr>
              <a:t>, проявляется в том, чего вы решили не говорить, даже если </a:t>
            </a:r>
            <a:r>
              <a:rPr lang="ru-RU" sz="1800" dirty="0" smtClean="0">
                <a:effectLst/>
                <a:latin typeface="TimesNewRomanPSMT"/>
              </a:rPr>
              <a:t>всё </a:t>
            </a:r>
            <a:r>
              <a:rPr lang="ru-RU" sz="1800" dirty="0">
                <a:effectLst/>
                <a:latin typeface="TimesNewRomanPSMT"/>
              </a:rPr>
              <a:t>сказанное вами – правда. Прощение означает, что вы проявляете и милость, и благодать так же, как </a:t>
            </a:r>
            <a:r>
              <a:rPr lang="ru-RU" sz="1800" dirty="0" smtClean="0">
                <a:effectLst/>
                <a:latin typeface="TimesNewRomanPSMT"/>
              </a:rPr>
              <a:t>Христос проявляет их к </a:t>
            </a:r>
            <a:r>
              <a:rPr lang="ru-RU" sz="1800" dirty="0">
                <a:effectLst/>
                <a:latin typeface="TimesNewRomanPSMT"/>
              </a:rPr>
              <a:t>вам.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20</a:t>
            </a:fld>
            <a:endParaRPr lang="ru-RU"/>
          </a:p>
        </p:txBody>
      </p:sp>
    </p:spTree>
    <p:extLst>
      <p:ext uri="{BB962C8B-B14F-4D97-AF65-F5344CB8AC3E}">
        <p14:creationId xmlns:p14="http://schemas.microsoft.com/office/powerpoint/2010/main" val="420389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21</a:t>
            </a:fld>
            <a:endParaRPr lang="ru-RU"/>
          </a:p>
        </p:txBody>
      </p:sp>
    </p:spTree>
    <p:extLst>
      <p:ext uri="{BB962C8B-B14F-4D97-AF65-F5344CB8AC3E}">
        <p14:creationId xmlns:p14="http://schemas.microsoft.com/office/powerpoint/2010/main" val="131960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1800" dirty="0">
                <a:effectLst/>
                <a:latin typeface="TimesNewRomanPSMT"/>
              </a:rPr>
              <a:t>Мама, одна воспитывающая </a:t>
            </a:r>
            <a:r>
              <a:rPr lang="ru-RU" sz="1800" dirty="0" smtClean="0">
                <a:effectLst/>
                <a:latin typeface="TimesNewRomanPSMT"/>
              </a:rPr>
              <a:t>ребёнка</a:t>
            </a:r>
            <a:r>
              <a:rPr lang="ru-RU" sz="1800" dirty="0">
                <a:effectLst/>
                <a:latin typeface="TimesNewRomanPSMT"/>
              </a:rPr>
              <a:t>, прощение – это выбор, </a:t>
            </a:r>
            <a:r>
              <a:rPr lang="ru-RU" sz="1800" dirty="0" smtClean="0">
                <a:effectLst/>
                <a:latin typeface="TimesNewRomanPSMT"/>
              </a:rPr>
              <a:t>который требует </a:t>
            </a:r>
            <a:r>
              <a:rPr lang="ru-RU" sz="1800" dirty="0">
                <a:effectLst/>
                <a:latin typeface="TimesNewRomanPSMT"/>
              </a:rPr>
              <a:t>мужества и силы. </a:t>
            </a:r>
            <a:endParaRPr lang="ru-RU" sz="1800" dirty="0" smtClean="0">
              <a:effectLst/>
              <a:latin typeface="TimesNewRomanPSMT"/>
            </a:endParaRPr>
          </a:p>
          <a:p>
            <a:endParaRPr lang="ru-RU" sz="1800" dirty="0" smtClean="0">
              <a:effectLst/>
              <a:latin typeface="TimesNewRomanPSMT"/>
            </a:endParaRPr>
          </a:p>
          <a:p>
            <a:r>
              <a:rPr lang="ru-RU" sz="1800" dirty="0" smtClean="0">
                <a:effectLst/>
                <a:latin typeface="TimesNewRomanPSMT"/>
              </a:rPr>
              <a:t>В </a:t>
            </a:r>
            <a:r>
              <a:rPr lang="ru-RU" sz="1800" dirty="0">
                <a:effectLst/>
                <a:latin typeface="TimesNewRomanPSMT"/>
              </a:rPr>
              <a:t>жизни часто нужно делать выбор, и </a:t>
            </a:r>
            <a:r>
              <a:rPr lang="ru-RU" sz="1800" dirty="0" smtClean="0">
                <a:effectLst/>
                <a:latin typeface="TimesNewRomanPSMT"/>
              </a:rPr>
              <a:t>каждый выбор</a:t>
            </a:r>
            <a:r>
              <a:rPr lang="ru-RU" sz="1800" dirty="0">
                <a:effectLst/>
                <a:latin typeface="TimesNewRomanPSMT"/>
              </a:rPr>
              <a:t>, </a:t>
            </a:r>
            <a:r>
              <a:rPr lang="ru-RU" sz="1800" dirty="0" smtClean="0">
                <a:effectLst/>
                <a:latin typeface="TimesNewRomanPSMT"/>
              </a:rPr>
              <a:t>который вы </a:t>
            </a:r>
            <a:r>
              <a:rPr lang="ru-RU" sz="1800" dirty="0">
                <a:effectLst/>
                <a:latin typeface="TimesNewRomanPSMT"/>
              </a:rPr>
              <a:t>делаете, либо </a:t>
            </a:r>
            <a:r>
              <a:rPr lang="ru-RU" sz="1800" dirty="0" smtClean="0">
                <a:effectLst/>
                <a:latin typeface="TimesNewRomanPSMT"/>
              </a:rPr>
              <a:t>ведёт </a:t>
            </a:r>
            <a:r>
              <a:rPr lang="ru-RU" sz="1800" dirty="0">
                <a:effectLst/>
                <a:latin typeface="TimesNewRomanPSMT"/>
              </a:rPr>
              <a:t>вас в правильном направлении, </a:t>
            </a:r>
            <a:r>
              <a:rPr lang="ru-RU" sz="1800" dirty="0" smtClean="0">
                <a:effectLst/>
                <a:latin typeface="TimesNewRomanPSMT"/>
              </a:rPr>
              <a:t>даёт </a:t>
            </a:r>
            <a:r>
              <a:rPr lang="ru-RU" sz="1800" dirty="0">
                <a:effectLst/>
                <a:latin typeface="TimesNewRomanPSMT"/>
              </a:rPr>
              <a:t>вам жизнь, либо </a:t>
            </a:r>
            <a:r>
              <a:rPr lang="ru-RU" sz="1800" dirty="0" smtClean="0">
                <a:effectLst/>
                <a:latin typeface="TimesNewRomanPSMT"/>
              </a:rPr>
              <a:t>лишает </a:t>
            </a:r>
            <a:r>
              <a:rPr lang="ru-RU" sz="1800" dirty="0">
                <a:effectLst/>
                <a:latin typeface="TimesNewRomanPSMT"/>
              </a:rPr>
              <a:t>вас возможности нести жизнь другим. Вам, </a:t>
            </a:r>
            <a:r>
              <a:rPr lang="ru-RU" sz="1800" dirty="0" smtClean="0">
                <a:effectLst/>
                <a:latin typeface="TimesNewRomanPSMT"/>
              </a:rPr>
              <a:t>одинокой маме</a:t>
            </a:r>
            <a:r>
              <a:rPr lang="ru-RU" sz="1800" dirty="0">
                <a:effectLst/>
                <a:latin typeface="TimesNewRomanPSMT"/>
              </a:rPr>
              <a:t>, </a:t>
            </a:r>
            <a:r>
              <a:rPr lang="ru-RU" sz="1800" dirty="0" smtClean="0">
                <a:effectLst/>
                <a:latin typeface="TimesNewRomanPSMT"/>
              </a:rPr>
              <a:t>ежедневно</a:t>
            </a:r>
            <a:r>
              <a:rPr lang="ru-RU" sz="1800" baseline="0" dirty="0" smtClean="0">
                <a:effectLst/>
                <a:latin typeface="TimesNewRomanPSMT"/>
              </a:rPr>
              <a:t> и </a:t>
            </a:r>
            <a:r>
              <a:rPr lang="ru-RU" sz="1800" dirty="0" smtClean="0">
                <a:effectLst/>
                <a:latin typeface="TimesNewRomanPSMT"/>
              </a:rPr>
              <a:t>множество раз приходится </a:t>
            </a:r>
            <a:r>
              <a:rPr lang="ru-RU" sz="1800" dirty="0">
                <a:effectLst/>
                <a:latin typeface="TimesNewRomanPSMT"/>
              </a:rPr>
              <a:t>совершать </a:t>
            </a:r>
            <a:r>
              <a:rPr lang="ru-RU" sz="1800" dirty="0" smtClean="0">
                <a:effectLst/>
                <a:latin typeface="TimesNewRomanPSMT"/>
              </a:rPr>
              <a:t>выбор, </a:t>
            </a:r>
            <a:r>
              <a:rPr lang="ru-RU" sz="1800" dirty="0">
                <a:effectLst/>
                <a:latin typeface="TimesNewRomanPSMT"/>
              </a:rPr>
              <a:t>и выбор простить – это один из лучших выборов, которые вы когда-либо можете сделать! </a:t>
            </a:r>
            <a:endParaRPr lang="ru-RU" sz="1800" dirty="0" smtClean="0">
              <a:effectLst/>
              <a:latin typeface="TimesNewRomanPSMT"/>
            </a:endParaRPr>
          </a:p>
          <a:p>
            <a:endParaRPr lang="ru-RU" dirty="0"/>
          </a:p>
          <a:p>
            <a:r>
              <a:rPr lang="ru-RU" sz="1800" dirty="0">
                <a:effectLst/>
                <a:latin typeface="TimesNewRomanPSMT"/>
              </a:rPr>
              <a:t>Прощать других и себя – это очень важно для того, чтобы стать </a:t>
            </a:r>
            <a:r>
              <a:rPr lang="ru-RU" sz="1800" dirty="0" smtClean="0">
                <a:effectLst/>
                <a:latin typeface="TimesNewRomanPSMT"/>
              </a:rPr>
              <a:t>такой матерью</a:t>
            </a:r>
            <a:r>
              <a:rPr lang="ru-RU" sz="1800" dirty="0">
                <a:effectLst/>
                <a:latin typeface="TimesNewRomanPSMT"/>
              </a:rPr>
              <a:t>, </a:t>
            </a:r>
            <a:r>
              <a:rPr lang="ru-RU" sz="1800" dirty="0" smtClean="0">
                <a:effectLst/>
                <a:latin typeface="TimesNewRomanPSMT"/>
              </a:rPr>
              <a:t>какой вас </a:t>
            </a:r>
            <a:r>
              <a:rPr lang="ru-RU" sz="1800" dirty="0">
                <a:effectLst/>
                <a:latin typeface="TimesNewRomanPSMT"/>
              </a:rPr>
              <a:t>хочет видеть Бог. Сделав этот </a:t>
            </a:r>
            <a:r>
              <a:rPr lang="ru-RU" sz="1800" dirty="0" smtClean="0">
                <a:effectLst/>
                <a:latin typeface="TimesNewRomanPSMT"/>
              </a:rPr>
              <a:t>единственный выбор</a:t>
            </a:r>
            <a:r>
              <a:rPr lang="ru-RU" sz="1800" dirty="0">
                <a:effectLst/>
                <a:latin typeface="TimesNewRomanPSMT"/>
              </a:rPr>
              <a:t>, вы </a:t>
            </a:r>
            <a:r>
              <a:rPr lang="ru-RU" sz="1800" dirty="0" smtClean="0">
                <a:effectLst/>
                <a:latin typeface="TimesNewRomanPSMT"/>
              </a:rPr>
              <a:t>обретёте </a:t>
            </a:r>
            <a:r>
              <a:rPr lang="ru-RU" sz="1800" dirty="0">
                <a:effectLst/>
                <a:latin typeface="TimesNewRomanPSMT"/>
              </a:rPr>
              <a:t>такую радость, </a:t>
            </a:r>
            <a:r>
              <a:rPr lang="ru-RU" sz="1800" dirty="0" smtClean="0">
                <a:effectLst/>
                <a:latin typeface="TimesNewRomanPSMT"/>
              </a:rPr>
              <a:t>которой, </a:t>
            </a:r>
            <a:r>
              <a:rPr lang="ru-RU" sz="1800" dirty="0">
                <a:effectLst/>
                <a:latin typeface="TimesNewRomanPSMT"/>
              </a:rPr>
              <a:t>возможно, никогда раньше не испытывали. Это повлияет на ваши отношения с </a:t>
            </a:r>
            <a:r>
              <a:rPr lang="ru-RU" sz="1800" dirty="0" smtClean="0">
                <a:effectLst/>
                <a:latin typeface="TimesNewRomanPSMT"/>
              </a:rPr>
              <a:t>ребёнком </a:t>
            </a:r>
            <a:r>
              <a:rPr lang="ru-RU" sz="1800" dirty="0">
                <a:effectLst/>
                <a:latin typeface="TimesNewRomanPSMT"/>
              </a:rPr>
              <a:t>и на то, как вы выполняете свою роль мамы. </a:t>
            </a:r>
            <a:endParaRPr lang="ru-RU" dirty="0"/>
          </a:p>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22</a:t>
            </a:fld>
            <a:endParaRPr lang="ru-RU"/>
          </a:p>
        </p:txBody>
      </p:sp>
    </p:spTree>
    <p:extLst>
      <p:ext uri="{BB962C8B-B14F-4D97-AF65-F5344CB8AC3E}">
        <p14:creationId xmlns:p14="http://schemas.microsoft.com/office/powerpoint/2010/main" val="219802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a:lnSpc>
                <a:spcPct val="90000"/>
              </a:lnSpc>
            </a:pPr>
            <a:r>
              <a:rPr lang="ru-RU" sz="1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Размышляя о том, чтобы простить, подумайте:</a:t>
            </a:r>
          </a:p>
          <a:p>
            <a:endParaRPr lang="ru-RU" sz="1200" dirty="0"/>
          </a:p>
          <a:p>
            <a:pPr marL="171450" indent="-171450">
              <a:buFont typeface="Arial"/>
              <a:buChar char="•"/>
            </a:pPr>
            <a:r>
              <a:rPr lang="ru-RU" sz="1200" b="1" dirty="0" smtClean="0">
                <a:effectLst/>
                <a:latin typeface="TimesNewRomanPS"/>
              </a:rPr>
              <a:t>Иисус </a:t>
            </a:r>
            <a:r>
              <a:rPr lang="ru-RU" sz="1200" b="1" dirty="0">
                <a:effectLst/>
                <a:latin typeface="TimesNewRomanPS"/>
              </a:rPr>
              <a:t>прощает вас снова и снова. </a:t>
            </a:r>
            <a:r>
              <a:rPr lang="ru-RU" sz="1200" dirty="0">
                <a:effectLst/>
                <a:latin typeface="TimesNewRomanPSMT"/>
              </a:rPr>
              <a:t>Он не считает количество раз и не напоминает вам о </a:t>
            </a:r>
            <a:r>
              <a:rPr lang="ru-RU" sz="1200" dirty="0" smtClean="0">
                <a:effectLst/>
                <a:latin typeface="TimesNewRomanPSMT"/>
              </a:rPr>
              <a:t>вашей </a:t>
            </a:r>
            <a:r>
              <a:rPr lang="ru-RU" sz="1200" dirty="0">
                <a:effectLst/>
                <a:latin typeface="TimesNewRomanPSMT"/>
              </a:rPr>
              <a:t>греховности. Вместо этого Он напоминает вам о </a:t>
            </a:r>
            <a:r>
              <a:rPr lang="ru-RU" sz="1200" dirty="0" smtClean="0">
                <a:effectLst/>
                <a:latin typeface="TimesNewRomanPSMT"/>
              </a:rPr>
              <a:t>Своей любви</a:t>
            </a:r>
            <a:r>
              <a:rPr lang="ru-RU" sz="1200" dirty="0">
                <a:effectLst/>
                <a:latin typeface="TimesNewRomanPSMT"/>
              </a:rPr>
              <a:t>. </a:t>
            </a:r>
            <a:endParaRPr lang="ru-RU" sz="1200" dirty="0" smtClean="0">
              <a:effectLst/>
              <a:latin typeface="TimesNewRomanPSMT"/>
            </a:endParaRPr>
          </a:p>
          <a:p>
            <a:pPr marL="171450" indent="-171450">
              <a:buFont typeface="Arial"/>
              <a:buChar char="•"/>
            </a:pPr>
            <a:endParaRPr lang="ru-RU" sz="1200" dirty="0"/>
          </a:p>
          <a:p>
            <a:pPr marL="171450" indent="-171450">
              <a:buFont typeface="Arial"/>
              <a:buChar char="•"/>
            </a:pPr>
            <a:r>
              <a:rPr lang="ru-RU" sz="1200" b="1" dirty="0" smtClean="0">
                <a:effectLst/>
                <a:latin typeface="TimesNewRomanPS"/>
              </a:rPr>
              <a:t>Дух </a:t>
            </a:r>
            <a:r>
              <a:rPr lang="ru-RU" sz="1200" b="1" dirty="0">
                <a:effectLst/>
                <a:latin typeface="TimesNewRomanPS"/>
              </a:rPr>
              <a:t>непрощения отрицательно скажется на ВАС</a:t>
            </a:r>
            <a:r>
              <a:rPr lang="ru-RU" sz="1200" dirty="0">
                <a:effectLst/>
                <a:latin typeface="TimesNewRomanPSMT"/>
              </a:rPr>
              <a:t>. Отказ от прощения причинит вам физическую, эмоциональную и духовную боль. Как сказала поэтесса </a:t>
            </a:r>
            <a:r>
              <a:rPr lang="ru-RU" sz="1200" dirty="0" smtClean="0">
                <a:effectLst/>
                <a:latin typeface="TimesNewRomanPSMT"/>
              </a:rPr>
              <a:t>Майя </a:t>
            </a:r>
            <a:r>
              <a:rPr lang="ru-RU" sz="1200" dirty="0">
                <a:effectLst/>
                <a:latin typeface="TimesNewRomanPSMT"/>
              </a:rPr>
              <a:t>Анжелу (2013): «Прощать – это один из </a:t>
            </a:r>
            <a:r>
              <a:rPr lang="ru-RU" sz="1200" dirty="0" smtClean="0">
                <a:effectLst/>
                <a:latin typeface="TimesNewRomanPSMT"/>
              </a:rPr>
              <a:t>величайших </a:t>
            </a:r>
            <a:r>
              <a:rPr lang="ru-RU" sz="1200" dirty="0">
                <a:effectLst/>
                <a:latin typeface="TimesNewRomanPSMT"/>
              </a:rPr>
              <a:t>даров, которые вы </a:t>
            </a:r>
            <a:r>
              <a:rPr lang="ru-RU" sz="1200" dirty="0" smtClean="0">
                <a:effectLst/>
                <a:latin typeface="TimesNewRomanPSMT"/>
              </a:rPr>
              <a:t>дарите </a:t>
            </a:r>
            <a:r>
              <a:rPr lang="ru-RU" sz="1200" dirty="0">
                <a:effectLst/>
                <a:latin typeface="TimesNewRomanPSMT"/>
              </a:rPr>
              <a:t>себе. Простите </a:t>
            </a:r>
            <a:r>
              <a:rPr lang="ru-RU" sz="1200" dirty="0" smtClean="0">
                <a:effectLst/>
                <a:latin typeface="TimesNewRomanPSMT"/>
              </a:rPr>
              <a:t>всех! </a:t>
            </a:r>
            <a:r>
              <a:rPr lang="ru-RU" sz="1200" dirty="0">
                <a:effectLst/>
                <a:latin typeface="TimesNewRomanPSMT"/>
              </a:rPr>
              <a:t>Ради себя самого, простите». </a:t>
            </a:r>
            <a:endParaRPr lang="ru-RU" sz="1200" dirty="0"/>
          </a:p>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23</a:t>
            </a:fld>
            <a:endParaRPr lang="ru-RU"/>
          </a:p>
        </p:txBody>
      </p:sp>
    </p:spTree>
    <p:extLst>
      <p:ext uri="{BB962C8B-B14F-4D97-AF65-F5344CB8AC3E}">
        <p14:creationId xmlns:p14="http://schemas.microsoft.com/office/powerpoint/2010/main" val="112838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NewRomanPSMT"/>
              </a:rPr>
              <a:t>«Вы никогда никому не простите больше, чем Бог уже простил вам. Неужели вам </a:t>
            </a:r>
            <a:r>
              <a:rPr lang="ru-RU" sz="1200" dirty="0" smtClean="0">
                <a:effectLst/>
                <a:latin typeface="TimesNewRomanPSMT"/>
              </a:rPr>
              <a:t>всё ещё </a:t>
            </a:r>
            <a:r>
              <a:rPr lang="ru-RU" sz="1200" dirty="0">
                <a:effectLst/>
                <a:latin typeface="TimesNewRomanPSMT"/>
              </a:rPr>
              <a:t>трудно думать о том, чтобы простить того, кто причинил вам боль? </a:t>
            </a: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NewRomanPSMT"/>
              </a:rPr>
              <a:t>Если </a:t>
            </a:r>
            <a:r>
              <a:rPr lang="ru-RU" sz="1200" dirty="0">
                <a:effectLst/>
                <a:latin typeface="TimesNewRomanPSMT"/>
              </a:rPr>
              <a:t>это так, </a:t>
            </a:r>
            <a:r>
              <a:rPr lang="ru-RU" sz="1200" dirty="0" smtClean="0">
                <a:effectLst/>
                <a:latin typeface="TimesNewRomanPSMT"/>
              </a:rPr>
              <a:t>пойдите ещё </a:t>
            </a:r>
            <a:r>
              <a:rPr lang="ru-RU" sz="1200" dirty="0">
                <a:effectLst/>
                <a:latin typeface="TimesNewRomanPSMT"/>
              </a:rPr>
              <a:t>раз в верхнюю горницу и </a:t>
            </a:r>
            <a:r>
              <a:rPr lang="ru-RU" sz="1200" dirty="0" smtClean="0">
                <a:effectLst/>
                <a:latin typeface="TimesNewRomanPSMT"/>
              </a:rPr>
              <a:t>понаблюдайте, </a:t>
            </a:r>
            <a:r>
              <a:rPr lang="ru-RU" sz="1200" dirty="0">
                <a:effectLst/>
                <a:latin typeface="TimesNewRomanPSMT"/>
              </a:rPr>
              <a:t>как Иисус </a:t>
            </a:r>
            <a:r>
              <a:rPr lang="ru-RU" sz="1200" dirty="0" smtClean="0">
                <a:effectLst/>
                <a:latin typeface="TimesNewRomanPSMT"/>
              </a:rPr>
              <a:t>Христос</a:t>
            </a:r>
            <a:r>
              <a:rPr lang="ru-RU" sz="1200" baseline="0" dirty="0" smtClean="0">
                <a:effectLst/>
                <a:latin typeface="TimesNewRomanPSMT"/>
              </a:rPr>
              <a:t> </a:t>
            </a:r>
            <a:r>
              <a:rPr lang="ru-RU" sz="1200" dirty="0" smtClean="0">
                <a:effectLst/>
                <a:latin typeface="TimesNewRomanPSMT"/>
              </a:rPr>
              <a:t>подходит </a:t>
            </a:r>
            <a:r>
              <a:rPr lang="ru-RU" sz="1200" dirty="0">
                <a:effectLst/>
                <a:latin typeface="TimesNewRomanPSMT"/>
              </a:rPr>
              <a:t>то к одному ученику, то к другому, и омывает им ноги. </a:t>
            </a: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NewRomanPSMT"/>
              </a:rPr>
              <a:t>Вы </a:t>
            </a:r>
            <a:r>
              <a:rPr lang="ru-RU" sz="1200" dirty="0">
                <a:effectLst/>
                <a:latin typeface="TimesNewRomanPSMT"/>
              </a:rPr>
              <a:t>видите Его? Вы слышите плеск воды? Вы слышите, как Он шагает по полу к следующему человеку? Держите в уме этот образ. </a:t>
            </a: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NewRomanPSMT"/>
              </a:rPr>
              <a:t>В </a:t>
            </a:r>
            <a:r>
              <a:rPr lang="ru-RU" sz="1200" dirty="0">
                <a:effectLst/>
                <a:latin typeface="TimesNewRomanPSMT"/>
              </a:rPr>
              <a:t>Евангелии от Иоанна 13:12 говорится: </a:t>
            </a:r>
            <a:r>
              <a:rPr lang="ru-RU" sz="1200" b="1" i="1" dirty="0">
                <a:effectLst/>
                <a:latin typeface="TimesNewRomanPSMT"/>
              </a:rPr>
              <a:t>«Когда же умыл им ноги...» </a:t>
            </a:r>
            <a:r>
              <a:rPr lang="ru-RU" sz="1200" dirty="0">
                <a:effectLst/>
                <a:latin typeface="TimesNewRomanPSMT"/>
              </a:rPr>
              <a:t>Обратите внимание – Иисус закончил </a:t>
            </a:r>
            <a:r>
              <a:rPr lang="ru-RU" sz="1200" dirty="0" smtClean="0">
                <a:effectLst/>
                <a:latin typeface="TimesNewRomanPSMT"/>
              </a:rPr>
              <a:t>омывать </a:t>
            </a:r>
            <a:r>
              <a:rPr lang="ru-RU" sz="1200" dirty="0">
                <a:effectLst/>
                <a:latin typeface="TimesNewRomanPSMT"/>
              </a:rPr>
              <a:t>им ноги. Это значит, что Он никого не пропустил. </a:t>
            </a: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NewRomanPSMT"/>
              </a:rPr>
              <a:t>Почему </a:t>
            </a:r>
            <a:r>
              <a:rPr lang="ru-RU" sz="1200" dirty="0">
                <a:effectLst/>
                <a:latin typeface="TimesNewRomanPSMT"/>
              </a:rPr>
              <a:t>это так важно? </a:t>
            </a:r>
            <a:r>
              <a:rPr lang="ru-RU" sz="1200" dirty="0" smtClean="0">
                <a:effectLst/>
                <a:latin typeface="TimesNewRomanPSMT"/>
              </a:rPr>
              <a:t>Потому, </a:t>
            </a:r>
            <a:r>
              <a:rPr lang="ru-RU" sz="1200" dirty="0">
                <a:effectLst/>
                <a:latin typeface="TimesNewRomanPSMT"/>
              </a:rPr>
              <a:t>что это означает, что Он омыл ноги Иуды. Иисус омыл ноги Своего предателя. Это не значит, что Иисусу было легко. Это не значит, что вам легко. Но это значит, что Бог никогда не </a:t>
            </a:r>
            <a:r>
              <a:rPr lang="ru-RU" sz="1200" dirty="0" smtClean="0">
                <a:effectLst/>
                <a:latin typeface="TimesNewRomanPSMT"/>
              </a:rPr>
              <a:t>призовёт </a:t>
            </a:r>
            <a:r>
              <a:rPr lang="ru-RU" sz="1200" dirty="0">
                <a:effectLst/>
                <a:latin typeface="TimesNewRomanPSMT"/>
              </a:rPr>
              <a:t>вас делать то, чего Он </a:t>
            </a:r>
            <a:r>
              <a:rPr lang="ru-RU" sz="1200" dirty="0" smtClean="0">
                <a:effectLst/>
                <a:latin typeface="TimesNewRomanPSMT"/>
              </a:rPr>
              <a:t>ещё </a:t>
            </a:r>
            <a:r>
              <a:rPr lang="ru-RU" sz="1200" dirty="0">
                <a:effectLst/>
                <a:latin typeface="TimesNewRomanPSMT"/>
              </a:rPr>
              <a:t>не сделал Сам» (</a:t>
            </a:r>
            <a:r>
              <a:rPr lang="en" sz="1200" i="1" dirty="0">
                <a:solidFill>
                  <a:srgbClr val="231E1E"/>
                </a:solidFill>
                <a:effectLst/>
                <a:latin typeface="TimesNewRomanPSMT"/>
              </a:rPr>
              <a:t>Lucado</a:t>
            </a:r>
            <a:r>
              <a:rPr lang="en" sz="1200" dirty="0">
                <a:solidFill>
                  <a:srgbClr val="231E1E"/>
                </a:solidFill>
                <a:effectLst/>
                <a:latin typeface="TimesNewRomanPSMT"/>
              </a:rPr>
              <a:t>, 2019</a:t>
            </a:r>
            <a:r>
              <a:rPr lang="en" sz="1200" dirty="0">
                <a:effectLst/>
                <a:latin typeface="TimesNewRomanPSMT"/>
              </a:rPr>
              <a:t>). </a:t>
            </a:r>
            <a:endParaRPr lang="en" sz="1200" dirty="0"/>
          </a:p>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24</a:t>
            </a:fld>
            <a:endParaRPr lang="ru-RU"/>
          </a:p>
        </p:txBody>
      </p:sp>
    </p:spTree>
    <p:extLst>
      <p:ext uri="{BB962C8B-B14F-4D97-AF65-F5344CB8AC3E}">
        <p14:creationId xmlns:p14="http://schemas.microsoft.com/office/powerpoint/2010/main" val="264641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25</a:t>
            </a:fld>
            <a:endParaRPr lang="ru-RU"/>
          </a:p>
        </p:txBody>
      </p:sp>
    </p:spTree>
    <p:extLst>
      <p:ext uri="{BB962C8B-B14F-4D97-AF65-F5344CB8AC3E}">
        <p14:creationId xmlns:p14="http://schemas.microsoft.com/office/powerpoint/2010/main" val="163506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231E1E"/>
                </a:solidFill>
                <a:effectLst/>
                <a:latin typeface="TimesNewRomanPSMT"/>
              </a:rPr>
              <a:t>Что вы </a:t>
            </a:r>
            <a:r>
              <a:rPr lang="ru-RU" sz="1800" dirty="0" smtClean="0">
                <a:solidFill>
                  <a:srgbClr val="231E1E"/>
                </a:solidFill>
                <a:effectLst/>
                <a:latin typeface="TimesNewRomanPSMT"/>
              </a:rPr>
              <a:t>вместе со </a:t>
            </a:r>
            <a:r>
              <a:rPr lang="ru-RU" sz="1800" dirty="0">
                <a:solidFill>
                  <a:srgbClr val="231E1E"/>
                </a:solidFill>
                <a:effectLst/>
                <a:latin typeface="TimesNewRomanPSMT"/>
              </a:rPr>
              <a:t>своими детьми </a:t>
            </a:r>
            <a:r>
              <a:rPr lang="ru-RU" sz="1800" dirty="0" smtClean="0">
                <a:solidFill>
                  <a:srgbClr val="231E1E"/>
                </a:solidFill>
                <a:effectLst/>
                <a:latin typeface="TimesNewRomanPSMT"/>
              </a:rPr>
              <a:t>делали в </a:t>
            </a:r>
            <a:r>
              <a:rPr lang="ru-RU" sz="1800" dirty="0">
                <a:solidFill>
                  <a:srgbClr val="231E1E"/>
                </a:solidFill>
                <a:effectLst/>
                <a:latin typeface="TimesNewRomanPSMT"/>
              </a:rPr>
              <a:t>последнее </a:t>
            </a:r>
            <a:r>
              <a:rPr lang="ru-RU" sz="1800" dirty="0" smtClean="0">
                <a:solidFill>
                  <a:srgbClr val="231E1E"/>
                </a:solidFill>
                <a:effectLst/>
                <a:latin typeface="TimesNewRomanPSMT"/>
              </a:rPr>
              <a:t>время для того, </a:t>
            </a:r>
            <a:r>
              <a:rPr lang="ru-RU" sz="1800" dirty="0">
                <a:solidFill>
                  <a:srgbClr val="231E1E"/>
                </a:solidFill>
                <a:effectLst/>
                <a:latin typeface="TimesNewRomanPSMT"/>
              </a:rPr>
              <a:t>чтобы создать прекрасные воспоминания, о которых они когда-нибудь </a:t>
            </a:r>
            <a:r>
              <a:rPr lang="ru-RU" sz="1800" dirty="0" smtClean="0">
                <a:solidFill>
                  <a:srgbClr val="231E1E"/>
                </a:solidFill>
                <a:effectLst/>
                <a:latin typeface="TimesNewRomanPSMT"/>
              </a:rPr>
              <a:t>потом напишут? </a:t>
            </a:r>
            <a:endParaRPr lang="ru-RU" dirty="0"/>
          </a:p>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2</a:t>
            </a:fld>
            <a:endParaRPr lang="ru-RU"/>
          </a:p>
        </p:txBody>
      </p:sp>
    </p:spTree>
    <p:extLst>
      <p:ext uri="{BB962C8B-B14F-4D97-AF65-F5344CB8AC3E}">
        <p14:creationId xmlns:p14="http://schemas.microsoft.com/office/powerpoint/2010/main" val="1137578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effectLst/>
                <a:latin typeface="TimesNewRomanPSMT"/>
              </a:rPr>
              <a:t>Молитесь не только о </a:t>
            </a:r>
            <a:r>
              <a:rPr lang="ru-RU" sz="1800" b="1" dirty="0" smtClean="0">
                <a:effectLst/>
                <a:latin typeface="TimesNewRomanPSMT"/>
              </a:rPr>
              <a:t>физической защите</a:t>
            </a:r>
            <a:r>
              <a:rPr lang="ru-RU" sz="1800" b="1" dirty="0">
                <a:effectLst/>
                <a:latin typeface="TimesNewRomanPSMT"/>
              </a:rPr>
              <a:t>, </a:t>
            </a:r>
            <a:r>
              <a:rPr lang="ru-RU" sz="1800" b="1" dirty="0" smtClean="0">
                <a:effectLst/>
                <a:latin typeface="TimesNewRomanPSMT"/>
              </a:rPr>
              <a:t>но,</a:t>
            </a:r>
            <a:r>
              <a:rPr lang="ru-RU" sz="1800" b="1" baseline="0" dirty="0" smtClean="0">
                <a:effectLst/>
                <a:latin typeface="TimesNewRomanPSMT"/>
              </a:rPr>
              <a:t> </a:t>
            </a:r>
            <a:r>
              <a:rPr lang="ru-RU" sz="1800" b="1" dirty="0" smtClean="0">
                <a:effectLst/>
                <a:latin typeface="TimesNewRomanPSMT"/>
              </a:rPr>
              <a:t>что </a:t>
            </a:r>
            <a:r>
              <a:rPr lang="ru-RU" sz="1800" b="1" dirty="0">
                <a:effectLst/>
                <a:latin typeface="TimesNewRomanPSMT"/>
              </a:rPr>
              <a:t>более важно, </a:t>
            </a:r>
            <a:r>
              <a:rPr lang="ru-RU" sz="1800" b="1" dirty="0" smtClean="0">
                <a:effectLst/>
                <a:latin typeface="TimesNewRomanPSMT"/>
              </a:rPr>
              <a:t>и о духовной защите</a:t>
            </a:r>
            <a:r>
              <a:rPr lang="ru-RU" sz="1800" b="1" baseline="0" dirty="0" smtClean="0">
                <a:effectLst/>
                <a:latin typeface="TimesNewRomanPSMT"/>
              </a:rPr>
              <a:t> </a:t>
            </a:r>
            <a:r>
              <a:rPr lang="ru-RU" sz="1800" b="1" dirty="0" smtClean="0">
                <a:effectLst/>
                <a:latin typeface="TimesNewRomanPSMT"/>
              </a:rPr>
              <a:t>умов </a:t>
            </a:r>
            <a:r>
              <a:rPr lang="ru-RU" sz="1800" b="1" dirty="0">
                <a:effectLst/>
                <a:latin typeface="TimesNewRomanPSMT"/>
              </a:rPr>
              <a:t>и </a:t>
            </a:r>
            <a:r>
              <a:rPr lang="ru-RU" sz="1800" b="1" dirty="0" smtClean="0">
                <a:effectLst/>
                <a:latin typeface="TimesNewRomanPSMT"/>
              </a:rPr>
              <a:t>сердец ваших детей!</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b="1"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NewRomanPSMT"/>
              </a:rPr>
              <a:t>Большинство родителей волнуют вопросы: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TimesNewRomanPSMT"/>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ru-RU" sz="1800" dirty="0" smtClean="0">
                <a:effectLst/>
                <a:latin typeface="TimesNewRomanPSMT"/>
              </a:rPr>
              <a:t>«Будет </a:t>
            </a:r>
            <a:r>
              <a:rPr lang="ru-RU" sz="1800" dirty="0">
                <a:effectLst/>
                <a:latin typeface="TimesNewRomanPSMT"/>
              </a:rPr>
              <a:t>ли мой </a:t>
            </a:r>
            <a:r>
              <a:rPr lang="ru-RU" sz="1800" dirty="0" smtClean="0">
                <a:effectLst/>
                <a:latin typeface="TimesNewRomanPSMT"/>
              </a:rPr>
              <a:t>ребёнок </a:t>
            </a:r>
            <a:r>
              <a:rPr lang="ru-RU" sz="1800" dirty="0">
                <a:effectLst/>
                <a:latin typeface="TimesNewRomanPSMT"/>
              </a:rPr>
              <a:t>хорошо учиться в школе</a:t>
            </a:r>
            <a:r>
              <a:rPr lang="ru-RU" sz="1800" dirty="0" smtClean="0">
                <a:effectLst/>
                <a:latin typeface="TimesNewRomanPSMT"/>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ru-RU" sz="1800" dirty="0" smtClean="0">
                <a:effectLst/>
                <a:latin typeface="TimesNewRomanPSMT"/>
              </a:rPr>
              <a:t>«Познакомится</a:t>
            </a:r>
            <a:r>
              <a:rPr lang="ru-RU" sz="1800" baseline="0" dirty="0" smtClean="0">
                <a:effectLst/>
                <a:latin typeface="TimesNewRomanPSMT"/>
              </a:rPr>
              <a:t> </a:t>
            </a:r>
            <a:r>
              <a:rPr lang="ru-RU" sz="1800" dirty="0" smtClean="0">
                <a:effectLst/>
                <a:latin typeface="TimesNewRomanPSMT"/>
              </a:rPr>
              <a:t>ли он с наркотиками?»</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ru-RU" sz="1800" dirty="0" smtClean="0">
                <a:effectLst/>
                <a:latin typeface="TimesNewRomanPSMT"/>
              </a:rPr>
              <a:t>«Станет </a:t>
            </a:r>
            <a:r>
              <a:rPr lang="ru-RU" sz="1800" dirty="0">
                <a:effectLst/>
                <a:latin typeface="TimesNewRomanPSMT"/>
              </a:rPr>
              <a:t>ли заниматься добрачным сексом</a:t>
            </a:r>
            <a:r>
              <a:rPr lang="ru-RU" sz="1800" dirty="0" smtClean="0">
                <a:effectLst/>
                <a:latin typeface="TimesNewRomanPSMT"/>
              </a:rPr>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ru-RU" sz="1800" dirty="0" smtClean="0">
                <a:effectLst/>
                <a:latin typeface="TimesNewRomanPSMT"/>
              </a:rPr>
              <a:t>«С </a:t>
            </a:r>
            <a:r>
              <a:rPr lang="ru-RU" sz="1800" dirty="0">
                <a:effectLst/>
                <a:latin typeface="TimesNewRomanPSMT"/>
              </a:rPr>
              <a:t>каким человеком </a:t>
            </a:r>
            <a:r>
              <a:rPr lang="ru-RU" sz="1800" dirty="0" smtClean="0">
                <a:effectLst/>
                <a:latin typeface="TimesNewRomanPSMT"/>
              </a:rPr>
              <a:t>свяжет </a:t>
            </a:r>
            <a:r>
              <a:rPr lang="ru-RU" sz="1800" dirty="0">
                <a:effectLst/>
                <a:latin typeface="TimesNewRomanPSMT"/>
              </a:rPr>
              <a:t>свою судьбу</a:t>
            </a:r>
            <a:r>
              <a:rPr lang="ru-RU" sz="1800" dirty="0" smtClean="0">
                <a:effectLst/>
                <a:latin typeface="TimesNewRomanPSMT"/>
              </a:rPr>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ru-RU" sz="1800" dirty="0" smtClean="0">
                <a:effectLst/>
                <a:latin typeface="TimesNewRomanPSMT"/>
              </a:rPr>
              <a:t>«Будет ли</a:t>
            </a:r>
            <a:r>
              <a:rPr lang="ru-RU" sz="1800" baseline="0" dirty="0" smtClean="0">
                <a:effectLst/>
                <a:latin typeface="TimesNewRomanPSMT"/>
              </a:rPr>
              <a:t> он</a:t>
            </a:r>
            <a:r>
              <a:rPr lang="ru-RU" sz="1800" dirty="0" smtClean="0">
                <a:effectLst/>
                <a:latin typeface="TimesNewRomanPSMT"/>
              </a:rPr>
              <a:t> </a:t>
            </a:r>
            <a:r>
              <a:rPr lang="ru-RU" sz="1800" dirty="0">
                <a:effectLst/>
                <a:latin typeface="TimesNewRomanPSMT"/>
              </a:rPr>
              <a:t>по-прежнему следовать за Богом после окончания </a:t>
            </a:r>
            <a:r>
              <a:rPr lang="ru-RU" sz="1800" dirty="0" smtClean="0">
                <a:effectLst/>
                <a:latin typeface="TimesNewRomanPSMT"/>
              </a:rPr>
              <a:t>средней школы?»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ru-RU" sz="1800" dirty="0" smtClean="0">
                <a:effectLst/>
                <a:latin typeface="TimesNewRomanPSMT"/>
              </a:rPr>
              <a:t>«Не станет </a:t>
            </a:r>
            <a:r>
              <a:rPr lang="ru-RU" sz="1800" dirty="0">
                <a:effectLst/>
                <a:latin typeface="TimesNewRomanPSMT"/>
              </a:rPr>
              <a:t>ли </a:t>
            </a:r>
            <a:r>
              <a:rPr lang="ru-RU" sz="1800" dirty="0" smtClean="0">
                <a:effectLst/>
                <a:latin typeface="TimesNewRomanPSMT"/>
              </a:rPr>
              <a:t>он зависимым </a:t>
            </a:r>
            <a:r>
              <a:rPr lang="ru-RU" sz="1800" dirty="0">
                <a:effectLst/>
                <a:latin typeface="TimesNewRomanPSMT"/>
              </a:rPr>
              <a:t>от видеоигр или социальных </a:t>
            </a:r>
            <a:r>
              <a:rPr lang="ru-RU" sz="1800" dirty="0" smtClean="0">
                <a:effectLst/>
                <a:latin typeface="TimesNewRomanPSMT"/>
              </a:rPr>
              <a:t>сетей?</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smtClean="0">
                <a:effectLst/>
                <a:latin typeface="TimesNewRomanPSMT"/>
              </a:rPr>
              <a:t>Обращайте в молитве все </a:t>
            </a:r>
            <a:r>
              <a:rPr lang="ru-RU" sz="1800" b="1" dirty="0">
                <a:effectLst/>
                <a:latin typeface="TimesNewRomanPSMT"/>
              </a:rPr>
              <a:t>свои вопросы </a:t>
            </a:r>
            <a:r>
              <a:rPr lang="ru-RU" sz="1800" b="1" dirty="0" smtClean="0">
                <a:effectLst/>
                <a:latin typeface="TimesNewRomanPSMT"/>
              </a:rPr>
              <a:t>к Богу. </a:t>
            </a:r>
            <a:endParaRPr lang="ru-RU" b="1" dirty="0"/>
          </a:p>
        </p:txBody>
      </p:sp>
      <p:sp>
        <p:nvSpPr>
          <p:cNvPr id="4" name="Номер слайда 3"/>
          <p:cNvSpPr>
            <a:spLocks noGrp="1"/>
          </p:cNvSpPr>
          <p:nvPr>
            <p:ph type="sldNum" sz="quarter" idx="5"/>
          </p:nvPr>
        </p:nvSpPr>
        <p:spPr/>
        <p:txBody>
          <a:bodyPr/>
          <a:lstStyle/>
          <a:p>
            <a:fld id="{1A8339D7-FD85-472C-A132-B7F6EC6DDA9D}" type="slidenum">
              <a:rPr lang="ru-RU" smtClean="0"/>
              <a:t>26</a:t>
            </a:fld>
            <a:endParaRPr lang="ru-RU"/>
          </a:p>
        </p:txBody>
      </p:sp>
    </p:spTree>
    <p:extLst>
      <p:ext uri="{BB962C8B-B14F-4D97-AF65-F5344CB8AC3E}">
        <p14:creationId xmlns:p14="http://schemas.microsoft.com/office/powerpoint/2010/main" val="2052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2060"/>
                </a:solidFill>
              </a:rPr>
              <a:t>ПРЕИМУЩЕСТВА ДУХА БЛАГОДАРНОСТИ:</a:t>
            </a:r>
            <a:endParaRPr lang="ru-RU" sz="1800" dirty="0" smtClean="0">
              <a:effectLst/>
              <a:latin typeface="TimesNewRomanPSMT"/>
            </a:endParaRPr>
          </a:p>
          <a:p>
            <a:endParaRPr lang="ru-RU" sz="1800" dirty="0" smtClean="0">
              <a:effectLst/>
              <a:latin typeface="TimesNewRomanPSMT"/>
            </a:endParaRPr>
          </a:p>
          <a:p>
            <a:pPr marL="285750" indent="-285750">
              <a:buFont typeface="Arial"/>
              <a:buChar char="•"/>
            </a:pPr>
            <a:r>
              <a:rPr lang="ru-RU" sz="1800" dirty="0" smtClean="0">
                <a:effectLst/>
                <a:latin typeface="TimesNewRomanPSMT"/>
              </a:rPr>
              <a:t>Более </a:t>
            </a:r>
            <a:r>
              <a:rPr lang="ru-RU" sz="1800" dirty="0">
                <a:effectLst/>
                <a:latin typeface="TimesNewRomanPSMT"/>
              </a:rPr>
              <a:t>здоровое питание</a:t>
            </a:r>
            <a:br>
              <a:rPr lang="ru-RU" sz="1800" dirty="0">
                <a:effectLst/>
                <a:latin typeface="TimesNewRomanPSMT"/>
              </a:rPr>
            </a:br>
            <a:r>
              <a:rPr lang="ru-RU" sz="1800" dirty="0" smtClean="0">
                <a:effectLst/>
                <a:latin typeface="TimesNewRomanPSMT"/>
              </a:rPr>
              <a:t>Развитие </a:t>
            </a:r>
            <a:r>
              <a:rPr lang="ru-RU" sz="1800" dirty="0">
                <a:effectLst/>
                <a:latin typeface="TimesNewRomanPSMT"/>
              </a:rPr>
              <a:t>более </a:t>
            </a:r>
            <a:r>
              <a:rPr lang="ru-RU" sz="1800" dirty="0" smtClean="0">
                <a:effectLst/>
                <a:latin typeface="TimesNewRomanPSMT"/>
              </a:rPr>
              <a:t>сильной иммунной системы </a:t>
            </a:r>
          </a:p>
          <a:p>
            <a:pPr marL="285750" indent="-285750">
              <a:buFont typeface="Arial"/>
              <a:buChar char="•"/>
            </a:pPr>
            <a:r>
              <a:rPr lang="ru-RU" sz="1800" dirty="0" smtClean="0">
                <a:effectLst/>
                <a:latin typeface="TimesNewRomanPSMT"/>
              </a:rPr>
              <a:t>Ощущение, </a:t>
            </a:r>
            <a:r>
              <a:rPr lang="ru-RU" sz="1800" dirty="0">
                <a:effectLst/>
                <a:latin typeface="TimesNewRomanPSMT"/>
              </a:rPr>
              <a:t>что у вас больше энергии</a:t>
            </a:r>
            <a:br>
              <a:rPr lang="ru-RU" sz="1800" dirty="0">
                <a:effectLst/>
                <a:latin typeface="TimesNewRomanPSMT"/>
              </a:rPr>
            </a:br>
            <a:r>
              <a:rPr lang="ru-RU" sz="1800" dirty="0" smtClean="0">
                <a:effectLst/>
                <a:latin typeface="TimesNewRomanPSMT"/>
              </a:rPr>
              <a:t>Оптимизм </a:t>
            </a:r>
            <a:r>
              <a:rPr lang="ru-RU" sz="1800" dirty="0">
                <a:effectLst/>
                <a:latin typeface="TimesNewRomanPSMT"/>
              </a:rPr>
              <a:t>и острота ума</a:t>
            </a:r>
            <a:br>
              <a:rPr lang="ru-RU" sz="1800" dirty="0">
                <a:effectLst/>
                <a:latin typeface="TimesNewRomanPSMT"/>
              </a:rPr>
            </a:br>
            <a:r>
              <a:rPr lang="ru-RU" sz="1800" dirty="0" smtClean="0">
                <a:effectLst/>
                <a:latin typeface="TimesNewRomanPSMT"/>
              </a:rPr>
              <a:t>Лучшее </a:t>
            </a:r>
            <a:r>
              <a:rPr lang="ru-RU" sz="1800" dirty="0">
                <a:effectLst/>
                <a:latin typeface="TimesNewRomanPSMT"/>
              </a:rPr>
              <a:t>противостояние стрессу</a:t>
            </a:r>
            <a:br>
              <a:rPr lang="ru-RU" sz="1800" dirty="0">
                <a:effectLst/>
                <a:latin typeface="TimesNewRomanPSMT"/>
              </a:rPr>
            </a:br>
            <a:r>
              <a:rPr lang="ru-RU" sz="1800" dirty="0" smtClean="0">
                <a:effectLst/>
                <a:latin typeface="TimesNewRomanPSMT"/>
              </a:rPr>
              <a:t>Более </a:t>
            </a:r>
            <a:r>
              <a:rPr lang="ru-RU" sz="1800" dirty="0">
                <a:effectLst/>
                <a:latin typeface="TimesNewRomanPSMT"/>
              </a:rPr>
              <a:t>высокая </a:t>
            </a:r>
            <a:r>
              <a:rPr lang="ru-RU" sz="1800" dirty="0" smtClean="0">
                <a:effectLst/>
                <a:latin typeface="TimesNewRomanPSMT"/>
              </a:rPr>
              <a:t>удовлетворённость </a:t>
            </a:r>
            <a:r>
              <a:rPr lang="ru-RU" sz="1800" dirty="0">
                <a:effectLst/>
                <a:latin typeface="TimesNewRomanPSMT"/>
              </a:rPr>
              <a:t>жизнью </a:t>
            </a:r>
            <a:endParaRPr lang="ru-RU" sz="1800" dirty="0" smtClean="0">
              <a:effectLst/>
              <a:latin typeface="TimesNewRomanPSMT"/>
            </a:endParaRPr>
          </a:p>
          <a:p>
            <a:pPr marL="285750" indent="-285750">
              <a:buFont typeface="Arial"/>
              <a:buChar char="•"/>
            </a:pPr>
            <a:r>
              <a:rPr lang="ru-RU" sz="1800" dirty="0" smtClean="0">
                <a:effectLst/>
                <a:latin typeface="TimesNewRomanPSMT"/>
              </a:rPr>
              <a:t>Регулярные </a:t>
            </a:r>
            <a:r>
              <a:rPr lang="ru-RU" sz="1800" dirty="0">
                <a:effectLst/>
                <a:latin typeface="TimesNewRomanPSMT"/>
              </a:rPr>
              <a:t>занятия спортом </a:t>
            </a:r>
            <a:endParaRPr lang="ru-RU" dirty="0"/>
          </a:p>
          <a:p>
            <a:pPr marL="285750" indent="-285750">
              <a:buFont typeface="Arial"/>
              <a:buChar char="•"/>
            </a:pPr>
            <a:r>
              <a:rPr lang="ru-RU" sz="1800" dirty="0" smtClean="0">
                <a:effectLst/>
                <a:latin typeface="TimesNewRomanPSMT"/>
              </a:rPr>
              <a:t>Бóльшая лёгкость </a:t>
            </a:r>
            <a:r>
              <a:rPr lang="ru-RU" sz="1800" dirty="0">
                <a:effectLst/>
                <a:latin typeface="TimesNewRomanPSMT"/>
              </a:rPr>
              <a:t>при решении сложных умственных задач </a:t>
            </a:r>
            <a:endParaRPr lang="ru-RU" sz="1800" dirty="0" smtClean="0">
              <a:effectLst/>
              <a:latin typeface="TimesNewRomanPSMT"/>
            </a:endParaRPr>
          </a:p>
          <a:p>
            <a:pPr marL="285750" indent="-285750">
              <a:buFont typeface="Arial"/>
              <a:buChar char="•"/>
            </a:pPr>
            <a:r>
              <a:rPr lang="ru-RU" sz="1800" dirty="0" smtClean="0">
                <a:effectLst/>
                <a:latin typeface="TimesNewRomanPSMT"/>
              </a:rPr>
              <a:t>Более </a:t>
            </a:r>
            <a:r>
              <a:rPr lang="ru-RU" sz="1800" dirty="0">
                <a:effectLst/>
                <a:latin typeface="TimesNewRomanPSMT"/>
              </a:rPr>
              <a:t>глубокие дружеские отношения</a:t>
            </a:r>
            <a:br>
              <a:rPr lang="ru-RU" sz="1800" dirty="0">
                <a:effectLst/>
                <a:latin typeface="TimesNewRomanPSMT"/>
              </a:rPr>
            </a:br>
            <a:r>
              <a:rPr lang="ru-RU" sz="1800" dirty="0" smtClean="0">
                <a:effectLst/>
                <a:latin typeface="TimesNewRomanPSMT"/>
              </a:rPr>
              <a:t>Лучший сон</a:t>
            </a:r>
            <a:r>
              <a:rPr lang="ru-RU" sz="1800" dirty="0">
                <a:effectLst/>
                <a:latin typeface="TimesNewRomanPSMT"/>
              </a:rPr>
              <a:t/>
            </a:r>
            <a:br>
              <a:rPr lang="ru-RU" sz="1800" dirty="0">
                <a:effectLst/>
                <a:latin typeface="TimesNewRomanPSMT"/>
              </a:rPr>
            </a:br>
            <a:r>
              <a:rPr lang="ru-RU" sz="1800" dirty="0" smtClean="0">
                <a:effectLst/>
                <a:latin typeface="TimesNewRomanPSMT"/>
              </a:rPr>
              <a:t>Повышенная </a:t>
            </a:r>
            <a:r>
              <a:rPr lang="ru-RU" sz="1800" dirty="0">
                <a:effectLst/>
                <a:latin typeface="TimesNewRomanPSMT"/>
              </a:rPr>
              <a:t>самооценка и самоуважение </a:t>
            </a:r>
            <a:endParaRPr lang="ru-RU" dirty="0"/>
          </a:p>
          <a:p>
            <a:pPr marL="285750" indent="-285750">
              <a:buFont typeface="Arial"/>
              <a:buChar char="•"/>
            </a:pPr>
            <a:r>
              <a:rPr lang="ru-RU" sz="1800" dirty="0" smtClean="0">
                <a:effectLst/>
                <a:latin typeface="TimesNewRomanPSMT"/>
              </a:rPr>
              <a:t>Повышенная </a:t>
            </a:r>
            <a:r>
              <a:rPr lang="ru-RU" sz="1800" dirty="0">
                <a:effectLst/>
                <a:latin typeface="TimesNewRomanPSMT"/>
              </a:rPr>
              <a:t>продуктивность </a:t>
            </a:r>
            <a:endParaRPr lang="ru-RU" dirty="0"/>
          </a:p>
          <a:p>
            <a:pPr marL="285750" indent="-285750">
              <a:buFont typeface="Arial"/>
              <a:buChar char="•"/>
            </a:pPr>
            <a:r>
              <a:rPr lang="ru-RU" sz="1800" dirty="0" smtClean="0">
                <a:effectLst/>
                <a:latin typeface="TimesNewRomanPSMT"/>
              </a:rPr>
              <a:t>Наслаждение работой и </a:t>
            </a:r>
            <a:r>
              <a:rPr lang="ru-RU" sz="1800" dirty="0">
                <a:effectLst/>
                <a:latin typeface="TimesNewRomanPSMT"/>
              </a:rPr>
              <a:t>лучшее </a:t>
            </a:r>
            <a:r>
              <a:rPr lang="ru-RU" sz="1800" dirty="0" smtClean="0">
                <a:effectLst/>
                <a:latin typeface="TimesNewRomanPSMT"/>
              </a:rPr>
              <a:t>её </a:t>
            </a:r>
            <a:r>
              <a:rPr lang="ru-RU" sz="1800" dirty="0">
                <a:effectLst/>
                <a:latin typeface="TimesNewRomanPSMT"/>
              </a:rPr>
              <a:t>выполнение </a:t>
            </a:r>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27</a:t>
            </a:fld>
            <a:endParaRPr lang="ru-RU"/>
          </a:p>
        </p:txBody>
      </p:sp>
    </p:spTree>
    <p:extLst>
      <p:ext uri="{BB962C8B-B14F-4D97-AF65-F5344CB8AC3E}">
        <p14:creationId xmlns:p14="http://schemas.microsoft.com/office/powerpoint/2010/main" val="381318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NewRomanPSMT"/>
              </a:rPr>
              <a:t>Дух благодарности не </a:t>
            </a:r>
            <a:r>
              <a:rPr lang="ru-RU" sz="1800" dirty="0" smtClean="0">
                <a:effectLst/>
                <a:latin typeface="TimesNewRomanPSMT"/>
              </a:rPr>
              <a:t>приведёт </a:t>
            </a:r>
            <a:r>
              <a:rPr lang="ru-RU" sz="1800" dirty="0">
                <a:effectLst/>
                <a:latin typeface="TimesNewRomanPSMT"/>
              </a:rPr>
              <a:t>к тому, что все ваши проблемы и трудности </a:t>
            </a:r>
            <a:r>
              <a:rPr lang="ru-RU" sz="1800" dirty="0" smtClean="0">
                <a:effectLst/>
                <a:latin typeface="TimesNewRomanPSMT"/>
              </a:rPr>
              <a:t>одинокой мамы в одночасье исчезнут, </a:t>
            </a:r>
            <a:r>
              <a:rPr lang="ru-RU" sz="1800" dirty="0">
                <a:effectLst/>
                <a:latin typeface="TimesNewRomanPSMT"/>
              </a:rPr>
              <a:t>но проявление благодарности </a:t>
            </a:r>
            <a:r>
              <a:rPr lang="ru-RU" sz="1800" dirty="0" smtClean="0">
                <a:effectLst/>
                <a:latin typeface="TimesNewRomanPSMT"/>
              </a:rPr>
              <a:t>послужит </a:t>
            </a:r>
            <a:r>
              <a:rPr lang="ru-RU" sz="1800" dirty="0">
                <a:effectLst/>
                <a:latin typeface="TimesNewRomanPSMT"/>
              </a:rPr>
              <a:t>напоминанием о том, что есть вещи, за которые стоит быть </a:t>
            </a:r>
            <a:r>
              <a:rPr lang="ru-RU" sz="1800" dirty="0" smtClean="0">
                <a:effectLst/>
                <a:latin typeface="TimesNewRomanPSMT"/>
              </a:rPr>
              <a:t>признательной.</a:t>
            </a:r>
            <a:endParaRPr lang="ru-RU" dirty="0"/>
          </a:p>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28</a:t>
            </a:fld>
            <a:endParaRPr lang="ru-RU"/>
          </a:p>
        </p:txBody>
      </p:sp>
    </p:spTree>
    <p:extLst>
      <p:ext uri="{BB962C8B-B14F-4D97-AF65-F5344CB8AC3E}">
        <p14:creationId xmlns:p14="http://schemas.microsoft.com/office/powerpoint/2010/main" val="3419434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NewRomanPSMT"/>
              </a:rPr>
              <a:t>Дух благодарности не </a:t>
            </a:r>
            <a:r>
              <a:rPr lang="ru-RU" sz="1800" dirty="0" smtClean="0">
                <a:effectLst/>
                <a:latin typeface="TimesNewRomanPSMT"/>
              </a:rPr>
              <a:t>приведёт </a:t>
            </a:r>
            <a:r>
              <a:rPr lang="ru-RU" sz="1800" dirty="0">
                <a:effectLst/>
                <a:latin typeface="TimesNewRomanPSMT"/>
              </a:rPr>
              <a:t>к тому, что все ваши проблемы и трудности </a:t>
            </a:r>
            <a:r>
              <a:rPr lang="ru-RU" sz="1800" dirty="0" smtClean="0">
                <a:effectLst/>
                <a:latin typeface="TimesNewRomanPSMT"/>
              </a:rPr>
              <a:t>одинокой мамы </a:t>
            </a:r>
            <a:r>
              <a:rPr lang="ru-RU" sz="1800" dirty="0">
                <a:effectLst/>
                <a:latin typeface="TimesNewRomanPSMT"/>
              </a:rPr>
              <a:t>исчезнут в одночасье, но проявление благодарности </a:t>
            </a:r>
            <a:r>
              <a:rPr lang="ru-RU" sz="1800" dirty="0" smtClean="0">
                <a:effectLst/>
                <a:latin typeface="TimesNewRomanPSMT"/>
              </a:rPr>
              <a:t>послужит </a:t>
            </a:r>
            <a:r>
              <a:rPr lang="ru-RU" sz="1800" dirty="0">
                <a:effectLst/>
                <a:latin typeface="TimesNewRomanPSMT"/>
              </a:rPr>
              <a:t>напоминанием о том, что есть вещи, за которые стоит быть </a:t>
            </a:r>
            <a:r>
              <a:rPr lang="ru-RU" sz="1800" dirty="0" smtClean="0">
                <a:effectLst/>
                <a:latin typeface="TimesNewRomanPSMT"/>
              </a:rPr>
              <a:t>признательной.</a:t>
            </a:r>
            <a:endParaRPr lang="ru-RU" dirty="0"/>
          </a:p>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29</a:t>
            </a:fld>
            <a:endParaRPr lang="ru-RU"/>
          </a:p>
        </p:txBody>
      </p:sp>
    </p:spTree>
    <p:extLst>
      <p:ext uri="{BB962C8B-B14F-4D97-AF65-F5344CB8AC3E}">
        <p14:creationId xmlns:p14="http://schemas.microsoft.com/office/powerpoint/2010/main" val="341943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30</a:t>
            </a:fld>
            <a:endParaRPr lang="ru-RU"/>
          </a:p>
        </p:txBody>
      </p:sp>
    </p:spTree>
    <p:extLst>
      <p:ext uri="{BB962C8B-B14F-4D97-AF65-F5344CB8AC3E}">
        <p14:creationId xmlns:p14="http://schemas.microsoft.com/office/powerpoint/2010/main" val="4132206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effectLst/>
                <a:latin typeface="TimesNewRomanPSMT"/>
              </a:rPr>
              <a:t>«Я </a:t>
            </a:r>
            <a:r>
              <a:rPr lang="ru-RU" sz="1200" b="1" dirty="0" smtClean="0">
                <a:effectLst/>
                <a:latin typeface="TimesNewRomanPSMT"/>
              </a:rPr>
              <a:t>действительно </a:t>
            </a:r>
            <a:r>
              <a:rPr lang="ru-RU" sz="1200" b="1" dirty="0">
                <a:effectLst/>
                <a:latin typeface="TimesNewRomanPSMT"/>
              </a:rPr>
              <a:t>смогу это сделать? Принимаю ли я правильные решения? Что, если я сделаю </a:t>
            </a:r>
            <a:r>
              <a:rPr lang="ru-RU" sz="1200" b="1" dirty="0" smtClean="0">
                <a:effectLst/>
                <a:latin typeface="TimesNewRomanPSMT"/>
              </a:rPr>
              <a:t>всё, </a:t>
            </a:r>
            <a:r>
              <a:rPr lang="ru-RU" sz="1200" b="1" dirty="0">
                <a:effectLst/>
                <a:latin typeface="TimesNewRomanPSMT"/>
              </a:rPr>
              <a:t>что смогу, а этого </a:t>
            </a:r>
            <a:r>
              <a:rPr lang="ru-RU" sz="1200" b="1" dirty="0" smtClean="0">
                <a:effectLst/>
                <a:latin typeface="TimesNewRomanPSMT"/>
              </a:rPr>
              <a:t>всё </a:t>
            </a:r>
            <a:r>
              <a:rPr lang="ru-RU" sz="1200" b="1" dirty="0">
                <a:effectLst/>
                <a:latin typeface="TimesNewRomanPSMT"/>
              </a:rPr>
              <a:t>равно будет недостаточно?</a:t>
            </a:r>
            <a:r>
              <a:rPr lang="ru-RU" sz="1200" b="1" dirty="0" smtClean="0">
                <a:effectLst/>
                <a:latin typeface="TimesNewRomanPSM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NewRomanPSMT"/>
              </a:rPr>
              <a:t>Каждая </a:t>
            </a:r>
            <a:r>
              <a:rPr lang="ru-RU" sz="1200" dirty="0">
                <a:effectLst/>
                <a:latin typeface="TimesNewRomanPSMT"/>
              </a:rPr>
              <a:t>мама, вероятно, время от времени </a:t>
            </a:r>
            <a:r>
              <a:rPr lang="ru-RU" sz="1200" dirty="0" smtClean="0">
                <a:effectLst/>
                <a:latin typeface="TimesNewRomanPSMT"/>
              </a:rPr>
              <a:t>задаёт </a:t>
            </a:r>
            <a:r>
              <a:rPr lang="ru-RU" sz="1200" dirty="0">
                <a:effectLst/>
                <a:latin typeface="TimesNewRomanPSMT"/>
              </a:rPr>
              <a:t>себе эти вопросы, но одинокие мамы могут обнаружить, что эти мысли – в их жизни обычное явление, которое может привести к гнетущему чувству тревоги и неуверенности в себе. </a:t>
            </a: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NewRomanPSMT"/>
              </a:rPr>
              <a:t>Если </a:t>
            </a:r>
            <a:r>
              <a:rPr lang="ru-RU" sz="1200" dirty="0">
                <a:effectLst/>
                <a:latin typeface="TimesNewRomanPSMT"/>
              </a:rPr>
              <a:t>вы испытывали эти чувства, </a:t>
            </a:r>
            <a:r>
              <a:rPr lang="ru-RU" sz="1200" dirty="0" smtClean="0">
                <a:effectLst/>
                <a:latin typeface="TimesNewRomanPSMT"/>
              </a:rPr>
              <a:t>послушайте </a:t>
            </a:r>
            <a:r>
              <a:rPr lang="ru-RU" sz="1200" dirty="0">
                <a:effectLst/>
                <a:latin typeface="TimesNewRomanPSMT"/>
              </a:rPr>
              <a:t>следующее: вас </a:t>
            </a:r>
            <a:r>
              <a:rPr lang="ru-RU" sz="1200" dirty="0" smtClean="0">
                <a:effectLst/>
                <a:latin typeface="TimesNewRomanPSMT"/>
              </a:rPr>
              <a:t>достаточно</a:t>
            </a:r>
            <a:r>
              <a:rPr lang="ru-RU" sz="1200" dirty="0">
                <a:effectLst/>
                <a:latin typeface="TimesNewRomanPSMT"/>
              </a:rPr>
              <a:t>. Бога достаточно для вас, Его достаточно для вашего </a:t>
            </a:r>
            <a:r>
              <a:rPr lang="ru-RU" sz="1200" dirty="0" smtClean="0">
                <a:effectLst/>
                <a:latin typeface="TimesNewRomanPSMT"/>
              </a:rPr>
              <a:t>ребёнка</a:t>
            </a:r>
            <a:r>
              <a:rPr lang="ru-RU" sz="1200" dirty="0">
                <a:effectLst/>
                <a:latin typeface="TimesNewRomanPSMT"/>
              </a:rPr>
              <a:t>, и Он вам поможет. Каждая мама имеет недостатки и принимает решения, которые оказываются </a:t>
            </a:r>
            <a:r>
              <a:rPr lang="ru-RU" sz="1200" dirty="0" smtClean="0">
                <a:effectLst/>
                <a:latin typeface="TimesNewRomanPSMT"/>
              </a:rPr>
              <a:t>«неправильными</a:t>
            </a:r>
            <a:r>
              <a:rPr lang="ru-RU" sz="1200" dirty="0">
                <a:effectLst/>
                <a:latin typeface="TimesNewRomanPSMT"/>
              </a:rPr>
              <a:t>». </a:t>
            </a:r>
            <a:r>
              <a:rPr lang="ru-RU" sz="1200" dirty="0" smtClean="0">
                <a:effectLst/>
                <a:latin typeface="TimesNewRomanPSMT"/>
              </a:rPr>
              <a:t>Когда дело доходит до воспитания детей,</a:t>
            </a:r>
            <a:r>
              <a:rPr lang="ru-RU" sz="1200" baseline="0" dirty="0" smtClean="0">
                <a:effectLst/>
                <a:latin typeface="TimesNewRomanPSMT"/>
              </a:rPr>
              <a:t> н</a:t>
            </a:r>
            <a:r>
              <a:rPr lang="ru-RU" sz="1200" dirty="0" smtClean="0">
                <a:effectLst/>
                <a:latin typeface="TimesNewRomanPSMT"/>
              </a:rPr>
              <a:t>икто </a:t>
            </a:r>
            <a:r>
              <a:rPr lang="ru-RU" sz="1200" dirty="0">
                <a:effectLst/>
                <a:latin typeface="TimesNewRomanPSMT"/>
              </a:rPr>
              <a:t>не знает всех </a:t>
            </a:r>
            <a:r>
              <a:rPr lang="ru-RU" sz="1200" dirty="0" smtClean="0">
                <a:effectLst/>
                <a:latin typeface="TimesNewRomanPSMT"/>
              </a:rPr>
              <a:t>ответов,</a:t>
            </a:r>
            <a:r>
              <a:rPr lang="ru-RU" sz="1200" baseline="0" dirty="0" smtClean="0">
                <a:effectLst/>
                <a:latin typeface="TimesNewRomanPSMT"/>
              </a:rPr>
              <a:t> </a:t>
            </a:r>
            <a:r>
              <a:rPr lang="ru-RU" sz="1200" dirty="0" smtClean="0">
                <a:effectLst/>
                <a:latin typeface="TimesNewRomanPSMT"/>
              </a:rPr>
              <a:t>но </a:t>
            </a:r>
            <a:r>
              <a:rPr lang="ru-RU" sz="1200" dirty="0">
                <a:effectLst/>
                <a:latin typeface="TimesNewRomanPSMT"/>
              </a:rPr>
              <a:t>вы можете положиться на Бога, потому что у Него есть </a:t>
            </a:r>
            <a:r>
              <a:rPr lang="ru-RU" sz="1200" dirty="0" smtClean="0">
                <a:effectLst/>
                <a:latin typeface="TimesNewRomanPSMT"/>
              </a:rPr>
              <a:t>ответы на всё.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NewRomanPSMT"/>
              </a:rPr>
              <a:t>В </a:t>
            </a:r>
            <a:r>
              <a:rPr lang="ru-RU" sz="1200" dirty="0">
                <a:effectLst/>
                <a:latin typeface="TimesNewRomanPSMT"/>
              </a:rPr>
              <a:t>те моменты, когда вы не знаете, что делать, или когда </a:t>
            </a:r>
            <a:r>
              <a:rPr lang="ru-RU" sz="1200" dirty="0" smtClean="0">
                <a:effectLst/>
                <a:latin typeface="TimesNewRomanPSMT"/>
              </a:rPr>
              <a:t>всё </a:t>
            </a:r>
            <a:r>
              <a:rPr lang="ru-RU" sz="1200" dirty="0">
                <a:effectLst/>
                <a:latin typeface="TimesNewRomanPSMT"/>
              </a:rPr>
              <a:t>выходит из-под вашего контроля, уделите некоторое время молитве и напомните себе: «Меня достаточно!</a:t>
            </a:r>
            <a:r>
              <a:rPr lang="ru-RU" sz="1200" dirty="0" smtClean="0">
                <a:effectLst/>
                <a:latin typeface="TimesNewRomanPSMT"/>
              </a:rPr>
              <a:t>» Имейте </a:t>
            </a:r>
            <a:r>
              <a:rPr lang="ru-RU" sz="1200" dirty="0">
                <a:effectLst/>
                <a:latin typeface="TimesNewRomanPSMT"/>
              </a:rPr>
              <a:t>веру в то, что Бог, </a:t>
            </a:r>
            <a:r>
              <a:rPr lang="ru-RU" sz="1200" dirty="0" smtClean="0">
                <a:effectLst/>
                <a:latin typeface="TimesNewRomanPSMT"/>
              </a:rPr>
              <a:t>создавший Вселенную</a:t>
            </a:r>
            <a:r>
              <a:rPr lang="ru-RU" sz="1200" dirty="0">
                <a:effectLst/>
                <a:latin typeface="TimesNewRomanPSMT"/>
              </a:rPr>
              <a:t>, создал вас способными выдержать натиск бури и преуспеть в </a:t>
            </a:r>
            <a:r>
              <a:rPr lang="ru-RU" sz="1200" dirty="0" smtClean="0">
                <a:effectLst/>
                <a:latin typeface="TimesNewRomanPSMT"/>
              </a:rPr>
              <a:t>вашей нынешней ситуации.</a:t>
            </a:r>
            <a:endParaRPr lang="ru-RU" sz="1200" dirty="0"/>
          </a:p>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31</a:t>
            </a:fld>
            <a:endParaRPr lang="ru-RU"/>
          </a:p>
        </p:txBody>
      </p:sp>
    </p:spTree>
    <p:extLst>
      <p:ext uri="{BB962C8B-B14F-4D97-AF65-F5344CB8AC3E}">
        <p14:creationId xmlns:p14="http://schemas.microsoft.com/office/powerpoint/2010/main" val="1637064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5699181-970B-DE4A-A7B7-D6F41861407F}" type="slidenum">
              <a:rPr lang="ru-RU" smtClean="0"/>
              <a:t>32</a:t>
            </a:fld>
            <a:endParaRPr lang="ru-RU"/>
          </a:p>
        </p:txBody>
      </p:sp>
    </p:spTree>
    <p:extLst>
      <p:ext uri="{BB962C8B-B14F-4D97-AF65-F5344CB8AC3E}">
        <p14:creationId xmlns:p14="http://schemas.microsoft.com/office/powerpoint/2010/main" val="389562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231E1E"/>
                </a:solidFill>
                <a:effectLst/>
                <a:latin typeface="TimesNewRomanPSMT"/>
              </a:rPr>
              <a:t>Семейная </a:t>
            </a:r>
            <a:r>
              <a:rPr lang="ru-RU" sz="1800" dirty="0">
                <a:solidFill>
                  <a:srgbClr val="231E1E"/>
                </a:solidFill>
                <a:effectLst/>
                <a:latin typeface="TimesNewRomanPSMT"/>
              </a:rPr>
              <a:t>традиция может быть </a:t>
            </a:r>
            <a:r>
              <a:rPr lang="ru-RU" sz="1800" dirty="0" smtClean="0">
                <a:solidFill>
                  <a:srgbClr val="231E1E"/>
                </a:solidFill>
                <a:effectLst/>
                <a:latin typeface="TimesNewRomanPSMT"/>
              </a:rPr>
              <a:t>такой же </a:t>
            </a:r>
            <a:r>
              <a:rPr lang="ru-RU" sz="1800" dirty="0">
                <a:solidFill>
                  <a:srgbClr val="231E1E"/>
                </a:solidFill>
                <a:effectLst/>
                <a:latin typeface="TimesNewRomanPSMT"/>
              </a:rPr>
              <a:t>простой, как добавление </a:t>
            </a:r>
            <a:r>
              <a:rPr lang="ru-RU" sz="1800" dirty="0" smtClean="0">
                <a:solidFill>
                  <a:srgbClr val="231E1E"/>
                </a:solidFill>
                <a:effectLst/>
                <a:latin typeface="TimesNewRomanPSMT"/>
              </a:rPr>
              <a:t>определённых </a:t>
            </a:r>
            <a:r>
              <a:rPr lang="ru-RU" sz="1800" dirty="0">
                <a:solidFill>
                  <a:srgbClr val="231E1E"/>
                </a:solidFill>
                <a:effectLst/>
                <a:latin typeface="TimesNewRomanPSMT"/>
              </a:rPr>
              <a:t>ингредиентов в свой «</a:t>
            </a:r>
            <a:r>
              <a:rPr lang="ru-RU" sz="1800" dirty="0" smtClean="0">
                <a:solidFill>
                  <a:srgbClr val="231E1E"/>
                </a:solidFill>
                <a:effectLst/>
                <a:latin typeface="TimesNewRomanPSMT"/>
              </a:rPr>
              <a:t>секретный» семейный рецепт</a:t>
            </a:r>
            <a:r>
              <a:rPr lang="ru-RU" sz="1800" dirty="0">
                <a:solidFill>
                  <a:srgbClr val="231E1E"/>
                </a:solidFill>
                <a:effectLst/>
                <a:latin typeface="TimesNewRomanPSMT"/>
              </a:rPr>
              <a:t>, </a:t>
            </a:r>
            <a:r>
              <a:rPr lang="ru-RU" sz="1800" dirty="0" smtClean="0">
                <a:solidFill>
                  <a:srgbClr val="231E1E"/>
                </a:solidFill>
                <a:effectLst/>
                <a:latin typeface="TimesNewRomanPSMT"/>
              </a:rPr>
              <a:t>это может</a:t>
            </a:r>
            <a:r>
              <a:rPr lang="ru-RU" sz="1800" baseline="0" dirty="0" smtClean="0">
                <a:solidFill>
                  <a:srgbClr val="231E1E"/>
                </a:solidFill>
                <a:effectLst/>
                <a:latin typeface="TimesNewRomanPSMT"/>
              </a:rPr>
              <a:t> быть </a:t>
            </a:r>
            <a:r>
              <a:rPr lang="ru-RU" sz="1800" dirty="0" smtClean="0">
                <a:solidFill>
                  <a:srgbClr val="231E1E"/>
                </a:solidFill>
                <a:effectLst/>
                <a:latin typeface="TimesNewRomanPSMT"/>
              </a:rPr>
              <a:t>ваш особенный</a:t>
            </a:r>
            <a:r>
              <a:rPr lang="ru-RU" sz="1800" baseline="0" dirty="0" smtClean="0">
                <a:solidFill>
                  <a:srgbClr val="231E1E"/>
                </a:solidFill>
                <a:effectLst/>
                <a:latin typeface="TimesNewRomanPSMT"/>
              </a:rPr>
              <a:t> </a:t>
            </a:r>
            <a:r>
              <a:rPr lang="ru-RU" sz="1800" dirty="0" smtClean="0">
                <a:solidFill>
                  <a:srgbClr val="231E1E"/>
                </a:solidFill>
                <a:effectLst/>
                <a:latin typeface="TimesNewRomanPSMT"/>
              </a:rPr>
              <a:t>способ </a:t>
            </a:r>
            <a:r>
              <a:rPr lang="ru-RU" sz="1800" dirty="0">
                <a:solidFill>
                  <a:srgbClr val="231E1E"/>
                </a:solidFill>
                <a:effectLst/>
                <a:latin typeface="TimesNewRomanPSMT"/>
              </a:rPr>
              <a:t>встречать субботу, открывать </a:t>
            </a:r>
            <a:r>
              <a:rPr lang="ru-RU" sz="1800" dirty="0" smtClean="0">
                <a:solidFill>
                  <a:srgbClr val="231E1E"/>
                </a:solidFill>
                <a:effectLst/>
                <a:latin typeface="TimesNewRomanPSMT"/>
              </a:rPr>
              <a:t>подарки </a:t>
            </a:r>
            <a:r>
              <a:rPr lang="ru-RU" sz="1800" dirty="0">
                <a:solidFill>
                  <a:srgbClr val="231E1E"/>
                </a:solidFill>
                <a:effectLst/>
                <a:latin typeface="TimesNewRomanPSMT"/>
              </a:rPr>
              <a:t>или </a:t>
            </a:r>
            <a:r>
              <a:rPr lang="ru-RU" sz="1800" dirty="0" smtClean="0">
                <a:solidFill>
                  <a:srgbClr val="231E1E"/>
                </a:solidFill>
                <a:effectLst/>
                <a:latin typeface="TimesNewRomanPSMT"/>
              </a:rPr>
              <a:t>то</a:t>
            </a:r>
            <a:r>
              <a:rPr lang="ru-RU" sz="1800" dirty="0">
                <a:solidFill>
                  <a:srgbClr val="231E1E"/>
                </a:solidFill>
                <a:effectLst/>
                <a:latin typeface="TimesNewRomanPSMT"/>
              </a:rPr>
              <a:t>, </a:t>
            </a:r>
            <a:r>
              <a:rPr lang="ru-RU" sz="1800" dirty="0" smtClean="0">
                <a:solidFill>
                  <a:srgbClr val="231E1E"/>
                </a:solidFill>
                <a:effectLst/>
                <a:latin typeface="TimesNewRomanPSMT"/>
              </a:rPr>
              <a:t>где </a:t>
            </a:r>
            <a:r>
              <a:rPr lang="ru-RU" sz="1800" dirty="0">
                <a:solidFill>
                  <a:srgbClr val="231E1E"/>
                </a:solidFill>
                <a:effectLst/>
                <a:latin typeface="TimesNewRomanPSMT"/>
              </a:rPr>
              <a:t>вы сидите за обеденным столом. Детям нравятся установившиеся традиции, поскольку они дают ощущение стабильности и последовательности, поэтому эти простые моменты могут иметь </a:t>
            </a:r>
            <a:r>
              <a:rPr lang="ru-RU" sz="1800" dirty="0" smtClean="0">
                <a:solidFill>
                  <a:srgbClr val="231E1E"/>
                </a:solidFill>
                <a:effectLst/>
                <a:latin typeface="TimesNewRomanPSMT"/>
              </a:rPr>
              <a:t>для них большое значение</a:t>
            </a:r>
            <a:r>
              <a:rPr lang="ru-RU" sz="1800" dirty="0">
                <a:solidFill>
                  <a:srgbClr val="231E1E"/>
                </a:solidFill>
                <a:effectLst/>
                <a:latin typeface="TimesNewRomanPSMT"/>
              </a:rPr>
              <a:t>. </a:t>
            </a:r>
            <a:endParaRPr lang="ru-RU" dirty="0"/>
          </a:p>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3</a:t>
            </a:fld>
            <a:endParaRPr lang="ru-RU"/>
          </a:p>
        </p:txBody>
      </p:sp>
    </p:spTree>
    <p:extLst>
      <p:ext uri="{BB962C8B-B14F-4D97-AF65-F5344CB8AC3E}">
        <p14:creationId xmlns:p14="http://schemas.microsoft.com/office/powerpoint/2010/main" val="48231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8339D7-FD85-472C-A132-B7F6EC6DDA9D}" type="slidenum">
              <a:rPr lang="ru-RU" smtClean="0"/>
              <a:t>4</a:t>
            </a:fld>
            <a:endParaRPr lang="ru-RU"/>
          </a:p>
        </p:txBody>
      </p:sp>
    </p:spTree>
    <p:extLst>
      <p:ext uri="{BB962C8B-B14F-4D97-AF65-F5344CB8AC3E}">
        <p14:creationId xmlns:p14="http://schemas.microsoft.com/office/powerpoint/2010/main" val="131391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1800" b="1" dirty="0">
                <a:effectLst/>
                <a:latin typeface="TimesNewRomanPS"/>
              </a:rPr>
              <a:t>Посещение церкви и празднование субботы </a:t>
            </a:r>
            <a:r>
              <a:rPr lang="ru-RU" sz="1800" dirty="0">
                <a:effectLst/>
                <a:latin typeface="TimesNewRomanPSMT"/>
              </a:rPr>
              <a:t>– </a:t>
            </a:r>
            <a:r>
              <a:rPr lang="ru-RU" sz="1800" dirty="0" smtClean="0">
                <a:effectLst/>
                <a:latin typeface="TimesNewRomanPSMT"/>
              </a:rPr>
              <a:t>Сделайте </a:t>
            </a:r>
            <a:r>
              <a:rPr lang="ru-RU" sz="1800" dirty="0">
                <a:effectLst/>
                <a:latin typeface="TimesNewRomanPSMT"/>
              </a:rPr>
              <a:t>субботу </a:t>
            </a:r>
            <a:r>
              <a:rPr lang="ru-RU" sz="1800" dirty="0" smtClean="0">
                <a:effectLst/>
                <a:latin typeface="TimesNewRomanPSMT"/>
              </a:rPr>
              <a:t>вашим лучшим днём </a:t>
            </a:r>
            <a:r>
              <a:rPr lang="ru-RU" sz="1800" dirty="0">
                <a:effectLst/>
                <a:latin typeface="TimesNewRomanPSMT"/>
              </a:rPr>
              <a:t>недели. </a:t>
            </a:r>
            <a:r>
              <a:rPr lang="ru-RU" sz="1800" dirty="0" smtClean="0">
                <a:effectLst/>
                <a:latin typeface="TimesNewRomanPSMT"/>
              </a:rPr>
              <a:t>Отложите для этого </a:t>
            </a:r>
            <a:r>
              <a:rPr lang="ru-RU" sz="1800" dirty="0">
                <a:effectLst/>
                <a:latin typeface="TimesNewRomanPSMT"/>
              </a:rPr>
              <a:t>особые </a:t>
            </a:r>
            <a:r>
              <a:rPr lang="ru-RU" sz="1800" dirty="0" smtClean="0">
                <a:effectLst/>
                <a:latin typeface="TimesNewRomanPSMT"/>
              </a:rPr>
              <a:t>вещи, которые будут использоваться</a:t>
            </a:r>
            <a:r>
              <a:rPr lang="ru-RU" sz="1800" baseline="0" dirty="0" smtClean="0">
                <a:effectLst/>
                <a:latin typeface="TimesNewRomanPSMT"/>
              </a:rPr>
              <a:t> вами </a:t>
            </a:r>
            <a:r>
              <a:rPr lang="ru-RU" sz="1800" dirty="0" smtClean="0">
                <a:effectLst/>
                <a:latin typeface="TimesNewRomanPSMT"/>
              </a:rPr>
              <a:t>только в </a:t>
            </a:r>
            <a:r>
              <a:rPr lang="ru-RU" sz="1800" dirty="0">
                <a:effectLst/>
                <a:latin typeface="TimesNewRomanPSMT"/>
              </a:rPr>
              <a:t>субботу, чтобы ваш </a:t>
            </a:r>
            <a:r>
              <a:rPr lang="ru-RU" sz="1800" dirty="0" smtClean="0">
                <a:effectLst/>
                <a:latin typeface="TimesNewRomanPSMT"/>
              </a:rPr>
              <a:t>ребёнок </a:t>
            </a:r>
            <a:r>
              <a:rPr lang="ru-RU" sz="1800" dirty="0">
                <a:effectLst/>
                <a:latin typeface="TimesNewRomanPSMT"/>
              </a:rPr>
              <a:t>с нетерпением ждал этого дня всю неделю (особые, книги, прогулки, еда и т. д.)</a:t>
            </a:r>
            <a:r>
              <a:rPr lang="ru-RU" sz="1800" dirty="0" smtClean="0">
                <a:effectLst/>
                <a:latin typeface="TimesNewRomanPSMT"/>
              </a:rPr>
              <a:t>.</a:t>
            </a:r>
          </a:p>
          <a:p>
            <a:endParaRPr lang="ru-RU" dirty="0"/>
          </a:p>
          <a:p>
            <a:r>
              <a:rPr lang="ru-RU" sz="1800" b="1" dirty="0">
                <a:effectLst/>
                <a:latin typeface="TimesNewRomanPS"/>
              </a:rPr>
              <a:t>Ежедневное </a:t>
            </a:r>
            <a:r>
              <a:rPr lang="ru-RU" sz="1800" b="1" dirty="0" smtClean="0">
                <a:effectLst/>
                <a:latin typeface="TimesNewRomanPS"/>
              </a:rPr>
              <a:t>семейное </a:t>
            </a:r>
            <a:r>
              <a:rPr lang="ru-RU" sz="1800" b="1" dirty="0">
                <a:effectLst/>
                <a:latin typeface="TimesNewRomanPS"/>
              </a:rPr>
              <a:t>богослужение </a:t>
            </a:r>
            <a:r>
              <a:rPr lang="ru-RU" sz="1800" dirty="0">
                <a:effectLst/>
                <a:latin typeface="TimesNewRomanPSMT"/>
              </a:rPr>
              <a:t>– Будьте </a:t>
            </a:r>
            <a:r>
              <a:rPr lang="ru-RU" sz="1800" dirty="0" smtClean="0">
                <a:effectLst/>
                <a:latin typeface="TimesNewRomanPSMT"/>
              </a:rPr>
              <a:t>последовательны!</a:t>
            </a:r>
            <a:r>
              <a:rPr lang="ru-RU" sz="1800" baseline="0" dirty="0" smtClean="0">
                <a:effectLst/>
                <a:latin typeface="TimesNewRomanPSMT"/>
              </a:rPr>
              <a:t> Проводите </a:t>
            </a:r>
            <a:r>
              <a:rPr lang="ru-RU" sz="1800" dirty="0" smtClean="0">
                <a:effectLst/>
                <a:latin typeface="TimesNewRomanPSMT"/>
              </a:rPr>
              <a:t>семейное богослужение</a:t>
            </a:r>
            <a:r>
              <a:rPr lang="ru-RU" sz="1800" baseline="0" dirty="0" smtClean="0">
                <a:effectLst/>
                <a:latin typeface="TimesNewRomanPSMT"/>
              </a:rPr>
              <a:t> </a:t>
            </a:r>
            <a:r>
              <a:rPr lang="ru-RU" sz="1800" dirty="0" smtClean="0">
                <a:effectLst/>
                <a:latin typeface="TimesNewRomanPSMT"/>
              </a:rPr>
              <a:t>соответственно </a:t>
            </a:r>
            <a:r>
              <a:rPr lang="ru-RU" sz="1800" dirty="0">
                <a:effectLst/>
                <a:latin typeface="TimesNewRomanPSMT"/>
              </a:rPr>
              <a:t>возрасту </a:t>
            </a:r>
            <a:r>
              <a:rPr lang="ru-RU" sz="1800" dirty="0" smtClean="0">
                <a:effectLst/>
                <a:latin typeface="TimesNewRomanPSMT"/>
              </a:rPr>
              <a:t>его участников.</a:t>
            </a:r>
            <a:r>
              <a:rPr lang="ru-RU" sz="1800" baseline="0" dirty="0" smtClean="0">
                <a:effectLst/>
                <a:latin typeface="TimesNewRomanPSMT"/>
              </a:rPr>
              <a:t> Пусть оно будет для детей увлекательным и</a:t>
            </a:r>
            <a:r>
              <a:rPr lang="ru-RU" sz="1800" dirty="0" smtClean="0">
                <a:effectLst/>
                <a:latin typeface="TimesNewRomanPSMT"/>
              </a:rPr>
              <a:t> </a:t>
            </a:r>
            <a:r>
              <a:rPr lang="ru-RU" sz="1800" dirty="0">
                <a:effectLst/>
                <a:latin typeface="TimesNewRomanPSMT"/>
              </a:rPr>
              <a:t>интерактивным. </a:t>
            </a:r>
            <a:endParaRPr lang="ru-RU" sz="1800" dirty="0" smtClean="0">
              <a:effectLst/>
              <a:latin typeface="TimesNewRomanPSMT"/>
            </a:endParaRPr>
          </a:p>
          <a:p>
            <a:endParaRPr lang="ru-RU" dirty="0"/>
          </a:p>
          <a:p>
            <a:r>
              <a:rPr lang="ru-RU" sz="1800" b="1" dirty="0">
                <a:effectLst/>
                <a:latin typeface="TimesNewRomanPS"/>
              </a:rPr>
              <a:t>Время молитвы </a:t>
            </a:r>
            <a:r>
              <a:rPr lang="ru-RU" sz="1800" dirty="0">
                <a:effectLst/>
                <a:latin typeface="TimesNewRomanPSMT"/>
              </a:rPr>
              <a:t>– Это включает в себя </a:t>
            </a:r>
            <a:r>
              <a:rPr lang="ru-RU" sz="1800" dirty="0" smtClean="0">
                <a:effectLst/>
                <a:latin typeface="TimesNewRomanPSMT"/>
              </a:rPr>
              <a:t>то</a:t>
            </a:r>
            <a:r>
              <a:rPr lang="ru-RU" sz="1800" dirty="0">
                <a:effectLst/>
                <a:latin typeface="TimesNewRomanPSMT"/>
              </a:rPr>
              <a:t>, как вы молитесь, кто молится и как часто. </a:t>
            </a:r>
            <a:r>
              <a:rPr lang="ru-RU" sz="1800" dirty="0" smtClean="0">
                <a:effectLst/>
                <a:latin typeface="TimesNewRomanPSMT"/>
              </a:rPr>
              <a:t>Старайтесь </a:t>
            </a:r>
            <a:r>
              <a:rPr lang="ru-RU" sz="1800" dirty="0">
                <a:effectLst/>
                <a:latin typeface="TimesNewRomanPSMT"/>
              </a:rPr>
              <a:t>не использовать заученные наизусть </a:t>
            </a:r>
            <a:r>
              <a:rPr lang="ru-RU" sz="1800" dirty="0" smtClean="0">
                <a:effectLst/>
                <a:latin typeface="TimesNewRomanPSMT"/>
              </a:rPr>
              <a:t>фразы, </a:t>
            </a:r>
            <a:r>
              <a:rPr lang="ru-RU" sz="1800" dirty="0">
                <a:effectLst/>
                <a:latin typeface="TimesNewRomanPSMT"/>
              </a:rPr>
              <a:t>а научите </a:t>
            </a:r>
            <a:r>
              <a:rPr lang="ru-RU" sz="1800" dirty="0" smtClean="0">
                <a:effectLst/>
                <a:latin typeface="TimesNewRomanPSMT"/>
              </a:rPr>
              <a:t>ребёнка </a:t>
            </a:r>
            <a:r>
              <a:rPr lang="ru-RU" sz="1800" dirty="0">
                <a:effectLst/>
                <a:latin typeface="TimesNewRomanPSMT"/>
              </a:rPr>
              <a:t>молиться своими словами и выражать собственные мысли и чувства. </a:t>
            </a:r>
            <a:endParaRPr lang="ru-RU" sz="1800" dirty="0" smtClean="0">
              <a:effectLst/>
              <a:latin typeface="TimesNewRomanPSMT"/>
            </a:endParaRPr>
          </a:p>
          <a:p>
            <a:endParaRPr lang="ru-RU" dirty="0"/>
          </a:p>
          <a:p>
            <a:r>
              <a:rPr lang="ru-RU" sz="1800" b="1" dirty="0" smtClean="0">
                <a:effectLst/>
                <a:latin typeface="TimesNewRomanPS"/>
              </a:rPr>
              <a:t>Семейная </a:t>
            </a:r>
            <a:r>
              <a:rPr lang="ru-RU" sz="1800" b="1" dirty="0">
                <a:effectLst/>
                <a:latin typeface="TimesNewRomanPS"/>
              </a:rPr>
              <a:t>свадьба </a:t>
            </a:r>
            <a:r>
              <a:rPr lang="ru-RU" sz="1800" dirty="0">
                <a:effectLst/>
                <a:latin typeface="TimesNewRomanPSMT"/>
              </a:rPr>
              <a:t>– </a:t>
            </a:r>
            <a:r>
              <a:rPr lang="ru-RU" sz="1800" dirty="0" smtClean="0">
                <a:effectLst/>
                <a:latin typeface="TimesNewRomanPSMT"/>
              </a:rPr>
              <a:t>Используйте </a:t>
            </a:r>
            <a:r>
              <a:rPr lang="ru-RU" sz="1800" dirty="0">
                <a:effectLst/>
                <a:latin typeface="TimesNewRomanPSMT"/>
              </a:rPr>
              <a:t>подобные события, чтобы напомнить вашему </a:t>
            </a:r>
            <a:r>
              <a:rPr lang="ru-RU" sz="1800" dirty="0" smtClean="0">
                <a:effectLst/>
                <a:latin typeface="TimesNewRomanPSMT"/>
              </a:rPr>
              <a:t>ребёнку </a:t>
            </a:r>
            <a:r>
              <a:rPr lang="ru-RU" sz="1800" dirty="0">
                <a:effectLst/>
                <a:latin typeface="TimesNewRomanPSMT"/>
              </a:rPr>
              <a:t>историю из Библии, когда Иисус присутствовал на свадьбе и совершил </a:t>
            </a:r>
            <a:r>
              <a:rPr lang="ru-RU" sz="1800" dirty="0" smtClean="0">
                <a:effectLst/>
                <a:latin typeface="TimesNewRomanPSMT"/>
              </a:rPr>
              <a:t>Своё </a:t>
            </a:r>
            <a:r>
              <a:rPr lang="ru-RU" sz="1800" dirty="0">
                <a:effectLst/>
                <a:latin typeface="TimesNewRomanPSMT"/>
              </a:rPr>
              <a:t>первое чудо (Иоанна 2:1-11). </a:t>
            </a:r>
            <a:endParaRPr lang="ru-RU" sz="1800" dirty="0" smtClean="0">
              <a:effectLst/>
              <a:latin typeface="TimesNewRomanPSMT"/>
            </a:endParaRPr>
          </a:p>
          <a:p>
            <a:endParaRPr lang="ru-RU" dirty="0"/>
          </a:p>
          <a:p>
            <a:r>
              <a:rPr lang="ru-RU" sz="1800" b="1" dirty="0" smtClean="0">
                <a:effectLst/>
                <a:latin typeface="TimesNewRomanPS"/>
              </a:rPr>
              <a:t>Семейные </a:t>
            </a:r>
            <a:r>
              <a:rPr lang="ru-RU" sz="1800" b="1" dirty="0">
                <a:effectLst/>
                <a:latin typeface="TimesNewRomanPS"/>
              </a:rPr>
              <a:t>похороны </a:t>
            </a:r>
            <a:r>
              <a:rPr lang="ru-RU" sz="1800" dirty="0">
                <a:effectLst/>
                <a:latin typeface="TimesNewRomanPSMT"/>
              </a:rPr>
              <a:t>– </a:t>
            </a:r>
            <a:r>
              <a:rPr lang="ru-RU" sz="1800" dirty="0" smtClean="0">
                <a:effectLst/>
                <a:latin typeface="TimesNewRomanPSMT"/>
              </a:rPr>
              <a:t>Найдите </a:t>
            </a:r>
            <a:r>
              <a:rPr lang="ru-RU" sz="1800" dirty="0">
                <a:effectLst/>
                <a:latin typeface="TimesNewRomanPSMT"/>
              </a:rPr>
              <a:t>время, чтобы объяснить своему </a:t>
            </a:r>
            <a:r>
              <a:rPr lang="ru-RU" sz="1800" dirty="0" smtClean="0">
                <a:effectLst/>
                <a:latin typeface="TimesNewRomanPSMT"/>
              </a:rPr>
              <a:t>ребёнку</a:t>
            </a:r>
            <a:r>
              <a:rPr lang="ru-RU" sz="1800" dirty="0">
                <a:effectLst/>
                <a:latin typeface="TimesNewRomanPSMT"/>
              </a:rPr>
              <a:t>, как Иисус был опечален, когда умер Его </a:t>
            </a:r>
            <a:r>
              <a:rPr lang="ru-RU" sz="1800" dirty="0" smtClean="0">
                <a:effectLst/>
                <a:latin typeface="TimesNewRomanPSMT"/>
              </a:rPr>
              <a:t>друг </a:t>
            </a:r>
            <a:r>
              <a:rPr lang="mr-IN" sz="1800" dirty="0" smtClean="0">
                <a:effectLst/>
                <a:latin typeface="TimesNewRomanPSMT"/>
              </a:rPr>
              <a:t>–</a:t>
            </a:r>
            <a:r>
              <a:rPr lang="ru-RU" sz="1800" dirty="0" smtClean="0">
                <a:effectLst/>
                <a:latin typeface="TimesNewRomanPSMT"/>
              </a:rPr>
              <a:t> </a:t>
            </a:r>
            <a:r>
              <a:rPr lang="ru-RU" sz="1800" dirty="0">
                <a:effectLst/>
                <a:latin typeface="TimesNewRomanPSMT"/>
              </a:rPr>
              <a:t>Лазарь (Иоанна 11), и что происходит после смерти. </a:t>
            </a:r>
            <a:endParaRPr lang="ru-RU" sz="1800" dirty="0" smtClean="0">
              <a:effectLst/>
              <a:latin typeface="TimesNewRomanPSMT"/>
            </a:endParaRPr>
          </a:p>
          <a:p>
            <a:r>
              <a:rPr lang="ru-RU" sz="1800" dirty="0" smtClean="0">
                <a:effectLst/>
                <a:latin typeface="TimesNewRomanPSMT"/>
              </a:rPr>
              <a:t>Убедитесь</a:t>
            </a:r>
            <a:r>
              <a:rPr lang="ru-RU" sz="1800" dirty="0">
                <a:effectLst/>
                <a:latin typeface="TimesNewRomanPSMT"/>
              </a:rPr>
              <a:t>, что вы объясняете теми словами, которые </a:t>
            </a:r>
            <a:r>
              <a:rPr lang="ru-RU" sz="1800" dirty="0" smtClean="0">
                <a:effectLst/>
                <a:latin typeface="TimesNewRomanPSMT"/>
              </a:rPr>
              <a:t>он может понять </a:t>
            </a:r>
            <a:r>
              <a:rPr lang="ru-RU" sz="1800" dirty="0">
                <a:effectLst/>
                <a:latin typeface="TimesNewRomanPSMT"/>
              </a:rPr>
              <a:t>в силу своего возраста. </a:t>
            </a:r>
            <a:endParaRPr lang="ru-RU" sz="1800" dirty="0" smtClean="0">
              <a:effectLst/>
              <a:latin typeface="TimesNewRomanPSMT"/>
            </a:endParaRPr>
          </a:p>
          <a:p>
            <a:r>
              <a:rPr lang="ru-RU" sz="1800" dirty="0" smtClean="0">
                <a:effectLst/>
                <a:latin typeface="TimesNewRomanPSMT"/>
              </a:rPr>
              <a:t>Кроме </a:t>
            </a:r>
            <a:r>
              <a:rPr lang="ru-RU" sz="1800" dirty="0">
                <a:effectLst/>
                <a:latin typeface="TimesNewRomanPSMT"/>
              </a:rPr>
              <a:t>того, напомните </a:t>
            </a:r>
            <a:r>
              <a:rPr lang="ru-RU" sz="1800" dirty="0" smtClean="0">
                <a:effectLst/>
                <a:latin typeface="TimesNewRomanPSMT"/>
              </a:rPr>
              <a:t>ему, </a:t>
            </a:r>
            <a:r>
              <a:rPr lang="ru-RU" sz="1800" dirty="0">
                <a:effectLst/>
                <a:latin typeface="TimesNewRomanPSMT"/>
              </a:rPr>
              <a:t>что </a:t>
            </a:r>
            <a:r>
              <a:rPr lang="ru-RU" sz="1800" dirty="0" smtClean="0">
                <a:effectLst/>
                <a:latin typeface="TimesNewRomanPSMT"/>
              </a:rPr>
              <a:t>Спаситель </a:t>
            </a:r>
            <a:r>
              <a:rPr lang="ru-RU" sz="1800" dirty="0">
                <a:effectLst/>
                <a:latin typeface="TimesNewRomanPSMT"/>
              </a:rPr>
              <a:t>готовит для нас дом, </a:t>
            </a:r>
            <a:r>
              <a:rPr lang="ru-RU" sz="1800" dirty="0" smtClean="0">
                <a:effectLst/>
                <a:latin typeface="TimesNewRomanPSMT"/>
              </a:rPr>
              <a:t>что Он скоро придёт</a:t>
            </a:r>
            <a:r>
              <a:rPr lang="ru-RU" sz="1800" dirty="0">
                <a:effectLst/>
                <a:latin typeface="TimesNewRomanPSMT"/>
              </a:rPr>
              <a:t>, чтобы забрать нас туда, и мы </a:t>
            </a:r>
            <a:r>
              <a:rPr lang="ru-RU" sz="1800" dirty="0" smtClean="0">
                <a:effectLst/>
                <a:latin typeface="TimesNewRomanPSMT"/>
              </a:rPr>
              <a:t>вечно будем жить </a:t>
            </a:r>
            <a:r>
              <a:rPr lang="ru-RU" sz="1800" dirty="0">
                <a:effectLst/>
                <a:latin typeface="TimesNewRomanPSMT"/>
              </a:rPr>
              <a:t>с Ним </a:t>
            </a:r>
            <a:r>
              <a:rPr lang="ru-RU" sz="1800" dirty="0" smtClean="0">
                <a:effectLst/>
                <a:latin typeface="TimesNewRomanPSMT"/>
              </a:rPr>
              <a:t>и где мы </a:t>
            </a:r>
            <a:r>
              <a:rPr lang="ru-RU" sz="1800" dirty="0">
                <a:effectLst/>
                <a:latin typeface="TimesNewRomanPSMT"/>
              </a:rPr>
              <a:t>воссоединимся с нашими умершими близкими (Иоанна 14:1-3). </a:t>
            </a:r>
            <a:endParaRPr lang="ru-RU" sz="1800" dirty="0" smtClean="0">
              <a:effectLst/>
              <a:latin typeface="TimesNewRomanPSMT"/>
            </a:endParaRPr>
          </a:p>
          <a:p>
            <a:endParaRPr lang="ru-RU" dirty="0"/>
          </a:p>
          <a:p>
            <a:r>
              <a:rPr lang="ru-RU" sz="1800" b="1" dirty="0">
                <a:effectLst/>
                <a:latin typeface="TimesNewRomanPS"/>
              </a:rPr>
              <a:t>Рождество </a:t>
            </a:r>
            <a:r>
              <a:rPr lang="ru-RU" sz="1800" dirty="0">
                <a:effectLst/>
                <a:latin typeface="TimesNewRomanPSMT"/>
              </a:rPr>
              <a:t>– В такие праздники, как Рождество, </a:t>
            </a:r>
            <a:r>
              <a:rPr lang="ru-RU" sz="1800" dirty="0" smtClean="0">
                <a:effectLst/>
                <a:latin typeface="TimesNewRomanPSMT"/>
              </a:rPr>
              <a:t>найдите </a:t>
            </a:r>
            <a:r>
              <a:rPr lang="ru-RU" sz="1800" dirty="0">
                <a:effectLst/>
                <a:latin typeface="TimesNewRomanPSMT"/>
              </a:rPr>
              <a:t>время, чтобы пересказать историю о том, как Бог даровал нам Своего </a:t>
            </a:r>
            <a:r>
              <a:rPr lang="ru-RU" sz="1800" dirty="0" smtClean="0">
                <a:effectLst/>
                <a:latin typeface="TimesNewRomanPSMT"/>
              </a:rPr>
              <a:t>Сына,</a:t>
            </a:r>
            <a:r>
              <a:rPr lang="ru-RU" sz="1800" baseline="0" dirty="0" smtClean="0">
                <a:effectLst/>
                <a:latin typeface="TimesNewRomanPSMT"/>
              </a:rPr>
              <a:t> </a:t>
            </a:r>
            <a:r>
              <a:rPr lang="ru-RU" sz="1800" dirty="0" smtClean="0">
                <a:effectLst/>
                <a:latin typeface="TimesNewRomanPSMT"/>
              </a:rPr>
              <a:t>Иисуса</a:t>
            </a:r>
            <a:r>
              <a:rPr lang="ru-RU" sz="1800" dirty="0">
                <a:effectLst/>
                <a:latin typeface="TimesNewRomanPSMT"/>
              </a:rPr>
              <a:t>, родившегося, как младенец, чтобы помочь </a:t>
            </a:r>
            <a:r>
              <a:rPr lang="ru-RU" sz="1800" dirty="0" smtClean="0">
                <a:effectLst/>
                <a:latin typeface="TimesNewRomanPSMT"/>
              </a:rPr>
              <a:t>ребёнку</a:t>
            </a:r>
            <a:r>
              <a:rPr lang="ru-RU" sz="1800" baseline="0" dirty="0" smtClean="0">
                <a:effectLst/>
                <a:latin typeface="TimesNewRomanPSMT"/>
              </a:rPr>
              <a:t> </a:t>
            </a:r>
            <a:r>
              <a:rPr lang="ru-RU" sz="1800" dirty="0" smtClean="0">
                <a:effectLst/>
                <a:latin typeface="TimesNewRomanPSMT"/>
              </a:rPr>
              <a:t>понять</a:t>
            </a:r>
            <a:r>
              <a:rPr lang="ru-RU" sz="1800" dirty="0">
                <a:effectLst/>
                <a:latin typeface="TimesNewRomanPSMT"/>
              </a:rPr>
              <a:t>, что </a:t>
            </a:r>
            <a:r>
              <a:rPr lang="ru-RU" sz="1800" dirty="0" smtClean="0">
                <a:effectLst/>
                <a:latin typeface="TimesNewRomanPSMT"/>
              </a:rPr>
              <a:t>смысл Рождества </a:t>
            </a:r>
            <a:r>
              <a:rPr lang="ru-RU" sz="1800" dirty="0">
                <a:effectLst/>
                <a:latin typeface="TimesNewRomanPSMT"/>
              </a:rPr>
              <a:t>– </a:t>
            </a:r>
            <a:r>
              <a:rPr lang="ru-RU" sz="1800" dirty="0" smtClean="0">
                <a:effectLst/>
                <a:latin typeface="TimesNewRomanPSMT"/>
              </a:rPr>
              <a:t>в том, чтобы дарить</a:t>
            </a:r>
            <a:r>
              <a:rPr lang="ru-RU" sz="1800" dirty="0">
                <a:effectLst/>
                <a:latin typeface="TimesNewRomanPSMT"/>
              </a:rPr>
              <a:t>, </a:t>
            </a:r>
            <a:r>
              <a:rPr lang="ru-RU" sz="1800" dirty="0" smtClean="0">
                <a:effectLst/>
                <a:latin typeface="TimesNewRomanPSMT"/>
              </a:rPr>
              <a:t>а не в том, чтобы получать (подарки,</a:t>
            </a:r>
            <a:r>
              <a:rPr lang="ru-RU" sz="1800" baseline="0" dirty="0" smtClean="0">
                <a:effectLst/>
                <a:latin typeface="TimesNewRomanPSMT"/>
              </a:rPr>
              <a:t> </a:t>
            </a:r>
            <a:r>
              <a:rPr lang="ru-RU" sz="1800" dirty="0" smtClean="0">
                <a:effectLst/>
                <a:latin typeface="TimesNewRomanPSMT"/>
              </a:rPr>
              <a:t>Матфея </a:t>
            </a:r>
            <a:r>
              <a:rPr lang="ru-RU" sz="1800" dirty="0">
                <a:effectLst/>
                <a:latin typeface="TimesNewRomanPSMT"/>
              </a:rPr>
              <a:t>1-2). </a:t>
            </a:r>
            <a:endParaRPr lang="ru-RU" sz="1800" dirty="0" smtClean="0">
              <a:effectLst/>
              <a:latin typeface="TimesNewRomanPSMT"/>
            </a:endParaRPr>
          </a:p>
          <a:p>
            <a:r>
              <a:rPr lang="ru-RU" sz="1800" dirty="0" smtClean="0">
                <a:effectLst/>
                <a:latin typeface="TimesNewRomanPSMT"/>
              </a:rPr>
              <a:t>Обращайте</a:t>
            </a:r>
            <a:r>
              <a:rPr lang="ru-RU" sz="1800" baseline="0" dirty="0" smtClean="0">
                <a:effectLst/>
                <a:latin typeface="TimesNewRomanPSMT"/>
              </a:rPr>
              <a:t> внимание вашего ребёнка</a:t>
            </a:r>
            <a:r>
              <a:rPr lang="ru-RU" sz="1800" dirty="0" smtClean="0">
                <a:effectLst/>
                <a:latin typeface="TimesNewRomanPSMT"/>
              </a:rPr>
              <a:t> на то,</a:t>
            </a:r>
            <a:r>
              <a:rPr lang="ru-RU" sz="1800" baseline="0" dirty="0" smtClean="0">
                <a:effectLst/>
                <a:latin typeface="TimesNewRomanPSMT"/>
              </a:rPr>
              <a:t> смысл Рождества </a:t>
            </a:r>
            <a:r>
              <a:rPr lang="mr-IN" sz="1800" baseline="0" dirty="0" smtClean="0">
                <a:effectLst/>
                <a:latin typeface="TimesNewRomanPSMT"/>
              </a:rPr>
              <a:t>–</a:t>
            </a:r>
            <a:r>
              <a:rPr lang="ru-RU" sz="1800" baseline="0" dirty="0" smtClean="0">
                <a:effectLst/>
                <a:latin typeface="TimesNewRomanPSMT"/>
              </a:rPr>
              <a:t> в д</a:t>
            </a:r>
            <a:r>
              <a:rPr lang="ru-RU" sz="1800" dirty="0" smtClean="0">
                <a:effectLst/>
                <a:latin typeface="TimesNewRomanPSMT"/>
              </a:rPr>
              <a:t>аре, который был дан миру </a:t>
            </a:r>
            <a:r>
              <a:rPr lang="ru-RU" sz="1800" dirty="0">
                <a:effectLst/>
                <a:latin typeface="TimesNewRomanPSMT"/>
              </a:rPr>
              <a:t>в </a:t>
            </a:r>
            <a:r>
              <a:rPr lang="ru-RU" sz="1800" dirty="0" smtClean="0">
                <a:effectLst/>
                <a:latin typeface="TimesNewRomanPSMT"/>
              </a:rPr>
              <a:t>Иисусе Христе, </a:t>
            </a:r>
            <a:r>
              <a:rPr lang="ru-RU" sz="1800" dirty="0">
                <a:effectLst/>
                <a:latin typeface="TimesNewRomanPSMT"/>
              </a:rPr>
              <a:t>а не </a:t>
            </a:r>
            <a:r>
              <a:rPr lang="ru-RU" sz="1800" dirty="0" smtClean="0">
                <a:effectLst/>
                <a:latin typeface="TimesNewRomanPSMT"/>
              </a:rPr>
              <a:t>в популярной идее </a:t>
            </a:r>
            <a:r>
              <a:rPr lang="ru-RU" sz="1800" dirty="0">
                <a:effectLst/>
                <a:latin typeface="TimesNewRomanPSMT"/>
              </a:rPr>
              <a:t>Санта</a:t>
            </a:r>
            <a:r>
              <a:rPr lang="ru-RU" sz="1800" dirty="0" smtClean="0">
                <a:effectLst/>
                <a:latin typeface="TimesNewRomanPSMT"/>
              </a:rPr>
              <a:t>-Клауса или Деда</a:t>
            </a:r>
            <a:r>
              <a:rPr lang="ru-RU" sz="1800" baseline="0" dirty="0" smtClean="0">
                <a:effectLst/>
                <a:latin typeface="TimesNewRomanPSMT"/>
              </a:rPr>
              <a:t> Мороза</a:t>
            </a:r>
            <a:r>
              <a:rPr lang="ru-RU" sz="1800" dirty="0" smtClean="0">
                <a:effectLst/>
                <a:latin typeface="TimesNewRomanPSMT"/>
              </a:rPr>
              <a:t>.</a:t>
            </a:r>
          </a:p>
          <a:p>
            <a:endParaRPr lang="ru-RU" dirty="0"/>
          </a:p>
          <a:p>
            <a:r>
              <a:rPr lang="ru-RU" sz="1800" b="1" dirty="0">
                <a:effectLst/>
                <a:latin typeface="TimesNewRomanPS"/>
              </a:rPr>
              <a:t>Пасха </a:t>
            </a:r>
            <a:r>
              <a:rPr lang="ru-RU" sz="1800" dirty="0">
                <a:effectLst/>
                <a:latin typeface="TimesNewRomanPSMT"/>
              </a:rPr>
              <a:t>– </a:t>
            </a:r>
            <a:r>
              <a:rPr lang="ru-RU" sz="1800" dirty="0" smtClean="0">
                <a:effectLst/>
                <a:latin typeface="TimesNewRomanPSMT"/>
              </a:rPr>
              <a:t>Расскажите, </a:t>
            </a:r>
            <a:r>
              <a:rPr lang="ru-RU" sz="1800" dirty="0">
                <a:effectLst/>
                <a:latin typeface="TimesNewRomanPSMT"/>
              </a:rPr>
              <a:t>что произошло во дни, когда Иисус был распят и умер, и что Он также воскрес из могилы (Матфея 27-28). </a:t>
            </a:r>
            <a:endParaRPr lang="ru-RU" sz="1800" dirty="0" smtClean="0">
              <a:effectLst/>
              <a:latin typeface="TimesNewRomanPSMT"/>
            </a:endParaRPr>
          </a:p>
          <a:p>
            <a:r>
              <a:rPr lang="ru-RU" sz="1800" dirty="0" smtClean="0">
                <a:effectLst/>
                <a:latin typeface="TimesNewRomanPSMT"/>
              </a:rPr>
              <a:t>Подчеркните смысл смерти </a:t>
            </a:r>
            <a:r>
              <a:rPr lang="ru-RU" sz="1800" dirty="0">
                <a:effectLst/>
                <a:latin typeface="TimesNewRomanPSMT"/>
              </a:rPr>
              <a:t>и </a:t>
            </a:r>
            <a:r>
              <a:rPr lang="ru-RU" sz="1800" dirty="0" smtClean="0">
                <a:effectLst/>
                <a:latin typeface="TimesNewRomanPSMT"/>
              </a:rPr>
              <a:t>воскресения </a:t>
            </a:r>
            <a:r>
              <a:rPr lang="ru-RU" sz="1800" dirty="0">
                <a:effectLst/>
                <a:latin typeface="TimesNewRomanPSMT"/>
              </a:rPr>
              <a:t>Иисуса, а не популярную идею пасхального </a:t>
            </a:r>
            <a:r>
              <a:rPr lang="ru-RU" sz="1800" dirty="0" smtClean="0">
                <a:effectLst/>
                <a:latin typeface="TimesNewRomanPSMT"/>
              </a:rPr>
              <a:t>кролика</a:t>
            </a:r>
            <a:r>
              <a:rPr lang="ru-RU" sz="1800" baseline="0" dirty="0" smtClean="0">
                <a:effectLst/>
                <a:latin typeface="TimesNewRomanPSMT"/>
              </a:rPr>
              <a:t> и проч.</a:t>
            </a:r>
            <a:endParaRPr lang="ru-RU" dirty="0"/>
          </a:p>
          <a:p>
            <a:r>
              <a:rPr lang="ru-RU" sz="1800" dirty="0">
                <a:effectLst/>
                <a:latin typeface="TimesNewRomanPSMT"/>
              </a:rPr>
              <a:t>Возможно, вам захочется вернуться назад и пересмотреть главу «</a:t>
            </a:r>
            <a:r>
              <a:rPr lang="ru-RU" sz="1800" dirty="0">
                <a:solidFill>
                  <a:srgbClr val="231E1E"/>
                </a:solidFill>
                <a:effectLst/>
                <a:latin typeface="TimesNewRomanPSMT"/>
              </a:rPr>
              <a:t>Делая Иисуса лучшим </a:t>
            </a:r>
            <a:r>
              <a:rPr lang="ru-RU" sz="1800" dirty="0" smtClean="0">
                <a:solidFill>
                  <a:srgbClr val="231E1E"/>
                </a:solidFill>
                <a:effectLst/>
                <a:latin typeface="TimesNewRomanPSMT"/>
              </a:rPr>
              <a:t>Другом </a:t>
            </a:r>
            <a:r>
              <a:rPr lang="ru-RU" sz="1800" dirty="0">
                <a:solidFill>
                  <a:srgbClr val="231E1E"/>
                </a:solidFill>
                <a:effectLst/>
                <a:latin typeface="TimesNewRomanPSMT"/>
              </a:rPr>
              <a:t>своего </a:t>
            </a:r>
            <a:r>
              <a:rPr lang="ru-RU" sz="1800" dirty="0" smtClean="0">
                <a:solidFill>
                  <a:srgbClr val="231E1E"/>
                </a:solidFill>
                <a:effectLst/>
                <a:latin typeface="TimesNewRomanPSMT"/>
              </a:rPr>
              <a:t>ребёнка</a:t>
            </a:r>
            <a:r>
              <a:rPr lang="ru-RU" sz="1800" b="1" dirty="0">
                <a:solidFill>
                  <a:srgbClr val="231E1E"/>
                </a:solidFill>
                <a:effectLst/>
                <a:latin typeface="TimesNewRomanPS"/>
              </a:rPr>
              <a:t>», </a:t>
            </a:r>
            <a:r>
              <a:rPr lang="ru-RU" sz="1800" dirty="0">
                <a:effectLst/>
                <a:latin typeface="TimesNewRomanPSMT"/>
              </a:rPr>
              <a:t>чтобы </a:t>
            </a:r>
            <a:r>
              <a:rPr lang="ru-RU" sz="1800" dirty="0" smtClean="0">
                <a:effectLst/>
                <a:latin typeface="TimesNewRomanPSMT"/>
              </a:rPr>
              <a:t>найти </a:t>
            </a:r>
            <a:r>
              <a:rPr lang="ru-RU" sz="1800" dirty="0">
                <a:effectLst/>
                <a:latin typeface="TimesNewRomanPSMT"/>
              </a:rPr>
              <a:t>конкретные </a:t>
            </a:r>
            <a:r>
              <a:rPr lang="ru-RU" sz="1800" dirty="0" smtClean="0">
                <a:effectLst/>
                <a:latin typeface="TimesNewRomanPSMT"/>
              </a:rPr>
              <a:t>способы</a:t>
            </a:r>
            <a:r>
              <a:rPr lang="ru-RU" sz="1800" baseline="0" dirty="0" smtClean="0">
                <a:effectLst/>
                <a:latin typeface="TimesNewRomanPSMT"/>
              </a:rPr>
              <a:t> того, как лучше </a:t>
            </a:r>
            <a:r>
              <a:rPr lang="ru-RU" sz="1800" dirty="0" smtClean="0">
                <a:effectLst/>
                <a:latin typeface="TimesNewRomanPSMT"/>
              </a:rPr>
              <a:t>передать </a:t>
            </a:r>
            <a:r>
              <a:rPr lang="ru-RU" sz="1800" dirty="0">
                <a:effectLst/>
                <a:latin typeface="TimesNewRomanPSMT"/>
              </a:rPr>
              <a:t>религиозные традиции вашему </a:t>
            </a:r>
            <a:r>
              <a:rPr lang="ru-RU" sz="1800" dirty="0" smtClean="0">
                <a:effectLst/>
                <a:latin typeface="TimesNewRomanPSMT"/>
              </a:rPr>
              <a:t>ребёнку</a:t>
            </a:r>
            <a:r>
              <a:rPr lang="ru-RU" sz="1800" dirty="0">
                <a:effectLst/>
                <a:latin typeface="TimesNewRomanPSMT"/>
              </a:rPr>
              <a:t>. </a:t>
            </a:r>
            <a:endParaRPr lang="ru-RU" dirty="0"/>
          </a:p>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6</a:t>
            </a:fld>
            <a:endParaRPr lang="ru-RU"/>
          </a:p>
        </p:txBody>
      </p:sp>
    </p:spTree>
    <p:extLst>
      <p:ext uri="{BB962C8B-B14F-4D97-AF65-F5344CB8AC3E}">
        <p14:creationId xmlns:p14="http://schemas.microsoft.com/office/powerpoint/2010/main" val="49366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1800" b="1" dirty="0" smtClean="0">
                <a:effectLst/>
                <a:latin typeface="TimesNewRomanPS"/>
              </a:rPr>
              <a:t>Выберите определённый день </a:t>
            </a:r>
            <a:r>
              <a:rPr lang="ru-RU" sz="1800" b="1" dirty="0">
                <a:effectLst/>
                <a:latin typeface="TimesNewRomanPS"/>
              </a:rPr>
              <a:t>и время</a:t>
            </a:r>
            <a:r>
              <a:rPr lang="ru-RU" sz="1800" dirty="0">
                <a:effectLst/>
                <a:latin typeface="TimesNewRomanPSMT"/>
              </a:rPr>
              <a:t>. </a:t>
            </a:r>
            <a:r>
              <a:rPr lang="ru-RU" sz="1800" dirty="0" smtClean="0">
                <a:effectLst/>
                <a:latin typeface="TimesNewRomanPSMT"/>
              </a:rPr>
              <a:t>Старайтесь выделять время, чтобы провести его </a:t>
            </a:r>
            <a:r>
              <a:rPr lang="ru-RU" sz="1800" baseline="0" dirty="0" smtClean="0">
                <a:effectLst/>
                <a:latin typeface="TimesNewRomanPSMT"/>
              </a:rPr>
              <a:t>вместе и так, чтобы оно запомнилось,</a:t>
            </a:r>
            <a:r>
              <a:rPr lang="ru-RU" sz="1800" dirty="0" smtClean="0">
                <a:effectLst/>
                <a:latin typeface="TimesNewRomanPSMT"/>
              </a:rPr>
              <a:t> </a:t>
            </a:r>
            <a:r>
              <a:rPr lang="ru-RU" sz="1800" dirty="0">
                <a:effectLst/>
                <a:latin typeface="TimesNewRomanPSMT"/>
              </a:rPr>
              <a:t>насколько это возможно, </a:t>
            </a:r>
            <a:r>
              <a:rPr lang="ru-RU" sz="1800" dirty="0" smtClean="0">
                <a:effectLst/>
                <a:latin typeface="TimesNewRomanPSMT"/>
              </a:rPr>
              <a:t>еженедельно в определённый день </a:t>
            </a:r>
            <a:r>
              <a:rPr lang="ru-RU" sz="1800" dirty="0">
                <a:effectLst/>
                <a:latin typeface="TimesNewRomanPSMT"/>
              </a:rPr>
              <a:t>и </a:t>
            </a:r>
            <a:r>
              <a:rPr lang="ru-RU" sz="1800" dirty="0" smtClean="0">
                <a:effectLst/>
                <a:latin typeface="TimesNewRomanPSMT"/>
              </a:rPr>
              <a:t>время. Для</a:t>
            </a:r>
            <a:r>
              <a:rPr lang="ru-RU" sz="1800" baseline="0" dirty="0" smtClean="0">
                <a:effectLst/>
                <a:latin typeface="TimesNewRomanPSMT"/>
              </a:rPr>
              <a:t> этого о</a:t>
            </a:r>
            <a:r>
              <a:rPr lang="ru-RU" sz="1800" dirty="0" smtClean="0">
                <a:effectLst/>
                <a:latin typeface="TimesNewRomanPSMT"/>
              </a:rPr>
              <a:t>тметьте это время </a:t>
            </a:r>
            <a:r>
              <a:rPr lang="ru-RU" sz="1800" dirty="0">
                <a:effectLst/>
                <a:latin typeface="TimesNewRomanPSMT"/>
              </a:rPr>
              <a:t>в </a:t>
            </a:r>
            <a:r>
              <a:rPr lang="ru-RU" sz="1800" dirty="0" smtClean="0">
                <a:effectLst/>
                <a:latin typeface="TimesNewRomanPSMT"/>
              </a:rPr>
              <a:t>своём семейном </a:t>
            </a:r>
            <a:r>
              <a:rPr lang="ru-RU" sz="1800" dirty="0">
                <a:effectLst/>
                <a:latin typeface="TimesNewRomanPSMT"/>
              </a:rPr>
              <a:t>календаре. </a:t>
            </a:r>
            <a:r>
              <a:rPr lang="ru-RU" sz="1800" dirty="0" smtClean="0">
                <a:effectLst/>
                <a:latin typeface="TimesNewRomanPSMT"/>
              </a:rPr>
              <a:t>Пусть это будет небольшой отрезок </a:t>
            </a:r>
            <a:r>
              <a:rPr lang="ru-RU" sz="1800" dirty="0">
                <a:effectLst/>
                <a:latin typeface="TimesNewRomanPSMT"/>
              </a:rPr>
              <a:t>времени, </a:t>
            </a:r>
            <a:r>
              <a:rPr lang="ru-RU" sz="1800" dirty="0" smtClean="0">
                <a:effectLst/>
                <a:latin typeface="TimesNewRomanPSMT"/>
              </a:rPr>
              <a:t>-</a:t>
            </a:r>
            <a:r>
              <a:rPr lang="ru-RU" sz="1800" baseline="0" dirty="0" smtClean="0">
                <a:effectLst/>
                <a:latin typeface="TimesNewRomanPSMT"/>
              </a:rPr>
              <a:t> </a:t>
            </a:r>
            <a:r>
              <a:rPr lang="ru-RU" sz="1800" dirty="0" smtClean="0">
                <a:effectLst/>
                <a:latin typeface="TimesNewRomanPSMT"/>
              </a:rPr>
              <a:t>имеет значение</a:t>
            </a:r>
            <a:r>
              <a:rPr lang="ru-RU" sz="1800" baseline="0" dirty="0" smtClean="0">
                <a:effectLst/>
                <a:latin typeface="TimesNewRomanPSMT"/>
              </a:rPr>
              <a:t> </a:t>
            </a:r>
            <a:r>
              <a:rPr lang="ru-RU" sz="1800" dirty="0" smtClean="0">
                <a:effectLst/>
                <a:latin typeface="TimesNewRomanPSMT"/>
              </a:rPr>
              <a:t>качество </a:t>
            </a:r>
            <a:r>
              <a:rPr lang="ru-RU" sz="1800" dirty="0">
                <a:effectLst/>
                <a:latin typeface="TimesNewRomanPSMT"/>
              </a:rPr>
              <a:t>времени, </a:t>
            </a:r>
            <a:r>
              <a:rPr lang="ru-RU" sz="1800" dirty="0" smtClean="0">
                <a:effectLst/>
                <a:latin typeface="TimesNewRomanPSMT"/>
              </a:rPr>
              <a:t>которое вы проведёте вместе. </a:t>
            </a:r>
          </a:p>
          <a:p>
            <a:endParaRPr lang="ru-RU" dirty="0"/>
          </a:p>
          <a:p>
            <a:r>
              <a:rPr lang="ru-RU" sz="1800" b="1" dirty="0">
                <a:effectLst/>
                <a:latin typeface="TimesNewRomanPS"/>
              </a:rPr>
              <a:t>Вовлеките своих </a:t>
            </a:r>
            <a:r>
              <a:rPr lang="ru-RU" sz="1800" b="1" dirty="0" smtClean="0">
                <a:effectLst/>
                <a:latin typeface="TimesNewRomanPS"/>
              </a:rPr>
              <a:t>детей в </a:t>
            </a:r>
            <a:r>
              <a:rPr lang="ru-RU" sz="1800" b="1" dirty="0">
                <a:effectLst/>
                <a:latin typeface="TimesNewRomanPS"/>
              </a:rPr>
              <a:t>планирование</a:t>
            </a:r>
            <a:r>
              <a:rPr lang="ru-RU" sz="1800" dirty="0">
                <a:effectLst/>
                <a:latin typeface="TimesNewRomanPSMT"/>
              </a:rPr>
              <a:t>. Поговорите со своими детьми о том, </a:t>
            </a:r>
            <a:r>
              <a:rPr lang="ru-RU" sz="1800" dirty="0" smtClean="0">
                <a:effectLst/>
                <a:latin typeface="TimesNewRomanPSMT"/>
              </a:rPr>
              <a:t>например, как </a:t>
            </a:r>
            <a:r>
              <a:rPr lang="ru-RU" sz="1800" dirty="0">
                <a:effectLst/>
                <a:latin typeface="TimesNewRomanPSMT"/>
              </a:rPr>
              <a:t>они хотели бы провести вечер. Когда дети участвуют в выборе занятия, они больше вкладываются в то, чтобы что-то </a:t>
            </a:r>
            <a:r>
              <a:rPr lang="ru-RU" sz="1800" dirty="0" smtClean="0">
                <a:effectLst/>
                <a:latin typeface="TimesNewRomanPSMT"/>
              </a:rPr>
              <a:t>попробовать сделать. </a:t>
            </a:r>
            <a:r>
              <a:rPr lang="ru-RU" sz="1800" dirty="0">
                <a:effectLst/>
                <a:latin typeface="TimesNewRomanPSMT"/>
              </a:rPr>
              <a:t>Пусть они помогут спланировать мероприятие и совершат </a:t>
            </a:r>
            <a:r>
              <a:rPr lang="ru-RU" sz="1800" dirty="0" smtClean="0">
                <a:effectLst/>
                <a:latin typeface="TimesNewRomanPSMT"/>
              </a:rPr>
              <a:t>к нему любую подготовку, </a:t>
            </a:r>
            <a:r>
              <a:rPr lang="ru-RU" sz="1800" dirty="0">
                <a:effectLst/>
                <a:latin typeface="TimesNewRomanPSMT"/>
              </a:rPr>
              <a:t>и вы увидите, как они радостно волнуются по мере </a:t>
            </a:r>
            <a:r>
              <a:rPr lang="ru-RU" sz="1800" dirty="0" smtClean="0">
                <a:effectLst/>
                <a:latin typeface="TimesNewRomanPSMT"/>
              </a:rPr>
              <a:t>его приближения. </a:t>
            </a:r>
          </a:p>
          <a:p>
            <a:endParaRPr lang="ru-RU" dirty="0"/>
          </a:p>
          <a:p>
            <a:r>
              <a:rPr lang="ru-RU" sz="1800" b="1" dirty="0">
                <a:effectLst/>
                <a:latin typeface="TimesNewRomanPS"/>
              </a:rPr>
              <a:t>Устраните отвлекающие факторы</a:t>
            </a:r>
            <a:r>
              <a:rPr lang="ru-RU" sz="1800" dirty="0">
                <a:effectLst/>
                <a:latin typeface="TimesNewRomanPSMT"/>
              </a:rPr>
              <a:t>. Договоритесь, что </a:t>
            </a:r>
            <a:r>
              <a:rPr lang="ru-RU" sz="1800" dirty="0" smtClean="0">
                <a:effectLst/>
                <a:latin typeface="TimesNewRomanPSMT"/>
              </a:rPr>
              <a:t>семейный вечер </a:t>
            </a:r>
            <a:r>
              <a:rPr lang="ru-RU" sz="1800" dirty="0">
                <a:effectLst/>
                <a:latin typeface="TimesNewRomanPSMT"/>
              </a:rPr>
              <a:t>– это нечто особенное. Не </a:t>
            </a:r>
            <a:r>
              <a:rPr lang="ru-RU" sz="1800" dirty="0" smtClean="0">
                <a:effectLst/>
                <a:latin typeface="TimesNewRomanPSMT"/>
              </a:rPr>
              <a:t>отвлекайтесь </a:t>
            </a:r>
            <a:r>
              <a:rPr lang="ru-RU" sz="1800" dirty="0">
                <a:effectLst/>
                <a:latin typeface="TimesNewRomanPSMT"/>
              </a:rPr>
              <a:t>на рабочие обязанности или что</a:t>
            </a:r>
            <a:r>
              <a:rPr lang="ru-RU" sz="1800" dirty="0" smtClean="0">
                <a:effectLst/>
                <a:latin typeface="TimesNewRomanPSMT"/>
              </a:rPr>
              <a:t>-либо ещё. </a:t>
            </a:r>
            <a:r>
              <a:rPr lang="ru-RU" sz="1800" dirty="0">
                <a:effectLst/>
                <a:latin typeface="TimesNewRomanPSMT"/>
              </a:rPr>
              <a:t>Сосредоточьтесь друг на друге, а не на посторонних отвлекающих факторах. </a:t>
            </a:r>
            <a:endParaRPr lang="ru-RU" sz="1800" dirty="0" smtClean="0">
              <a:effectLst/>
              <a:latin typeface="TimesNewRomanPSMT"/>
            </a:endParaRPr>
          </a:p>
          <a:p>
            <a:endParaRPr lang="ru-RU" dirty="0"/>
          </a:p>
          <a:p>
            <a:r>
              <a:rPr lang="ru-RU" sz="1800" b="1" dirty="0">
                <a:effectLst/>
                <a:latin typeface="TimesNewRomanPS"/>
              </a:rPr>
              <a:t>Отключитесь, чтобы снова </a:t>
            </a:r>
            <a:r>
              <a:rPr lang="ru-RU" sz="1800" b="1" dirty="0" smtClean="0">
                <a:effectLst/>
                <a:latin typeface="TimesNewRomanPS"/>
              </a:rPr>
              <a:t>«подключиться на волну» друг</a:t>
            </a:r>
            <a:r>
              <a:rPr lang="ru-RU" sz="1800" b="1" baseline="0" dirty="0" smtClean="0">
                <a:effectLst/>
                <a:latin typeface="TimesNewRomanPS"/>
              </a:rPr>
              <a:t> </a:t>
            </a:r>
            <a:r>
              <a:rPr lang="ru-RU" sz="1800" b="1" dirty="0" smtClean="0">
                <a:effectLst/>
                <a:latin typeface="TimesNewRomanPS"/>
              </a:rPr>
              <a:t>друга</a:t>
            </a:r>
            <a:r>
              <a:rPr lang="ru-RU" sz="1800" dirty="0" smtClean="0">
                <a:effectLst/>
                <a:latin typeface="TimesNewRomanPSMT"/>
              </a:rPr>
              <a:t>. </a:t>
            </a:r>
            <a:r>
              <a:rPr lang="ru-RU" sz="1800" dirty="0">
                <a:effectLst/>
                <a:latin typeface="TimesNewRomanPSMT"/>
              </a:rPr>
              <a:t>Никаких включенных экранов. Технологические </a:t>
            </a:r>
            <a:r>
              <a:rPr lang="ru-RU" sz="1800" dirty="0" smtClean="0">
                <a:effectLst/>
                <a:latin typeface="TimesNewRomanPSMT"/>
              </a:rPr>
              <a:t>устройства будут вам только мешать общаться друг </a:t>
            </a:r>
            <a:r>
              <a:rPr lang="ru-RU" sz="1800" dirty="0">
                <a:effectLst/>
                <a:latin typeface="TimesNewRomanPSMT"/>
              </a:rPr>
              <a:t>с другом, а </a:t>
            </a:r>
            <a:r>
              <a:rPr lang="ru-RU" sz="1800" dirty="0" smtClean="0">
                <a:effectLst/>
                <a:latin typeface="TimesNewRomanPSMT"/>
              </a:rPr>
              <a:t>между тем, это </a:t>
            </a:r>
            <a:r>
              <a:rPr lang="mr-IN" sz="1800" dirty="0" smtClean="0">
                <a:effectLst/>
                <a:latin typeface="TimesNewRomanPSMT"/>
              </a:rPr>
              <a:t>–</a:t>
            </a:r>
            <a:r>
              <a:rPr lang="ru-RU" sz="1800" dirty="0" smtClean="0">
                <a:effectLst/>
                <a:latin typeface="TimesNewRomanPSMT"/>
              </a:rPr>
              <a:t> одна </a:t>
            </a:r>
            <a:r>
              <a:rPr lang="ru-RU" sz="1800" dirty="0">
                <a:effectLst/>
                <a:latin typeface="TimesNewRomanPSMT"/>
              </a:rPr>
              <a:t>из самых важных </a:t>
            </a:r>
            <a:r>
              <a:rPr lang="ru-RU" sz="1800" dirty="0" smtClean="0">
                <a:effectLst/>
                <a:latin typeface="TimesNewRomanPSMT"/>
              </a:rPr>
              <a:t>целей совместного времени вашей семьи. </a:t>
            </a:r>
            <a:r>
              <a:rPr lang="ru-RU" sz="1800" dirty="0">
                <a:effectLst/>
                <a:latin typeface="TimesNewRomanPSMT"/>
              </a:rPr>
              <a:t>Как вы можете восстановить свою связь друг с другом, если у вас включены какие-либо </a:t>
            </a:r>
            <a:r>
              <a:rPr lang="ru-RU" sz="1800" dirty="0" smtClean="0">
                <a:effectLst/>
                <a:latin typeface="TimesNewRomanPSMT"/>
              </a:rPr>
              <a:t>устройства? </a:t>
            </a:r>
          </a:p>
          <a:p>
            <a:endParaRPr lang="ru-RU" dirty="0"/>
          </a:p>
          <a:p>
            <a:r>
              <a:rPr lang="ru-RU" sz="1800" b="1" dirty="0">
                <a:effectLst/>
                <a:latin typeface="TimesNewRomanPS"/>
              </a:rPr>
              <a:t>Убедитесь, что </a:t>
            </a:r>
            <a:r>
              <a:rPr lang="ru-RU" sz="1800" b="1" dirty="0" smtClean="0">
                <a:effectLst/>
                <a:latin typeface="TimesNewRomanPS"/>
              </a:rPr>
              <a:t>каждый может </a:t>
            </a:r>
            <a:r>
              <a:rPr lang="ru-RU" sz="1800" b="1" dirty="0">
                <a:effectLst/>
                <a:latin typeface="TimesNewRomanPS"/>
              </a:rPr>
              <a:t>принять участие. </a:t>
            </a:r>
            <a:r>
              <a:rPr lang="ru-RU" sz="1800" dirty="0">
                <a:effectLst/>
                <a:latin typeface="TimesNewRomanPSMT"/>
              </a:rPr>
              <a:t>Выберите занятие, которое подходит каждому члену семьи. Если у вас больше одного </a:t>
            </a:r>
            <a:r>
              <a:rPr lang="ru-RU" sz="1800" dirty="0" smtClean="0">
                <a:effectLst/>
                <a:latin typeface="TimesNewRomanPSMT"/>
              </a:rPr>
              <a:t>ребёнка</a:t>
            </a:r>
            <a:r>
              <a:rPr lang="ru-RU" sz="1800" dirty="0">
                <a:effectLst/>
                <a:latin typeface="TimesNewRomanPSMT"/>
              </a:rPr>
              <a:t>, объедините своих младших </a:t>
            </a:r>
            <a:r>
              <a:rPr lang="ru-RU" sz="1800" dirty="0" smtClean="0">
                <a:effectLst/>
                <a:latin typeface="TimesNewRomanPSMT"/>
              </a:rPr>
              <a:t>детей со </a:t>
            </a:r>
            <a:r>
              <a:rPr lang="ru-RU" sz="1800" dirty="0">
                <a:effectLst/>
                <a:latin typeface="TimesNewRomanPSMT"/>
              </a:rPr>
              <a:t>старшими; </a:t>
            </a:r>
            <a:r>
              <a:rPr lang="ru-RU" sz="1800" dirty="0" smtClean="0">
                <a:effectLst/>
                <a:latin typeface="TimesNewRomanPSMT"/>
              </a:rPr>
              <a:t>дайте </a:t>
            </a:r>
            <a:r>
              <a:rPr lang="ru-RU" sz="1800" dirty="0">
                <a:effectLst/>
                <a:latin typeface="TimesNewRomanPSMT"/>
              </a:rPr>
              <a:t>малышам какое</a:t>
            </a:r>
            <a:r>
              <a:rPr lang="ru-RU" sz="1800" dirty="0" smtClean="0">
                <a:effectLst/>
                <a:latin typeface="TimesNewRomanPSMT"/>
              </a:rPr>
              <a:t>-то </a:t>
            </a:r>
            <a:r>
              <a:rPr lang="ru-RU" sz="1800" dirty="0">
                <a:effectLst/>
                <a:latin typeface="TimesNewRomanPSMT"/>
              </a:rPr>
              <a:t>занятие; </a:t>
            </a:r>
            <a:r>
              <a:rPr lang="ru-RU" sz="1800" dirty="0" smtClean="0">
                <a:effectLst/>
                <a:latin typeface="TimesNewRomanPSMT"/>
              </a:rPr>
              <a:t>чередуйте лёгкую </a:t>
            </a:r>
            <a:r>
              <a:rPr lang="ru-RU" sz="1800" dirty="0">
                <a:effectLst/>
                <a:latin typeface="TimesNewRomanPSMT"/>
              </a:rPr>
              <a:t>игру с более </a:t>
            </a:r>
            <a:r>
              <a:rPr lang="ru-RU" sz="1800" dirty="0" smtClean="0">
                <a:effectLst/>
                <a:latin typeface="TimesNewRomanPSMT"/>
              </a:rPr>
              <a:t>трудной. Сделайте </a:t>
            </a:r>
            <a:r>
              <a:rPr lang="ru-RU" sz="1800" dirty="0">
                <a:effectLst/>
                <a:latin typeface="TimesNewRomanPSMT"/>
              </a:rPr>
              <a:t>это время </a:t>
            </a:r>
            <a:r>
              <a:rPr lang="ru-RU" sz="1800" dirty="0" smtClean="0">
                <a:effectLst/>
                <a:latin typeface="TimesNewRomanPSMT"/>
              </a:rPr>
              <a:t>весёлым и увлекательным</a:t>
            </a:r>
            <a:r>
              <a:rPr lang="ru-RU" sz="1800" baseline="0" dirty="0" smtClean="0">
                <a:effectLst/>
                <a:latin typeface="TimesNewRomanPSMT"/>
              </a:rPr>
              <a:t> </a:t>
            </a:r>
            <a:r>
              <a:rPr lang="ru-RU" sz="1800" dirty="0" smtClean="0">
                <a:effectLst/>
                <a:latin typeface="TimesNewRomanPSMT"/>
              </a:rPr>
              <a:t>для </a:t>
            </a:r>
            <a:r>
              <a:rPr lang="ru-RU" sz="1800" dirty="0">
                <a:effectLst/>
                <a:latin typeface="TimesNewRomanPSMT"/>
              </a:rPr>
              <a:t>всех членов семьи. </a:t>
            </a:r>
            <a:endParaRPr lang="ru-RU" sz="1800" dirty="0" smtClean="0">
              <a:effectLst/>
              <a:latin typeface="TimesNewRomanPSMT"/>
            </a:endParaRPr>
          </a:p>
          <a:p>
            <a:endParaRPr lang="ru-RU" dirty="0"/>
          </a:p>
          <a:p>
            <a:r>
              <a:rPr lang="ru-RU" sz="1800" b="1" dirty="0">
                <a:effectLst/>
                <a:latin typeface="TimesNewRomanPS"/>
              </a:rPr>
              <a:t>Пусть это будет весело! </a:t>
            </a:r>
            <a:r>
              <a:rPr lang="ru-RU" sz="1800" dirty="0">
                <a:effectLst/>
                <a:latin typeface="TimesNewRomanPSMT"/>
              </a:rPr>
              <a:t>Пусть это время не будет скучным! Это причина, по </a:t>
            </a:r>
            <a:r>
              <a:rPr lang="ru-RU" sz="1800" dirty="0" smtClean="0">
                <a:effectLst/>
                <a:latin typeface="TimesNewRomanPSMT"/>
              </a:rPr>
              <a:t>которой</a:t>
            </a:r>
            <a:r>
              <a:rPr lang="ru-RU" sz="1800" baseline="0" dirty="0" smtClean="0">
                <a:effectLst/>
                <a:latin typeface="TimesNewRomanPSMT"/>
              </a:rPr>
              <a:t> </a:t>
            </a:r>
            <a:r>
              <a:rPr lang="ru-RU" sz="1800" dirty="0" smtClean="0">
                <a:effectLst/>
                <a:latin typeface="TimesNewRomanPSMT"/>
              </a:rPr>
              <a:t>дети </a:t>
            </a:r>
            <a:r>
              <a:rPr lang="ru-RU" sz="1800" dirty="0">
                <a:effectLst/>
                <a:latin typeface="TimesNewRomanPSMT"/>
              </a:rPr>
              <a:t>должны помочь спланировать вечер. То, что может быть забавным для вас, </a:t>
            </a:r>
            <a:r>
              <a:rPr lang="ru-RU" sz="1800" dirty="0" smtClean="0">
                <a:effectLst/>
                <a:latin typeface="TimesNewRomanPSMT"/>
              </a:rPr>
              <a:t>может быть совсем не</a:t>
            </a:r>
            <a:r>
              <a:rPr lang="ru-RU" sz="1800" baseline="0" dirty="0" smtClean="0">
                <a:effectLst/>
                <a:latin typeface="TimesNewRomanPSMT"/>
              </a:rPr>
              <a:t> </a:t>
            </a:r>
            <a:r>
              <a:rPr lang="ru-RU" sz="1800" dirty="0" smtClean="0">
                <a:effectLst/>
                <a:latin typeface="TimesNewRomanPSMT"/>
              </a:rPr>
              <a:t>забавным </a:t>
            </a:r>
            <a:r>
              <a:rPr lang="ru-RU" sz="1800" dirty="0">
                <a:effectLst/>
                <a:latin typeface="TimesNewRomanPSMT"/>
              </a:rPr>
              <a:t>для </a:t>
            </a:r>
            <a:r>
              <a:rPr lang="ru-RU" sz="1800" dirty="0" smtClean="0">
                <a:effectLst/>
                <a:latin typeface="TimesNewRomanPSMT"/>
              </a:rPr>
              <a:t>них. Спрашивайте </a:t>
            </a:r>
            <a:r>
              <a:rPr lang="ru-RU" sz="1800" dirty="0">
                <a:effectLst/>
                <a:latin typeface="TimesNewRomanPSMT"/>
              </a:rPr>
              <a:t>их мнение после каждого веселого </a:t>
            </a:r>
            <a:r>
              <a:rPr lang="ru-RU" sz="1800" dirty="0" smtClean="0">
                <a:effectLst/>
                <a:latin typeface="TimesNewRomanPSMT"/>
              </a:rPr>
              <a:t>семейного </a:t>
            </a:r>
            <a:r>
              <a:rPr lang="ru-RU" sz="1800" dirty="0">
                <a:effectLst/>
                <a:latin typeface="TimesNewRomanPSMT"/>
              </a:rPr>
              <a:t>вечера, и пусть это будет руководством для ваших планов на следующую неделю. </a:t>
            </a:r>
            <a:endParaRPr lang="ru-RU" sz="1800" dirty="0" smtClean="0">
              <a:effectLst/>
              <a:latin typeface="TimesNewRomanPSMT"/>
            </a:endParaRPr>
          </a:p>
          <a:p>
            <a:endParaRPr lang="ru-RU" dirty="0"/>
          </a:p>
          <a:p>
            <a:r>
              <a:rPr lang="ru-RU" sz="1800" b="1" dirty="0" smtClean="0">
                <a:effectLst/>
                <a:latin typeface="TimesNewRomanPS"/>
              </a:rPr>
              <a:t>Обуздайте </a:t>
            </a:r>
            <a:r>
              <a:rPr lang="ru-RU" sz="1800" b="1" dirty="0">
                <a:effectLst/>
                <a:latin typeface="TimesNewRomanPS"/>
              </a:rPr>
              <a:t>дух конкуренции</a:t>
            </a:r>
            <a:r>
              <a:rPr lang="ru-RU" sz="1800" dirty="0">
                <a:effectLst/>
                <a:latin typeface="TimesNewRomanPSMT"/>
              </a:rPr>
              <a:t>. Конкуренция мешает развлечению. Это важно помнить, если вы вместе играете в игру. Есть более важные цели </a:t>
            </a:r>
            <a:r>
              <a:rPr lang="ru-RU" sz="1800" dirty="0" smtClean="0">
                <a:effectLst/>
                <a:latin typeface="TimesNewRomanPSMT"/>
              </a:rPr>
              <a:t>семейного </a:t>
            </a:r>
            <a:r>
              <a:rPr lang="ru-RU" sz="1800" dirty="0">
                <a:effectLst/>
                <a:latin typeface="TimesNewRomanPSMT"/>
              </a:rPr>
              <a:t>вечера, чем победа или </a:t>
            </a:r>
            <a:r>
              <a:rPr lang="ru-RU" sz="1800" dirty="0" smtClean="0">
                <a:effectLst/>
                <a:latin typeface="TimesNewRomanPSMT"/>
              </a:rPr>
              <a:t>поражение</a:t>
            </a:r>
            <a:r>
              <a:rPr lang="ru-RU" sz="1800" dirty="0">
                <a:effectLst/>
                <a:latin typeface="TimesNewRomanPSMT"/>
              </a:rPr>
              <a:t>. </a:t>
            </a:r>
            <a:r>
              <a:rPr lang="ru-RU" sz="1800" dirty="0" smtClean="0">
                <a:effectLst/>
                <a:latin typeface="TimesNewRomanPSMT"/>
              </a:rPr>
              <a:t>Семейное </a:t>
            </a:r>
            <a:r>
              <a:rPr lang="ru-RU" sz="1800" dirty="0">
                <a:effectLst/>
                <a:latin typeface="TimesNewRomanPSMT"/>
              </a:rPr>
              <a:t>веселье должно быть временем, которым все наслаждаются в </a:t>
            </a:r>
            <a:r>
              <a:rPr lang="ru-RU" sz="1800" dirty="0" smtClean="0">
                <a:effectLst/>
                <a:latin typeface="TimesNewRomanPSMT"/>
              </a:rPr>
              <a:t>данный момент </a:t>
            </a:r>
            <a:r>
              <a:rPr lang="ru-RU" sz="1800" dirty="0">
                <a:effectLst/>
                <a:latin typeface="TimesNewRomanPSMT"/>
              </a:rPr>
              <a:t>и которое будут тепло вспоминать в будущем. Разве вы хотите, чтобы главным воспоминанием об этом времени, </a:t>
            </a:r>
            <a:r>
              <a:rPr lang="ru-RU" sz="1800" dirty="0" smtClean="0">
                <a:effectLst/>
                <a:latin typeface="TimesNewRomanPSMT"/>
              </a:rPr>
              <a:t>проведённом </a:t>
            </a:r>
            <a:r>
              <a:rPr lang="ru-RU" sz="1800" dirty="0">
                <a:effectLst/>
                <a:latin typeface="TimesNewRomanPSMT"/>
              </a:rPr>
              <a:t>вместе, были </a:t>
            </a:r>
            <a:r>
              <a:rPr lang="ru-RU" sz="1800" dirty="0" smtClean="0">
                <a:effectLst/>
                <a:latin typeface="TimesNewRomanPSMT"/>
              </a:rPr>
              <a:t>препирательства и выяснения? </a:t>
            </a:r>
          </a:p>
          <a:p>
            <a:endParaRPr lang="ru-RU" dirty="0"/>
          </a:p>
          <a:p>
            <a:r>
              <a:rPr lang="ru-RU" sz="1800" b="1" dirty="0">
                <a:effectLst/>
                <a:latin typeface="TimesNewRomanPS"/>
              </a:rPr>
              <a:t>Пусть </a:t>
            </a:r>
            <a:r>
              <a:rPr lang="ru-RU" sz="1800" b="1" dirty="0" smtClean="0">
                <a:effectLst/>
                <a:latin typeface="TimesNewRomanPS"/>
              </a:rPr>
              <a:t>всё будет </a:t>
            </a:r>
            <a:r>
              <a:rPr lang="ru-RU" sz="1800" b="1" dirty="0">
                <a:effectLst/>
                <a:latin typeface="TimesNewRomanPS"/>
              </a:rPr>
              <a:t>просто</a:t>
            </a:r>
            <a:r>
              <a:rPr lang="ru-RU" sz="1800" dirty="0">
                <a:effectLst/>
                <a:latin typeface="TimesNewRomanPSMT"/>
              </a:rPr>
              <a:t>. Иногда самые простые вещи </a:t>
            </a:r>
            <a:r>
              <a:rPr lang="ru-RU" sz="1800" dirty="0" smtClean="0">
                <a:effectLst/>
                <a:latin typeface="TimesNewRomanPSMT"/>
              </a:rPr>
              <a:t>могут быть самыми </a:t>
            </a:r>
            <a:r>
              <a:rPr lang="ru-RU" sz="1800" dirty="0">
                <a:effectLst/>
                <a:latin typeface="TimesNewRomanPSMT"/>
              </a:rPr>
              <a:t>полезными и запоминающимися. </a:t>
            </a:r>
            <a:r>
              <a:rPr lang="ru-RU" sz="1800" dirty="0" smtClean="0">
                <a:effectLst/>
                <a:latin typeface="TimesNewRomanPSMT"/>
              </a:rPr>
              <a:t>Вечер вашей семьи </a:t>
            </a:r>
            <a:r>
              <a:rPr lang="ru-RU" sz="1800" dirty="0">
                <a:effectLst/>
                <a:latin typeface="TimesNewRomanPSMT"/>
              </a:rPr>
              <a:t>не </a:t>
            </a:r>
            <a:r>
              <a:rPr lang="ru-RU" sz="1800" dirty="0" smtClean="0">
                <a:effectLst/>
                <a:latin typeface="TimesNewRomanPSMT"/>
              </a:rPr>
              <a:t>должен </a:t>
            </a:r>
            <a:r>
              <a:rPr lang="ru-RU" sz="1800" dirty="0">
                <a:effectLst/>
                <a:latin typeface="TimesNewRomanPSMT"/>
              </a:rPr>
              <a:t>быть </a:t>
            </a:r>
            <a:r>
              <a:rPr lang="ru-RU" sz="1800" dirty="0" smtClean="0">
                <a:effectLst/>
                <a:latin typeface="TimesNewRomanPSMT"/>
              </a:rPr>
              <a:t>настолько </a:t>
            </a:r>
            <a:r>
              <a:rPr lang="ru-RU" sz="1800" dirty="0" err="1" smtClean="0">
                <a:effectLst/>
                <a:latin typeface="TimesNewRomanPSMT"/>
              </a:rPr>
              <a:t>ресурсозатратным</a:t>
            </a:r>
            <a:r>
              <a:rPr lang="ru-RU" sz="1800" dirty="0" smtClean="0">
                <a:effectLst/>
                <a:latin typeface="TimesNewRomanPSMT"/>
              </a:rPr>
              <a:t>, чтобы стать ещё </a:t>
            </a:r>
            <a:r>
              <a:rPr lang="ru-RU" sz="1800" dirty="0">
                <a:effectLst/>
                <a:latin typeface="TimesNewRomanPSMT"/>
              </a:rPr>
              <a:t>один </a:t>
            </a:r>
            <a:r>
              <a:rPr lang="ru-RU" sz="1800" dirty="0" smtClean="0">
                <a:effectLst/>
                <a:latin typeface="TimesNewRomanPSMT"/>
              </a:rPr>
              <a:t>пунктом, который </a:t>
            </a:r>
            <a:r>
              <a:rPr lang="ru-RU" sz="1800" dirty="0">
                <a:effectLst/>
                <a:latin typeface="TimesNewRomanPSMT"/>
              </a:rPr>
              <a:t>нужно втиснуть в </a:t>
            </a:r>
            <a:r>
              <a:rPr lang="ru-RU" sz="1800" dirty="0" smtClean="0">
                <a:effectLst/>
                <a:latin typeface="TimesNewRomanPSMT"/>
              </a:rPr>
              <a:t>ваше</a:t>
            </a:r>
            <a:r>
              <a:rPr lang="ru-RU" sz="1800" baseline="0" dirty="0" smtClean="0">
                <a:effectLst/>
                <a:latin typeface="TimesNewRomanPSMT"/>
              </a:rPr>
              <a:t> </a:t>
            </a:r>
            <a:r>
              <a:rPr lang="ru-RU" sz="1800" dirty="0" smtClean="0">
                <a:effectLst/>
                <a:latin typeface="TimesNewRomanPSMT"/>
              </a:rPr>
              <a:t>расписании </a:t>
            </a:r>
            <a:r>
              <a:rPr lang="ru-RU" sz="1800" dirty="0">
                <a:effectLst/>
                <a:latin typeface="TimesNewRomanPSMT"/>
              </a:rPr>
              <a:t>или бюджет. </a:t>
            </a:r>
            <a:r>
              <a:rPr lang="ru-RU" sz="1800" dirty="0" smtClean="0">
                <a:effectLst/>
                <a:latin typeface="TimesNewRomanPSMT"/>
              </a:rPr>
              <a:t>Сделайте его лёгким, просто </a:t>
            </a:r>
            <a:r>
              <a:rPr lang="ru-RU" sz="1800" dirty="0">
                <a:effectLst/>
                <a:latin typeface="TimesNewRomanPSMT"/>
              </a:rPr>
              <a:t>сидя на полу, разговаривая, смеясь и играя в любимую игрушку или игру вашего </a:t>
            </a:r>
            <a:r>
              <a:rPr lang="ru-RU" sz="1800" dirty="0" smtClean="0">
                <a:effectLst/>
                <a:latin typeface="TimesNewRomanPSMT"/>
              </a:rPr>
              <a:t>ребёнка</a:t>
            </a:r>
            <a:r>
              <a:rPr lang="ru-RU" sz="1800" dirty="0">
                <a:effectLst/>
                <a:latin typeface="TimesNewRomanPSMT"/>
              </a:rPr>
              <a:t>. </a:t>
            </a:r>
            <a:endParaRPr lang="ru-RU" dirty="0"/>
          </a:p>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8</a:t>
            </a:fld>
            <a:endParaRPr lang="ru-RU"/>
          </a:p>
        </p:txBody>
      </p:sp>
    </p:spTree>
    <p:extLst>
      <p:ext uri="{BB962C8B-B14F-4D97-AF65-F5344CB8AC3E}">
        <p14:creationId xmlns:p14="http://schemas.microsoft.com/office/powerpoint/2010/main" val="166451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A8339D7-FD85-472C-A132-B7F6EC6DDA9D}" type="slidenum">
              <a:rPr lang="ru-RU" smtClean="0"/>
              <a:t>10</a:t>
            </a:fld>
            <a:endParaRPr lang="ru-RU"/>
          </a:p>
        </p:txBody>
      </p:sp>
    </p:spTree>
    <p:extLst>
      <p:ext uri="{BB962C8B-B14F-4D97-AF65-F5344CB8AC3E}">
        <p14:creationId xmlns:p14="http://schemas.microsoft.com/office/powerpoint/2010/main" val="397344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5699181-970B-DE4A-A7B7-D6F41861407F}" type="slidenum">
              <a:rPr lang="ru-RU" smtClean="0"/>
              <a:t>12</a:t>
            </a:fld>
            <a:endParaRPr lang="ru-RU"/>
          </a:p>
        </p:txBody>
      </p:sp>
    </p:spTree>
    <p:extLst>
      <p:ext uri="{BB962C8B-B14F-4D97-AF65-F5344CB8AC3E}">
        <p14:creationId xmlns:p14="http://schemas.microsoft.com/office/powerpoint/2010/main" val="356387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1800" dirty="0">
                <a:effectLst/>
                <a:latin typeface="TimesNewRomanPSMT"/>
              </a:rPr>
              <a:t>Прочтите </a:t>
            </a:r>
            <a:r>
              <a:rPr lang="ru-RU" sz="1800" dirty="0" smtClean="0">
                <a:effectLst/>
                <a:latin typeface="TimesNewRomanPSMT"/>
              </a:rPr>
              <a:t>текст из </a:t>
            </a:r>
            <a:r>
              <a:rPr lang="ru-RU" sz="1800" dirty="0">
                <a:effectLst/>
                <a:latin typeface="TimesNewRomanPSMT"/>
              </a:rPr>
              <a:t>Священного Писания в начале </a:t>
            </a:r>
            <a:r>
              <a:rPr lang="ru-RU" sz="1800" dirty="0" smtClean="0">
                <a:effectLst/>
                <a:latin typeface="TimesNewRomanPSMT"/>
              </a:rPr>
              <a:t>этой главы ещё </a:t>
            </a:r>
            <a:r>
              <a:rPr lang="ru-RU" sz="1800" dirty="0">
                <a:effectLst/>
                <a:latin typeface="TimesNewRomanPSMT"/>
              </a:rPr>
              <a:t>раз, поскольку это драгоценное напоминание для вас. Запишите его, прикрепите на зеркало, чтобы вы могли увидеть его первым делом утром, запомните его и просите исполнения обетования </a:t>
            </a:r>
            <a:r>
              <a:rPr lang="ru-RU" sz="1800" dirty="0" smtClean="0">
                <a:effectLst/>
                <a:latin typeface="TimesNewRomanPSMT"/>
              </a:rPr>
              <a:t>всякий раз</a:t>
            </a:r>
            <a:r>
              <a:rPr lang="ru-RU" sz="1800" dirty="0">
                <a:effectLst/>
                <a:latin typeface="TimesNewRomanPSMT"/>
              </a:rPr>
              <a:t>, когда вы чувствуете себя </a:t>
            </a:r>
            <a:r>
              <a:rPr lang="ru-RU" sz="1800" dirty="0" smtClean="0">
                <a:effectLst/>
                <a:latin typeface="TimesNewRomanPSMT"/>
              </a:rPr>
              <a:t>разочарованной.</a:t>
            </a:r>
          </a:p>
        </p:txBody>
      </p:sp>
      <p:sp>
        <p:nvSpPr>
          <p:cNvPr id="4" name="Номер слайда 3"/>
          <p:cNvSpPr>
            <a:spLocks noGrp="1"/>
          </p:cNvSpPr>
          <p:nvPr>
            <p:ph type="sldNum" sz="quarter" idx="10"/>
          </p:nvPr>
        </p:nvSpPr>
        <p:spPr/>
        <p:txBody>
          <a:bodyPr/>
          <a:lstStyle/>
          <a:p>
            <a:fld id="{1A8339D7-FD85-472C-A132-B7F6EC6DDA9D}" type="slidenum">
              <a:rPr lang="ru-RU" smtClean="0"/>
              <a:t>13</a:t>
            </a:fld>
            <a:endParaRPr lang="ru-RU"/>
          </a:p>
        </p:txBody>
      </p:sp>
    </p:spTree>
    <p:extLst>
      <p:ext uri="{BB962C8B-B14F-4D97-AF65-F5344CB8AC3E}">
        <p14:creationId xmlns:p14="http://schemas.microsoft.com/office/powerpoint/2010/main" val="4415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C697E-0283-4EB5-BE1F-DEDFF02994A7}" type="datetimeFigureOut">
              <a:rPr lang="ru-RU" smtClean="0"/>
              <a:t>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143057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C697E-0283-4EB5-BE1F-DEDFF02994A7}" type="datetimeFigureOut">
              <a:rPr lang="ru-RU" smtClean="0"/>
              <a:t>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165948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C697E-0283-4EB5-BE1F-DEDFF02994A7}" type="datetimeFigureOut">
              <a:rPr lang="ru-RU" smtClean="0"/>
              <a:t>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235503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C697E-0283-4EB5-BE1F-DEDFF02994A7}" type="datetimeFigureOut">
              <a:rPr lang="ru-RU" smtClean="0"/>
              <a:t>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31328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9C697E-0283-4EB5-BE1F-DEDFF02994A7}" type="datetimeFigureOut">
              <a:rPr lang="ru-RU" smtClean="0"/>
              <a:t>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92311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9C697E-0283-4EB5-BE1F-DEDFF02994A7}" type="datetimeFigureOut">
              <a:rPr lang="ru-RU" smtClean="0"/>
              <a:t>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374223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9C697E-0283-4EB5-BE1F-DEDFF02994A7}" type="datetimeFigureOut">
              <a:rPr lang="ru-RU" smtClean="0"/>
              <a:t>26.02.23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314421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9C697E-0283-4EB5-BE1F-DEDFF02994A7}" type="datetimeFigureOut">
              <a:rPr lang="ru-RU" smtClean="0"/>
              <a:t>26.02.23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22277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C697E-0283-4EB5-BE1F-DEDFF02994A7}" type="datetimeFigureOut">
              <a:rPr lang="ru-RU" smtClean="0"/>
              <a:t>26.02.23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418063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9C697E-0283-4EB5-BE1F-DEDFF02994A7}" type="datetimeFigureOut">
              <a:rPr lang="ru-RU" smtClean="0"/>
              <a:t>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371628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9C697E-0283-4EB5-BE1F-DEDFF02994A7}" type="datetimeFigureOut">
              <a:rPr lang="ru-RU" smtClean="0"/>
              <a:t>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269F3E-4066-4FFC-B163-1DD0E5A495A6}" type="slidenum">
              <a:rPr lang="ru-RU" smtClean="0"/>
              <a:t>‹#›</a:t>
            </a:fld>
            <a:endParaRPr lang="ru-RU"/>
          </a:p>
        </p:txBody>
      </p:sp>
    </p:spTree>
    <p:extLst>
      <p:ext uri="{BB962C8B-B14F-4D97-AF65-F5344CB8AC3E}">
        <p14:creationId xmlns:p14="http://schemas.microsoft.com/office/powerpoint/2010/main" val="2436555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C697E-0283-4EB5-BE1F-DEDFF02994A7}" type="datetimeFigureOut">
              <a:rPr lang="ru-RU" smtClean="0"/>
              <a:t>26.02.23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69F3E-4066-4FFC-B163-1DD0E5A495A6}" type="slidenum">
              <a:rPr lang="ru-RU" smtClean="0"/>
              <a:t>‹#›</a:t>
            </a:fld>
            <a:endParaRPr lang="ru-RU"/>
          </a:p>
        </p:txBody>
      </p:sp>
    </p:spTree>
    <p:extLst>
      <p:ext uri="{BB962C8B-B14F-4D97-AF65-F5344CB8AC3E}">
        <p14:creationId xmlns:p14="http://schemas.microsoft.com/office/powerpoint/2010/main" val="39435685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0941CA1-6747-936B-34DD-29E946AB0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val="2249670915"/>
      </p:ext>
    </p:extLst>
  </p:cSld>
  <p:clrMapOvr>
    <a:masterClrMapping/>
  </p:clrMapOvr>
  <p:transition xmlns:p14="http://schemas.microsoft.com/office/powerpoint/2010/mai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E371658-8AB8-0FC2-30FC-29FE12DE7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7" name="TextBox 6">
            <a:extLst>
              <a:ext uri="{FF2B5EF4-FFF2-40B4-BE49-F238E27FC236}">
                <a16:creationId xmlns="" xmlns:a16="http://schemas.microsoft.com/office/drawing/2014/main" id="{70DF8B3E-4934-9460-9800-EA235351B305}"/>
              </a:ext>
            </a:extLst>
          </p:cNvPr>
          <p:cNvSpPr txBox="1"/>
          <p:nvPr/>
        </p:nvSpPr>
        <p:spPr>
          <a:xfrm>
            <a:off x="767408" y="1268760"/>
            <a:ext cx="10585176" cy="5274264"/>
          </a:xfrm>
          <a:prstGeom prst="rect">
            <a:avLst/>
          </a:prstGeom>
          <a:noFill/>
        </p:spPr>
        <p:txBody>
          <a:bodyPr wrap="square">
            <a:spAutoFit/>
          </a:bodyPr>
          <a:lstStyle/>
          <a:p>
            <a:pPr>
              <a:spcBef>
                <a:spcPts val="1200"/>
              </a:spcBef>
            </a:pP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ДОСТИЖЕНИЯ, КОТОРЫЕ СЛЕДУЕТ ОТМЕЧАТЬ </a:t>
            </a:r>
            <a:b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ПРАЗДНОВАТЬ ВМЕСТЕ С РЕБЁНКОМ:</a:t>
            </a:r>
            <a:endParaRPr lang="en-US"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nSpc>
                <a:spcPct val="80000"/>
              </a:lnSpc>
              <a:spcBef>
                <a:spcPts val="1200"/>
              </a:spcBef>
              <a:buFont typeface="Arial" panose="020B0604020202020204" pitchFamily="34" charset="0"/>
              <a:buChar char="•"/>
            </a:pP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Хороший̆ </a:t>
            </a:r>
            <a:r>
              <a:rPr lang="ru-RU" sz="3400" b="1" dirty="0">
                <a:ln w="18415" cmpd="sng">
                  <a:solidFill>
                    <a:srgbClr val="FFFFFF"/>
                  </a:solidFill>
                  <a:prstDash val="solid"/>
                </a:ln>
                <a:solidFill>
                  <a:srgbClr val="FFFFFF"/>
                </a:solidFill>
                <a:effectLst>
                  <a:outerShdw blurRad="63500" dir="3600000" algn="tl" rotWithShape="0">
                    <a:srgbClr val="000000">
                      <a:alpha val="70000"/>
                    </a:srgbClr>
                  </a:outerShdw>
                </a:effectLst>
              </a:rPr>
              <a:t>результат </a:t>
            </a: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сложной контрольной̆ </a:t>
            </a:r>
            <a:b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 </a:t>
            </a:r>
            <a:r>
              <a:rPr lang="ru-RU" sz="3400" b="1" dirty="0">
                <a:ln w="18415" cmpd="sng">
                  <a:solidFill>
                    <a:srgbClr val="FFFFFF"/>
                  </a:solidFill>
                  <a:prstDash val="solid"/>
                </a:ln>
                <a:solidFill>
                  <a:srgbClr val="FFFFFF"/>
                </a:solidFill>
                <a:effectLst>
                  <a:outerShdw blurRad="63500" dir="3600000" algn="tl" rotWithShape="0">
                    <a:srgbClr val="000000">
                      <a:alpha val="70000"/>
                    </a:srgbClr>
                  </a:outerShdw>
                </a:effectLst>
              </a:rPr>
              <a:t>математике</a:t>
            </a:r>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nSpc>
                <a:spcPct val="80000"/>
              </a:lnSpc>
              <a:spcBef>
                <a:spcPts val="1200"/>
              </a:spcBef>
              <a:buFont typeface="Arial" panose="020B0604020202020204" pitchFamily="34" charset="0"/>
              <a:buChar char="•"/>
            </a:pPr>
            <a:r>
              <a:rPr lang="ru-RU" sz="3400" b="1" dirty="0">
                <a:ln w="18415" cmpd="sng">
                  <a:solidFill>
                    <a:srgbClr val="FFFFFF"/>
                  </a:solidFill>
                  <a:prstDash val="solid"/>
                </a:ln>
                <a:solidFill>
                  <a:srgbClr val="FFFFFF"/>
                </a:solidFill>
                <a:effectLst>
                  <a:outerShdw blurRad="63500" dir="3600000" algn="tl" rotWithShape="0">
                    <a:srgbClr val="000000">
                      <a:alpha val="70000"/>
                    </a:srgbClr>
                  </a:outerShdw>
                </a:effectLst>
              </a:rPr>
              <a:t>Появление нового друга</a:t>
            </a:r>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nSpc>
                <a:spcPct val="80000"/>
              </a:lnSpc>
              <a:spcBef>
                <a:spcPts val="1200"/>
              </a:spcBef>
              <a:buFont typeface="Arial" panose="020B0604020202020204" pitchFamily="34" charset="0"/>
              <a:buChar char="•"/>
            </a:pPr>
            <a:r>
              <a:rPr lang="ru-RU" sz="3400" b="1" dirty="0">
                <a:ln w="18415" cmpd="sng">
                  <a:solidFill>
                    <a:srgbClr val="FFFFFF"/>
                  </a:solidFill>
                  <a:prstDash val="solid"/>
                </a:ln>
                <a:solidFill>
                  <a:srgbClr val="FFFFFF"/>
                </a:solidFill>
                <a:effectLst>
                  <a:outerShdw blurRad="63500" dir="3600000" algn="tl" rotWithShape="0">
                    <a:srgbClr val="000000">
                      <a:alpha val="70000"/>
                    </a:srgbClr>
                  </a:outerShdw>
                </a:effectLst>
              </a:rPr>
              <a:t>В первый раз застеленная </a:t>
            </a: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постель</a:t>
            </a:r>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nSpc>
                <a:spcPct val="80000"/>
              </a:lnSpc>
              <a:spcBef>
                <a:spcPts val="1200"/>
              </a:spcBef>
              <a:buFont typeface="Arial" panose="020B0604020202020204" pitchFamily="34" charset="0"/>
              <a:buChar char="•"/>
            </a:pPr>
            <a:r>
              <a:rPr lang="ru-RU" sz="3400" b="1" dirty="0">
                <a:ln w="18415" cmpd="sng">
                  <a:solidFill>
                    <a:srgbClr val="FFFFFF"/>
                  </a:solidFill>
                  <a:prstDash val="solid"/>
                </a:ln>
                <a:solidFill>
                  <a:srgbClr val="FFFFFF"/>
                </a:solidFill>
                <a:effectLst>
                  <a:outerShdw blurRad="63500" dir="3600000" algn="tl" rotWithShape="0">
                    <a:srgbClr val="000000">
                      <a:alpha val="70000"/>
                    </a:srgbClr>
                  </a:outerShdw>
                </a:effectLst>
              </a:rPr>
              <a:t>Окончание учебного года</a:t>
            </a:r>
            <a:endParaRPr lang="en-US" sz="3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nSpc>
                <a:spcPct val="80000"/>
              </a:lnSpc>
              <a:spcBef>
                <a:spcPts val="1200"/>
              </a:spcBef>
              <a:buFont typeface="Arial" panose="020B0604020202020204" pitchFamily="34" charset="0"/>
              <a:buChar char="•"/>
            </a:pPr>
            <a:r>
              <a:rPr lang="ru-RU" sz="3400" b="1" dirty="0">
                <a:ln w="18415" cmpd="sng">
                  <a:solidFill>
                    <a:srgbClr val="FFFFFF"/>
                  </a:solidFill>
                  <a:prstDash val="solid"/>
                </a:ln>
                <a:solidFill>
                  <a:srgbClr val="FFFFFF"/>
                </a:solidFill>
                <a:effectLst>
                  <a:outerShdw blurRad="63500" dir="3600000" algn="tl" rotWithShape="0">
                    <a:srgbClr val="000000">
                      <a:alpha val="70000"/>
                    </a:srgbClr>
                  </a:outerShdw>
                </a:effectLst>
              </a:rPr>
              <a:t>Освоение навыка езды </a:t>
            </a: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a:t>
            </a:r>
            <a:r>
              <a:rPr lang="ru-RU" sz="3400" b="1" dirty="0">
                <a:ln w="18415" cmpd="sng">
                  <a:solidFill>
                    <a:srgbClr val="FFFFFF"/>
                  </a:solidFill>
                  <a:prstDash val="solid"/>
                </a:ln>
                <a:solidFill>
                  <a:srgbClr val="FFFFFF"/>
                </a:solidFill>
                <a:effectLst>
                  <a:outerShdw blurRad="63500" dir="3600000" algn="tl" rotWithShape="0">
                    <a:srgbClr val="000000">
                      <a:alpha val="70000"/>
                    </a:srgbClr>
                  </a:outerShdw>
                </a:effectLst>
              </a:rPr>
              <a:t>велосипеде </a:t>
            </a: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188640"/>
            <a:ext cx="11174966" cy="1015663"/>
          </a:xfrm>
          <a:prstGeom prst="rect">
            <a:avLst/>
          </a:prstGeom>
          <a:noFill/>
        </p:spPr>
        <p:txBody>
          <a:bodyPr wrap="square">
            <a:spAutoFit/>
          </a:bodyPr>
          <a:lstStyle/>
          <a:p>
            <a:r>
              <a:rPr lang="ru-RU"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Дни </a:t>
            </a:r>
            <a:r>
              <a:rPr lang="ru-RU" sz="6000" b="1" dirty="0">
                <a:ln w="18415" cmpd="sng">
                  <a:solidFill>
                    <a:srgbClr val="FFFFFF"/>
                  </a:solidFill>
                  <a:prstDash val="solid"/>
                </a:ln>
                <a:solidFill>
                  <a:srgbClr val="FFFFFF"/>
                </a:solidFill>
                <a:effectLst>
                  <a:outerShdw blurRad="63500" dir="3600000" algn="tl" rotWithShape="0">
                    <a:srgbClr val="000000">
                      <a:alpha val="70000"/>
                    </a:srgbClr>
                  </a:outerShdw>
                </a:effectLst>
              </a:rPr>
              <a:t>рождения и </a:t>
            </a:r>
            <a:r>
              <a:rPr lang="ru-RU"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торжества </a:t>
            </a:r>
            <a:endParaRPr lang="ru-RU" sz="6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1754305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1B91EE1-53EB-9D03-8480-4BEC6EA75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96" y="0"/>
            <a:ext cx="12360289" cy="6858000"/>
          </a:xfrm>
          <a:prstGeom prst="rect">
            <a:avLst/>
          </a:prstGeom>
        </p:spPr>
      </p:pic>
      <p:sp>
        <p:nvSpPr>
          <p:cNvPr id="6" name="TextBox 5">
            <a:extLst>
              <a:ext uri="{FF2B5EF4-FFF2-40B4-BE49-F238E27FC236}">
                <a16:creationId xmlns="" xmlns:a16="http://schemas.microsoft.com/office/drawing/2014/main" id="{D239053D-5C63-A570-EECE-00447690D9A0}"/>
              </a:ext>
            </a:extLst>
          </p:cNvPr>
          <p:cNvSpPr txBox="1"/>
          <p:nvPr/>
        </p:nvSpPr>
        <p:spPr>
          <a:xfrm>
            <a:off x="2999656" y="1484784"/>
            <a:ext cx="9073008" cy="4832093"/>
          </a:xfrm>
          <a:prstGeom prst="rect">
            <a:avLst/>
          </a:prstGeom>
          <a:noFill/>
        </p:spPr>
        <p:txBody>
          <a:bodyPr wrap="square">
            <a:spAutoFit/>
          </a:bodyPr>
          <a:lstStyle/>
          <a:p>
            <a:pPr marL="457200" indent="-457200">
              <a:buFont typeface="Arial"/>
              <a:buChar char="•"/>
            </a:pP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К</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аждому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члену семьи </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дайте лист бумаги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для рисования. </a:t>
            </a:r>
          </a:p>
          <a:p>
            <a:pPr marL="457200" indent="-457200">
              <a:buFont typeface="Arial"/>
              <a:buChar char="•"/>
            </a:pP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Обеспечьте запас </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карандашей̆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для рисования, фломастеров</a:t>
            </a:r>
          </a:p>
          <a:p>
            <a:pPr marL="457200" indent="-457200">
              <a:buFont typeface="Arial"/>
              <a:buChar char="•"/>
            </a:pP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Попросите каждого участника нарисовать </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то, что иллюстрирует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их любимое </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семейное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воспоминание. </a:t>
            </a:r>
          </a:p>
          <a:p>
            <a:pPr marL="457200" indent="-457200">
              <a:buFont typeface="Arial"/>
              <a:buChar char="•"/>
            </a:pP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Выделите достаточно времени для выполнения </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этой̆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задачи. </a:t>
            </a:r>
          </a:p>
          <a:p>
            <a:pPr marL="457200" indent="-457200">
              <a:buFont typeface="Arial"/>
              <a:buChar char="•"/>
            </a:pP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После того, как </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каждый̆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участник закончит рисунок, </a:t>
            </a:r>
            <a:r>
              <a:rPr lang="ru-RU"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дайте </a:t>
            </a:r>
            <a:r>
              <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ему время поделиться и рассказать, почему именно это воспоминание стало его любимым. </a:t>
            </a:r>
          </a:p>
        </p:txBody>
      </p:sp>
      <p:sp>
        <p:nvSpPr>
          <p:cNvPr id="4" name="TextBox 3">
            <a:extLst>
              <a:ext uri="{FF2B5EF4-FFF2-40B4-BE49-F238E27FC236}">
                <a16:creationId xmlns="" xmlns:a16="http://schemas.microsoft.com/office/drawing/2014/main" id="{B77AC1F9-3AD8-B6A7-3861-BA52E1DF4029}"/>
              </a:ext>
            </a:extLst>
          </p:cNvPr>
          <p:cNvSpPr txBox="1"/>
          <p:nvPr/>
        </p:nvSpPr>
        <p:spPr>
          <a:xfrm>
            <a:off x="621566" y="332656"/>
            <a:ext cx="11174966" cy="923330"/>
          </a:xfrm>
          <a:prstGeom prst="rect">
            <a:avLst/>
          </a:prstGeom>
          <a:noFill/>
        </p:spPr>
        <p:txBody>
          <a:bodyPr wrap="square">
            <a:spAutoFit/>
          </a:bodyPr>
          <a:lstStyle/>
          <a:p>
            <a:r>
              <a:rPr lang="ru-RU" sz="5400" b="1" dirty="0" smtClean="0">
                <a:solidFill>
                  <a:schemeClr val="bg1"/>
                </a:solidFill>
              </a:rPr>
              <a:t>Вместе с семьёй...</a:t>
            </a:r>
            <a:endParaRPr lang="ru-RU" sz="5400" i="1" dirty="0">
              <a:solidFill>
                <a:schemeClr val="bg1"/>
              </a:solidFill>
            </a:endParaRPr>
          </a:p>
        </p:txBody>
      </p:sp>
    </p:spTree>
    <p:extLst>
      <p:ext uri="{BB962C8B-B14F-4D97-AF65-F5344CB8AC3E}">
        <p14:creationId xmlns:p14="http://schemas.microsoft.com/office/powerpoint/2010/main" val="4094256773"/>
      </p:ext>
    </p:extLst>
  </p:cSld>
  <p:clrMapOvr>
    <a:masterClrMapping/>
  </p:clrMapOvr>
  <p:transition xmlns:p14="http://schemas.microsoft.com/office/powerpoint/2010/mai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C5C182F-E85E-7F44-662F-7D066BF8DD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2" name="Заголовок 1"/>
          <p:cNvSpPr>
            <a:spLocks noGrp="1"/>
          </p:cNvSpPr>
          <p:nvPr>
            <p:ph type="title"/>
          </p:nvPr>
        </p:nvSpPr>
        <p:spPr>
          <a:xfrm>
            <a:off x="1860043" y="859536"/>
            <a:ext cx="3624601" cy="1243584"/>
          </a:xfrm>
        </p:spPr>
        <p:txBody>
          <a:bodyPr vert="horz" lIns="91440" tIns="45720" rIns="91440" bIns="45720" rtlCol="0" anchor="ctr">
            <a:normAutofit/>
          </a:bodyPr>
          <a:lstStyle/>
          <a:p>
            <a:pPr defTabSz="914400"/>
            <a:r>
              <a:rPr lang="en-US" sz="3000" i="1"/>
              <a:t> </a:t>
            </a:r>
          </a:p>
        </p:txBody>
      </p:sp>
      <p:pic>
        <p:nvPicPr>
          <p:cNvPr id="9" name="Объект 8" descr="Изображение выглядит как человек, женщина, внутренний&#10;&#10;Автоматически созданное описание">
            <a:extLst>
              <a:ext uri="{FF2B5EF4-FFF2-40B4-BE49-F238E27FC236}">
                <a16:creationId xmlns="" xmlns:a16="http://schemas.microsoft.com/office/drawing/2014/main" id="{A3286D0F-A8EC-51AF-7221-699D75D0BC8D}"/>
              </a:ext>
            </a:extLst>
          </p:cNvPr>
          <p:cNvPicPr>
            <a:picLocks noGrp="1" noChangeAspect="1"/>
          </p:cNvPicPr>
          <p:nvPr>
            <p:ph idx="1"/>
          </p:nvPr>
        </p:nvPicPr>
        <p:blipFill rotWithShape="1">
          <a:blip r:embed="rId4"/>
          <a:srcRect l="4183" r="4180" b="-3"/>
          <a:stretch/>
        </p:blipFill>
        <p:spPr>
          <a:xfrm>
            <a:off x="7168879" y="692647"/>
            <a:ext cx="4006089" cy="2459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Изображение выглядит как здание, внешний, человек, камень&#10;&#10;Автоматически созданное описание">
            <a:extLst>
              <a:ext uri="{FF2B5EF4-FFF2-40B4-BE49-F238E27FC236}">
                <a16:creationId xmlns="" xmlns:a16="http://schemas.microsoft.com/office/drawing/2014/main" id="{E09546BD-8641-CFC3-C8B9-DEB52BCD6078}"/>
              </a:ext>
            </a:extLst>
          </p:cNvPr>
          <p:cNvPicPr>
            <a:picLocks noChangeAspect="1"/>
          </p:cNvPicPr>
          <p:nvPr/>
        </p:nvPicPr>
        <p:blipFill rotWithShape="1">
          <a:blip r:embed="rId5">
            <a:extLst>
              <a:ext uri="{28A0092B-C50C-407E-A947-70E740481C1C}">
                <a14:useLocalDpi xmlns:a14="http://schemas.microsoft.com/office/drawing/2010/main" val="0"/>
              </a:ext>
            </a:extLst>
          </a:blip>
          <a:srcRect r="-2" b="8034"/>
          <a:stretch/>
        </p:blipFill>
        <p:spPr>
          <a:xfrm>
            <a:off x="7202492" y="3645024"/>
            <a:ext cx="4006076" cy="2459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 xmlns:a16="http://schemas.microsoft.com/office/drawing/2014/main" id="{BBD68F34-FBC9-E2D4-0B67-EB8221C05AD4}"/>
              </a:ext>
            </a:extLst>
          </p:cNvPr>
          <p:cNvSpPr txBox="1"/>
          <p:nvPr/>
        </p:nvSpPr>
        <p:spPr>
          <a:xfrm>
            <a:off x="983432" y="404664"/>
            <a:ext cx="5976664" cy="6311787"/>
          </a:xfrm>
          <a:prstGeom prst="rect">
            <a:avLst/>
          </a:prstGeom>
        </p:spPr>
        <p:txBody>
          <a:bodyPr vert="horz" lIns="91440" tIns="45720" rIns="91440" bIns="45720" rtlCol="0">
            <a:noAutofit/>
          </a:bodyPr>
          <a:lstStyle/>
          <a:p>
            <a:pPr>
              <a:lnSpc>
                <a:spcPct val="90000"/>
              </a:lnSpc>
              <a:spcAft>
                <a:spcPts val="600"/>
              </a:spcAft>
            </a:pP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Помните, что нет ничего более святого, чем помогать своим детям создавать позитивные воспоминания и переживания, которые укажут им на Христа </a:t>
            </a:r>
            <a:b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приведут их на небеса!      Сделайте Его частью каждой̆ вашей семейно</a:t>
            </a: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й</a:t>
            </a: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традиции </a:t>
            </a:r>
            <a:b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пригласите Его разделить её вместе с вами и вашим ребёнком. </a:t>
            </a:r>
            <a:endParaRPr lang="ru-RU"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a:extLst>
              <a:ext uri="{FF2B5EF4-FFF2-40B4-BE49-F238E27FC236}">
                <a16:creationId xmlns="" xmlns:a16="http://schemas.microsoft.com/office/drawing/2014/main" id="{CDD0E706-D5D8-A8BA-05DB-B9EC3E91FCF6}"/>
              </a:ext>
            </a:extLst>
          </p:cNvPr>
          <p:cNvSpPr/>
          <p:nvPr/>
        </p:nvSpPr>
        <p:spPr>
          <a:xfrm>
            <a:off x="2433085" y="4020363"/>
            <a:ext cx="7129130" cy="1525845"/>
          </a:xfrm>
          <a:prstGeom prst="rect">
            <a:avLst/>
          </a:prstGeom>
        </p:spPr>
        <p:txBody>
          <a:bodyPr vert="horz" lIns="68580" tIns="34290" rIns="68580" bIns="34290" rtlCol="0">
            <a:noAutofit/>
          </a:bodyPr>
          <a:lstStyle/>
          <a:p>
            <a:pPr>
              <a:lnSpc>
                <a:spcPct val="90000"/>
              </a:lnSpc>
              <a:spcAft>
                <a:spcPts val="450"/>
              </a:spcAft>
            </a:pPr>
            <a:r>
              <a:rPr lang="en-US" sz="2700" b="1" i="1" dirty="0">
                <a:solidFill>
                  <a:schemeClr val="accent6">
                    <a:lumMod val="75000"/>
                  </a:schemeClr>
                </a:solidFill>
              </a:rPr>
              <a:t> </a:t>
            </a:r>
          </a:p>
        </p:txBody>
      </p:sp>
      <p:sp>
        <p:nvSpPr>
          <p:cNvPr id="4" name="Прямоугольник 3">
            <a:extLst>
              <a:ext uri="{FF2B5EF4-FFF2-40B4-BE49-F238E27FC236}">
                <a16:creationId xmlns="" xmlns:a16="http://schemas.microsoft.com/office/drawing/2014/main" id="{AE6B1444-8A30-C56F-0841-79150B4BD685}"/>
              </a:ext>
            </a:extLst>
          </p:cNvPr>
          <p:cNvSpPr/>
          <p:nvPr/>
        </p:nvSpPr>
        <p:spPr>
          <a:xfrm>
            <a:off x="3045619" y="1803165"/>
            <a:ext cx="6000750" cy="461665"/>
          </a:xfrm>
          <a:prstGeom prst="rect">
            <a:avLst/>
          </a:prstGeom>
        </p:spPr>
        <p:txBody>
          <a:bodyPr wrap="square">
            <a:spAutoFit/>
          </a:bodyPr>
          <a:lstStyle/>
          <a:p>
            <a:pPr>
              <a:spcAft>
                <a:spcPts val="450"/>
              </a:spcAft>
            </a:pPr>
            <a:r>
              <a:rPr lang="ru-RU" sz="2400" i="1" dirty="0">
                <a:solidFill>
                  <a:srgbClr val="FF0000"/>
                </a:solidFill>
                <a:latin typeface="TimesNewRomanPSMT"/>
              </a:rPr>
              <a:t> </a:t>
            </a:r>
            <a:endParaRPr lang="ru-RU" sz="2400" i="1">
              <a:solidFill>
                <a:srgbClr val="FF0000"/>
              </a:solidFill>
            </a:endParaRPr>
          </a:p>
        </p:txBody>
      </p:sp>
      <p:pic>
        <p:nvPicPr>
          <p:cNvPr id="1026" name="Picture 2" descr="C:\Users\snana\Pictures\Новая папка\images (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925" b="23493"/>
          <a:stretch/>
        </p:blipFill>
        <p:spPr bwMode="auto">
          <a:xfrm flipH="1" flipV="1">
            <a:off x="8436328" y="6993565"/>
            <a:ext cx="610040" cy="24941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58033"/>
      </p:ext>
    </p:extLst>
  </p:cSld>
  <p:clrMapOvr>
    <a:masterClrMapping/>
  </p:clrMapOvr>
  <p:transition xmlns:p14="http://schemas.microsoft.com/office/powerpoint/2010/mai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8D567A0-DDAB-30F9-B79A-0F509C9E1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28" y="0"/>
            <a:ext cx="12647407" cy="6858000"/>
          </a:xfrm>
          <a:prstGeom prst="rect">
            <a:avLst/>
          </a:prstGeom>
        </p:spPr>
      </p:pic>
      <p:sp>
        <p:nvSpPr>
          <p:cNvPr id="5" name="TextBox 4">
            <a:extLst>
              <a:ext uri="{FF2B5EF4-FFF2-40B4-BE49-F238E27FC236}">
                <a16:creationId xmlns="" xmlns:a16="http://schemas.microsoft.com/office/drawing/2014/main" id="{811F1A52-1081-CDAA-CB72-6FC02BA1B1A5}"/>
              </a:ext>
            </a:extLst>
          </p:cNvPr>
          <p:cNvSpPr txBox="1"/>
          <p:nvPr/>
        </p:nvSpPr>
        <p:spPr>
          <a:xfrm>
            <a:off x="407368" y="1412776"/>
            <a:ext cx="11449272" cy="4228850"/>
          </a:xfrm>
          <a:prstGeom prst="rect">
            <a:avLst/>
          </a:prstGeom>
          <a:noFill/>
        </p:spPr>
        <p:txBody>
          <a:bodyPr wrap="square">
            <a:spAutoFit/>
          </a:bodyPr>
          <a:lstStyle/>
          <a:p>
            <a:pPr>
              <a:lnSpc>
                <a:spcPct val="90000"/>
              </a:lnSpc>
            </a:pPr>
            <a:r>
              <a:rPr lang="ru-RU" sz="3600" dirty="0" smtClean="0">
                <a:solidFill>
                  <a:srgbClr val="002060"/>
                </a:solidFill>
              </a:rPr>
              <a:t>Принцип </a:t>
            </a:r>
            <a:r>
              <a:rPr lang="ru-RU" sz="3600" dirty="0">
                <a:solidFill>
                  <a:srgbClr val="002060"/>
                </a:solidFill>
              </a:rPr>
              <a:t>Священного </a:t>
            </a:r>
            <a:r>
              <a:rPr lang="ru-RU" sz="3600" dirty="0" smtClean="0">
                <a:solidFill>
                  <a:srgbClr val="002060"/>
                </a:solidFill>
              </a:rPr>
              <a:t>Писания</a:t>
            </a:r>
          </a:p>
          <a:p>
            <a:pPr>
              <a:lnSpc>
                <a:spcPct val="90000"/>
              </a:lnSpc>
            </a:pPr>
            <a:endParaRPr lang="ru-RU" sz="1000" dirty="0">
              <a:solidFill>
                <a:srgbClr val="002060"/>
              </a:solidFill>
            </a:endParaRPr>
          </a:p>
          <a:p>
            <a:pPr marL="3581400">
              <a:lnSpc>
                <a:spcPct val="90000"/>
              </a:lnSpc>
            </a:pPr>
            <a:r>
              <a:rPr lang="ru-RU" sz="3600" b="1" dirty="0">
                <a:solidFill>
                  <a:srgbClr val="002060"/>
                </a:solidFill>
              </a:rPr>
              <a:t>«...будьте </a:t>
            </a:r>
            <a:r>
              <a:rPr lang="ru-RU" sz="3600" b="1" dirty="0" smtClean="0">
                <a:solidFill>
                  <a:srgbClr val="002060"/>
                </a:solidFill>
              </a:rPr>
              <a:t>твёрды </a:t>
            </a:r>
            <a:r>
              <a:rPr lang="ru-RU" sz="3600" b="1" dirty="0">
                <a:solidFill>
                  <a:srgbClr val="002060"/>
                </a:solidFill>
              </a:rPr>
              <a:t>и мужественны, </a:t>
            </a:r>
            <a:r>
              <a:rPr lang="ru-RU" sz="3600" b="1" dirty="0" smtClean="0">
                <a:solidFill>
                  <a:srgbClr val="002060"/>
                </a:solidFill>
              </a:rPr>
              <a:t/>
            </a:r>
            <a:br>
              <a:rPr lang="ru-RU" sz="3600" b="1" dirty="0" smtClean="0">
                <a:solidFill>
                  <a:srgbClr val="002060"/>
                </a:solidFill>
              </a:rPr>
            </a:br>
            <a:r>
              <a:rPr lang="ru-RU" sz="3600" b="1" dirty="0" smtClean="0">
                <a:solidFill>
                  <a:srgbClr val="002060"/>
                </a:solidFill>
              </a:rPr>
              <a:t>не бойтесь </a:t>
            </a:r>
            <a:r>
              <a:rPr lang="ru-RU" sz="3600" b="1" dirty="0">
                <a:solidFill>
                  <a:srgbClr val="002060"/>
                </a:solidFill>
              </a:rPr>
              <a:t>и не страшитесь их, ибо Господь, Бог твой, Сам </a:t>
            </a:r>
            <a:r>
              <a:rPr lang="ru-RU" sz="3600" b="1" dirty="0" smtClean="0">
                <a:solidFill>
                  <a:srgbClr val="002060"/>
                </a:solidFill>
              </a:rPr>
              <a:t>пойдёт </a:t>
            </a:r>
            <a:br>
              <a:rPr lang="ru-RU" sz="3600" b="1" dirty="0" smtClean="0">
                <a:solidFill>
                  <a:srgbClr val="002060"/>
                </a:solidFill>
              </a:rPr>
            </a:br>
            <a:r>
              <a:rPr lang="ru-RU" sz="3600" b="1" dirty="0" smtClean="0">
                <a:solidFill>
                  <a:srgbClr val="002060"/>
                </a:solidFill>
              </a:rPr>
              <a:t>с </a:t>
            </a:r>
            <a:r>
              <a:rPr lang="ru-RU" sz="3600" b="1" dirty="0">
                <a:solidFill>
                  <a:srgbClr val="002060"/>
                </a:solidFill>
              </a:rPr>
              <a:t>тобою, и не отступит от тебя и не оставит тебя. И призвал Моисей Иисуса и пред очами всех Израильтян сказал </a:t>
            </a:r>
            <a:r>
              <a:rPr lang="ru-RU" sz="3600" b="1" dirty="0">
                <a:solidFill>
                  <a:srgbClr val="002060"/>
                </a:solidFill>
              </a:rPr>
              <a:t>ему...</a:t>
            </a:r>
            <a:endParaRPr lang="ru-RU" sz="3200" i="1" dirty="0">
              <a:solidFill>
                <a:srgbClr val="002060"/>
              </a:solidFill>
            </a:endParaRPr>
          </a:p>
        </p:txBody>
      </p:sp>
      <p:sp>
        <p:nvSpPr>
          <p:cNvPr id="4" name="TextBox 3">
            <a:extLst>
              <a:ext uri="{FF2B5EF4-FFF2-40B4-BE49-F238E27FC236}">
                <a16:creationId xmlns="" xmlns:a16="http://schemas.microsoft.com/office/drawing/2014/main" id="{B77AC1F9-3AD8-B6A7-3861-BA52E1DF4029}"/>
              </a:ext>
            </a:extLst>
          </p:cNvPr>
          <p:cNvSpPr txBox="1"/>
          <p:nvPr/>
        </p:nvSpPr>
        <p:spPr>
          <a:xfrm>
            <a:off x="407368" y="404664"/>
            <a:ext cx="4178290"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Путь с Богом</a:t>
            </a:r>
            <a:endParaRPr lang="ru-RU" sz="5400" b="1" dirty="0">
              <a:solidFill>
                <a:srgbClr val="0000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2109698"/>
      </p:ext>
    </p:extLst>
  </p:cSld>
  <p:clrMapOvr>
    <a:masterClrMapping/>
  </p:clrMapOvr>
  <p:transition xmlns:p14="http://schemas.microsoft.com/office/powerpoint/2010/mai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8D567A0-DDAB-30F9-B79A-0F509C9E1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28" y="0"/>
            <a:ext cx="12647407" cy="6858000"/>
          </a:xfrm>
          <a:prstGeom prst="rect">
            <a:avLst/>
          </a:prstGeom>
        </p:spPr>
      </p:pic>
      <p:sp>
        <p:nvSpPr>
          <p:cNvPr id="5" name="TextBox 4">
            <a:extLst>
              <a:ext uri="{FF2B5EF4-FFF2-40B4-BE49-F238E27FC236}">
                <a16:creationId xmlns="" xmlns:a16="http://schemas.microsoft.com/office/drawing/2014/main" id="{811F1A52-1081-CDAA-CB72-6FC02BA1B1A5}"/>
              </a:ext>
            </a:extLst>
          </p:cNvPr>
          <p:cNvSpPr txBox="1"/>
          <p:nvPr/>
        </p:nvSpPr>
        <p:spPr>
          <a:xfrm>
            <a:off x="551384" y="1340768"/>
            <a:ext cx="11252018" cy="4727449"/>
          </a:xfrm>
          <a:prstGeom prst="rect">
            <a:avLst/>
          </a:prstGeom>
          <a:noFill/>
        </p:spPr>
        <p:txBody>
          <a:bodyPr wrap="square">
            <a:spAutoFit/>
          </a:bodyPr>
          <a:lstStyle/>
          <a:p>
            <a:pPr>
              <a:lnSpc>
                <a:spcPct val="90000"/>
              </a:lnSpc>
            </a:pPr>
            <a:r>
              <a:rPr lang="ru-RU" sz="3600" dirty="0" smtClean="0">
                <a:solidFill>
                  <a:srgbClr val="002060"/>
                </a:solidFill>
              </a:rPr>
              <a:t>Принцип </a:t>
            </a:r>
            <a:r>
              <a:rPr lang="ru-RU" sz="3600" dirty="0">
                <a:solidFill>
                  <a:srgbClr val="002060"/>
                </a:solidFill>
              </a:rPr>
              <a:t>Священного </a:t>
            </a:r>
            <a:r>
              <a:rPr lang="ru-RU" sz="3600" dirty="0" smtClean="0">
                <a:solidFill>
                  <a:srgbClr val="002060"/>
                </a:solidFill>
              </a:rPr>
              <a:t>Писания</a:t>
            </a:r>
          </a:p>
          <a:p>
            <a:pPr>
              <a:lnSpc>
                <a:spcPct val="90000"/>
              </a:lnSpc>
            </a:pPr>
            <a:endParaRPr lang="ru-RU" sz="1000" dirty="0">
              <a:solidFill>
                <a:srgbClr val="002060"/>
              </a:solidFill>
            </a:endParaRPr>
          </a:p>
          <a:p>
            <a:pPr marL="3403600">
              <a:lnSpc>
                <a:spcPct val="90000"/>
              </a:lnSpc>
            </a:pPr>
            <a:r>
              <a:rPr lang="ru-RU" sz="3600" b="1" dirty="0" smtClean="0">
                <a:solidFill>
                  <a:srgbClr val="002060"/>
                </a:solidFill>
              </a:rPr>
              <a:t>...будь твёрд </a:t>
            </a:r>
            <a:r>
              <a:rPr lang="ru-RU" sz="3600" b="1" dirty="0">
                <a:solidFill>
                  <a:srgbClr val="002060"/>
                </a:solidFill>
              </a:rPr>
              <a:t>и мужествен, ибо ты </a:t>
            </a:r>
            <a:r>
              <a:rPr lang="ru-RU" sz="3600" b="1" dirty="0" smtClean="0">
                <a:solidFill>
                  <a:srgbClr val="002060"/>
                </a:solidFill>
              </a:rPr>
              <a:t>войдёшь </a:t>
            </a:r>
            <a:r>
              <a:rPr lang="ru-RU" sz="3600" b="1" dirty="0">
                <a:solidFill>
                  <a:srgbClr val="002060"/>
                </a:solidFill>
              </a:rPr>
              <a:t>с народом сим в землю, которую Господь клялся отцам его дать ему, и ты разделишь </a:t>
            </a:r>
            <a:r>
              <a:rPr lang="ru-RU" sz="3600" b="1" dirty="0" smtClean="0">
                <a:solidFill>
                  <a:srgbClr val="002060"/>
                </a:solidFill>
              </a:rPr>
              <a:t>её </a:t>
            </a:r>
            <a:r>
              <a:rPr lang="ru-RU" sz="3600" b="1" dirty="0">
                <a:solidFill>
                  <a:srgbClr val="002060"/>
                </a:solidFill>
              </a:rPr>
              <a:t>на уделы ему; Господь Сам </a:t>
            </a:r>
            <a:r>
              <a:rPr lang="ru-RU" sz="3600" b="1" dirty="0" smtClean="0">
                <a:solidFill>
                  <a:srgbClr val="002060"/>
                </a:solidFill>
              </a:rPr>
              <a:t>пойдёт </a:t>
            </a:r>
            <a:r>
              <a:rPr lang="ru-RU" sz="3600" b="1" dirty="0">
                <a:solidFill>
                  <a:srgbClr val="002060"/>
                </a:solidFill>
              </a:rPr>
              <a:t>пред тобою, Сам будет с тобою, не отступит от тебя и не оставит тебя, не </a:t>
            </a:r>
            <a:r>
              <a:rPr lang="ru-RU" sz="3600" b="1" dirty="0" smtClean="0">
                <a:solidFill>
                  <a:srgbClr val="002060"/>
                </a:solidFill>
              </a:rPr>
              <a:t>бойся </a:t>
            </a:r>
            <a:br>
              <a:rPr lang="ru-RU" sz="3600" b="1" dirty="0" smtClean="0">
                <a:solidFill>
                  <a:srgbClr val="002060"/>
                </a:solidFill>
              </a:rPr>
            </a:br>
            <a:r>
              <a:rPr lang="ru-RU" sz="3600" b="1" dirty="0" smtClean="0">
                <a:solidFill>
                  <a:srgbClr val="002060"/>
                </a:solidFill>
              </a:rPr>
              <a:t>и </a:t>
            </a:r>
            <a:r>
              <a:rPr lang="ru-RU" sz="3600" b="1" dirty="0">
                <a:solidFill>
                  <a:srgbClr val="002060"/>
                </a:solidFill>
              </a:rPr>
              <a:t>не </a:t>
            </a:r>
            <a:r>
              <a:rPr lang="ru-RU" sz="3600" b="1" dirty="0" smtClean="0">
                <a:solidFill>
                  <a:srgbClr val="002060"/>
                </a:solidFill>
              </a:rPr>
              <a:t>ужасайся» </a:t>
            </a:r>
            <a:r>
              <a:rPr lang="ru-RU" sz="3600" dirty="0">
                <a:solidFill>
                  <a:srgbClr val="002060"/>
                </a:solidFill>
              </a:rPr>
              <a:t>(</a:t>
            </a:r>
            <a:r>
              <a:rPr lang="ru-RU" sz="3200" i="1" dirty="0">
                <a:solidFill>
                  <a:srgbClr val="002060"/>
                </a:solidFill>
              </a:rPr>
              <a:t>Второзаконие 31:6-</a:t>
            </a:r>
            <a:r>
              <a:rPr lang="ru-RU" sz="3200" i="1" dirty="0" smtClean="0">
                <a:solidFill>
                  <a:srgbClr val="002060"/>
                </a:solidFill>
              </a:rPr>
              <a:t>8</a:t>
            </a:r>
            <a:r>
              <a:rPr lang="ru-RU" sz="3200" i="1" dirty="0">
                <a:solidFill>
                  <a:srgbClr val="002060"/>
                </a:solidFill>
              </a:rPr>
              <a:t>)</a:t>
            </a:r>
            <a:r>
              <a:rPr lang="ru-RU" sz="3200" i="1" dirty="0" smtClean="0">
                <a:solidFill>
                  <a:srgbClr val="002060"/>
                </a:solidFill>
              </a:rPr>
              <a:t> </a:t>
            </a:r>
            <a:endParaRPr lang="ru-RU" sz="3200" i="1" dirty="0">
              <a:solidFill>
                <a:srgbClr val="002060"/>
              </a:solidFill>
            </a:endParaRPr>
          </a:p>
        </p:txBody>
      </p:sp>
      <p:sp>
        <p:nvSpPr>
          <p:cNvPr id="4" name="TextBox 3">
            <a:extLst>
              <a:ext uri="{FF2B5EF4-FFF2-40B4-BE49-F238E27FC236}">
                <a16:creationId xmlns="" xmlns:a16="http://schemas.microsoft.com/office/drawing/2014/main" id="{B77AC1F9-3AD8-B6A7-3861-BA52E1DF4029}"/>
              </a:ext>
            </a:extLst>
          </p:cNvPr>
          <p:cNvSpPr txBox="1"/>
          <p:nvPr/>
        </p:nvSpPr>
        <p:spPr>
          <a:xfrm>
            <a:off x="407368" y="404664"/>
            <a:ext cx="4178290"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Путь с Богом</a:t>
            </a:r>
            <a:endParaRPr lang="ru-RU" sz="5400" b="1" dirty="0">
              <a:solidFill>
                <a:srgbClr val="0000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320473"/>
      </p:ext>
    </p:extLst>
  </p:cSld>
  <p:clrMapOvr>
    <a:masterClrMapping/>
  </p:clrMapOvr>
  <p:transition xmlns:p14="http://schemas.microsoft.com/office/powerpoint/2010/mai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64CAD03-C511-C991-9961-05B25A4FB5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7" name="TextBox 6">
            <a:extLst>
              <a:ext uri="{FF2B5EF4-FFF2-40B4-BE49-F238E27FC236}">
                <a16:creationId xmlns="" xmlns:a16="http://schemas.microsoft.com/office/drawing/2014/main" id="{BFB0F136-534A-FD18-1E4B-5C1360991BE4}"/>
              </a:ext>
            </a:extLst>
          </p:cNvPr>
          <p:cNvSpPr txBox="1"/>
          <p:nvPr/>
        </p:nvSpPr>
        <p:spPr>
          <a:xfrm>
            <a:off x="4007768" y="1648363"/>
            <a:ext cx="7632849" cy="4588949"/>
          </a:xfrm>
          <a:prstGeom prst="rect">
            <a:avLst/>
          </a:prstGeom>
          <a:noFill/>
        </p:spPr>
        <p:txBody>
          <a:bodyPr wrap="square">
            <a:spAutoFit/>
          </a:bodyPr>
          <a:lstStyle/>
          <a:p>
            <a:pPr>
              <a:lnSpc>
                <a:spcPct val="90000"/>
              </a:lnSpc>
              <a:spcBef>
                <a:spcPts val="1200"/>
              </a:spcBef>
            </a:pPr>
            <a:r>
              <a:rPr lang="ru-RU"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«Границы обеспечивают физическое или эмоциональное пространство между вами и кем</a:t>
            </a: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либо</a:t>
            </a: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другим. Это пространство позволяет проявляться самовыражению, заботе о себе </a:t>
            </a: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a:t>
            </a:r>
            <a:r>
              <a:rPr lang="ru-RU"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взаимному уважению. Если границы слабы, мы рискуем, что нас будут использовать, </a:t>
            </a: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оскорблять, </a:t>
            </a:r>
            <a:b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не </a:t>
            </a:r>
            <a:r>
              <a:rPr lang="ru-RU"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уважать» </a:t>
            </a:r>
          </a:p>
        </p:txBody>
      </p:sp>
      <p:sp>
        <p:nvSpPr>
          <p:cNvPr id="5" name="TextBox 4">
            <a:extLst>
              <a:ext uri="{FF2B5EF4-FFF2-40B4-BE49-F238E27FC236}">
                <a16:creationId xmlns="" xmlns:a16="http://schemas.microsoft.com/office/drawing/2014/main" id="{B77AC1F9-3AD8-B6A7-3861-BA52E1DF4029}"/>
              </a:ext>
            </a:extLst>
          </p:cNvPr>
          <p:cNvSpPr txBox="1"/>
          <p:nvPr/>
        </p:nvSpPr>
        <p:spPr>
          <a:xfrm>
            <a:off x="753682" y="460410"/>
            <a:ext cx="11174966" cy="1600438"/>
          </a:xfrm>
          <a:prstGeom prst="rect">
            <a:avLst/>
          </a:prstGeom>
          <a:noFill/>
        </p:spPr>
        <p:txBody>
          <a:bodyPr wrap="square">
            <a:spAutoFit/>
          </a:bodyPr>
          <a:lstStyle/>
          <a:p>
            <a:pPr>
              <a:lnSpc>
                <a:spcPct val="80000"/>
              </a:lnSpc>
            </a:pPr>
            <a:r>
              <a:rPr lang="ru-RU"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Устанавливайте здоровые </a:t>
            </a:r>
            <a:r>
              <a:rPr lang="ru-RU" sz="6000" b="1" dirty="0">
                <a:ln w="18415" cmpd="sng">
                  <a:solidFill>
                    <a:srgbClr val="FFFFFF"/>
                  </a:solidFill>
                  <a:prstDash val="solid"/>
                </a:ln>
                <a:solidFill>
                  <a:srgbClr val="FFFFFF"/>
                </a:solidFill>
                <a:effectLst>
                  <a:outerShdw blurRad="63500" dir="3600000" algn="tl" rotWithShape="0">
                    <a:srgbClr val="000000">
                      <a:alpha val="70000"/>
                    </a:srgbClr>
                  </a:outerShdw>
                </a:effectLst>
              </a:rPr>
              <a:t>границы </a:t>
            </a:r>
          </a:p>
        </p:txBody>
      </p:sp>
    </p:spTree>
    <p:extLst>
      <p:ext uri="{BB962C8B-B14F-4D97-AF65-F5344CB8AC3E}">
        <p14:creationId xmlns:p14="http://schemas.microsoft.com/office/powerpoint/2010/main" val="21941718"/>
      </p:ext>
    </p:extLst>
  </p:cSld>
  <p:clrMapOvr>
    <a:masterClrMapping/>
  </p:clrMapOvr>
  <p:transition xmlns:p14="http://schemas.microsoft.com/office/powerpoint/2010/mai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07AC8F2-32B3-8633-F497-F9B4E7873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4" name="TextBox 3">
            <a:extLst>
              <a:ext uri="{FF2B5EF4-FFF2-40B4-BE49-F238E27FC236}">
                <a16:creationId xmlns="" xmlns:a16="http://schemas.microsoft.com/office/drawing/2014/main" id="{23BADA79-2326-7A98-17C1-1DC18DBD0E93}"/>
              </a:ext>
            </a:extLst>
          </p:cNvPr>
          <p:cNvSpPr txBox="1"/>
          <p:nvPr/>
        </p:nvSpPr>
        <p:spPr>
          <a:xfrm>
            <a:off x="3935760" y="1556792"/>
            <a:ext cx="7848872" cy="4093942"/>
          </a:xfrm>
          <a:prstGeom prst="rect">
            <a:avLst/>
          </a:prstGeom>
          <a:noFill/>
        </p:spPr>
        <p:txBody>
          <a:bodyPr wrap="square">
            <a:spAutoFit/>
          </a:bodyPr>
          <a:lstStyle/>
          <a:p>
            <a:pPr marL="285750" indent="-285750">
              <a:lnSpc>
                <a:spcPct val="90000"/>
              </a:lnSpc>
              <a:spcBef>
                <a:spcPts val="1200"/>
              </a:spcBef>
              <a:buFont typeface="Arial" panose="020B0604020202020204" pitchFamily="34" charset="0"/>
              <a:buChar char="•"/>
            </a:pPr>
            <a:r>
              <a:rPr lang="ru-RU" sz="3800" dirty="0" smtClean="0">
                <a:solidFill>
                  <a:schemeClr val="bg1"/>
                </a:solidFill>
              </a:rPr>
              <a:t>Понимание, </a:t>
            </a:r>
            <a:r>
              <a:rPr lang="ru-RU" sz="3800" dirty="0">
                <a:solidFill>
                  <a:schemeClr val="bg1"/>
                </a:solidFill>
              </a:rPr>
              <a:t>когда нужно уйти, </a:t>
            </a:r>
            <a:r>
              <a:rPr lang="ru-RU" sz="3800" dirty="0" smtClean="0">
                <a:solidFill>
                  <a:schemeClr val="bg1"/>
                </a:solidFill>
              </a:rPr>
              <a:t/>
            </a:r>
            <a:br>
              <a:rPr lang="ru-RU" sz="3800" dirty="0" smtClean="0">
                <a:solidFill>
                  <a:schemeClr val="bg1"/>
                </a:solidFill>
              </a:rPr>
            </a:br>
            <a:r>
              <a:rPr lang="ru-RU" sz="3800" dirty="0" smtClean="0">
                <a:solidFill>
                  <a:schemeClr val="bg1"/>
                </a:solidFill>
              </a:rPr>
              <a:t>а </a:t>
            </a:r>
            <a:r>
              <a:rPr lang="ru-RU" sz="3800" dirty="0">
                <a:solidFill>
                  <a:schemeClr val="bg1"/>
                </a:solidFill>
              </a:rPr>
              <a:t>когда высказаться. </a:t>
            </a:r>
          </a:p>
          <a:p>
            <a:pPr marL="342900" indent="-342900">
              <a:lnSpc>
                <a:spcPct val="90000"/>
              </a:lnSpc>
              <a:spcBef>
                <a:spcPts val="1200"/>
              </a:spcBef>
              <a:buFont typeface="Arial" panose="020B0604020202020204" pitchFamily="34" charset="0"/>
              <a:buChar char="•"/>
            </a:pPr>
            <a:r>
              <a:rPr lang="ru-RU" sz="3800" dirty="0">
                <a:solidFill>
                  <a:schemeClr val="bg1"/>
                </a:solidFill>
              </a:rPr>
              <a:t>Принятие решения о том, </a:t>
            </a:r>
            <a:r>
              <a:rPr lang="ru-RU" sz="3800" dirty="0" smtClean="0">
                <a:solidFill>
                  <a:schemeClr val="bg1"/>
                </a:solidFill>
              </a:rPr>
              <a:t/>
            </a:r>
            <a:br>
              <a:rPr lang="ru-RU" sz="3800" dirty="0" smtClean="0">
                <a:solidFill>
                  <a:schemeClr val="bg1"/>
                </a:solidFill>
              </a:rPr>
            </a:br>
            <a:r>
              <a:rPr lang="ru-RU" sz="3800" dirty="0" smtClean="0">
                <a:solidFill>
                  <a:schemeClr val="bg1"/>
                </a:solidFill>
              </a:rPr>
              <a:t>как </a:t>
            </a:r>
            <a:r>
              <a:rPr lang="ru-RU" sz="3800" dirty="0">
                <a:solidFill>
                  <a:schemeClr val="bg1"/>
                </a:solidFill>
              </a:rPr>
              <a:t>вы хотите общаться.  </a:t>
            </a:r>
          </a:p>
          <a:p>
            <a:pPr marL="342900" indent="-342900">
              <a:lnSpc>
                <a:spcPct val="90000"/>
              </a:lnSpc>
              <a:spcBef>
                <a:spcPts val="1200"/>
              </a:spcBef>
              <a:buFont typeface="Arial" panose="020B0604020202020204" pitchFamily="34" charset="0"/>
              <a:buChar char="•"/>
            </a:pPr>
            <a:r>
              <a:rPr lang="ru-RU" sz="3800" dirty="0">
                <a:solidFill>
                  <a:schemeClr val="bg1"/>
                </a:solidFill>
              </a:rPr>
              <a:t>Категорический отказ от использования своего </a:t>
            </a:r>
            <a:r>
              <a:rPr lang="ru-RU" sz="3800" dirty="0" smtClean="0">
                <a:solidFill>
                  <a:schemeClr val="bg1"/>
                </a:solidFill>
              </a:rPr>
              <a:t>ребёнка </a:t>
            </a:r>
            <a:br>
              <a:rPr lang="ru-RU" sz="3800" dirty="0" smtClean="0">
                <a:solidFill>
                  <a:schemeClr val="bg1"/>
                </a:solidFill>
              </a:rPr>
            </a:br>
            <a:r>
              <a:rPr lang="ru-RU" sz="3800" dirty="0" smtClean="0">
                <a:solidFill>
                  <a:schemeClr val="bg1"/>
                </a:solidFill>
              </a:rPr>
              <a:t>в </a:t>
            </a:r>
            <a:r>
              <a:rPr lang="ru-RU" sz="3800" dirty="0">
                <a:solidFill>
                  <a:schemeClr val="bg1"/>
                </a:solidFill>
              </a:rPr>
              <a:t>качестве </a:t>
            </a:r>
            <a:r>
              <a:rPr lang="ru-RU" sz="3800" dirty="0" smtClean="0">
                <a:solidFill>
                  <a:schemeClr val="bg1"/>
                </a:solidFill>
              </a:rPr>
              <a:t>«посыльного». </a:t>
            </a:r>
            <a:endParaRPr lang="ru-RU" sz="3800" dirty="0">
              <a:solidFill>
                <a:schemeClr val="bg1"/>
              </a:solidFill>
            </a:endParaRP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253097"/>
            <a:ext cx="11174966" cy="1015663"/>
          </a:xfrm>
          <a:prstGeom prst="rect">
            <a:avLst/>
          </a:prstGeom>
          <a:noFill/>
        </p:spPr>
        <p:txBody>
          <a:bodyPr wrap="square">
            <a:spAutoFit/>
          </a:bodyPr>
          <a:lstStyle/>
          <a:p>
            <a:r>
              <a:rPr lang="ru-RU"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Конкретные границы</a:t>
            </a:r>
            <a:endParaRPr lang="ru-RU" sz="6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49854924"/>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07AC8F2-32B3-8633-F497-F9B4E7873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4" name="TextBox 3">
            <a:extLst>
              <a:ext uri="{FF2B5EF4-FFF2-40B4-BE49-F238E27FC236}">
                <a16:creationId xmlns="" xmlns:a16="http://schemas.microsoft.com/office/drawing/2014/main" id="{23BADA79-2326-7A98-17C1-1DC18DBD0E93}"/>
              </a:ext>
            </a:extLst>
          </p:cNvPr>
          <p:cNvSpPr txBox="1"/>
          <p:nvPr/>
        </p:nvSpPr>
        <p:spPr>
          <a:xfrm>
            <a:off x="4151784" y="1557241"/>
            <a:ext cx="7776864" cy="4176015"/>
          </a:xfrm>
          <a:prstGeom prst="rect">
            <a:avLst/>
          </a:prstGeom>
          <a:noFill/>
        </p:spPr>
        <p:txBody>
          <a:bodyPr wrap="square">
            <a:spAutoFit/>
          </a:bodyPr>
          <a:lstStyle/>
          <a:p>
            <a:pPr marL="171450" indent="-171450">
              <a:lnSpc>
                <a:spcPct val="90000"/>
              </a:lnSpc>
              <a:spcBef>
                <a:spcPts val="1200"/>
              </a:spcBef>
              <a:buFont typeface="Arial"/>
              <a:buChar char="•"/>
            </a:pPr>
            <a:r>
              <a:rPr lang="ru-RU" sz="3400" dirty="0" smtClean="0">
                <a:solidFill>
                  <a:schemeClr val="bg1"/>
                </a:solidFill>
              </a:rPr>
              <a:t>Завершение </a:t>
            </a:r>
            <a:r>
              <a:rPr lang="ru-RU" sz="3400" dirty="0">
                <a:solidFill>
                  <a:schemeClr val="bg1"/>
                </a:solidFill>
              </a:rPr>
              <a:t>(телефонного) разговора, если происходит какое-либо навязывание чувства вины, </a:t>
            </a:r>
            <a:r>
              <a:rPr lang="ru-RU" sz="3400" dirty="0" smtClean="0">
                <a:solidFill>
                  <a:schemeClr val="bg1"/>
                </a:solidFill>
              </a:rPr>
              <a:t>унижения. </a:t>
            </a:r>
            <a:endParaRPr lang="ru-RU" sz="3400" dirty="0">
              <a:solidFill>
                <a:schemeClr val="bg1"/>
              </a:solidFill>
            </a:endParaRPr>
          </a:p>
          <a:p>
            <a:pPr marL="171450" indent="-171450">
              <a:lnSpc>
                <a:spcPct val="90000"/>
              </a:lnSpc>
              <a:spcBef>
                <a:spcPts val="1200"/>
              </a:spcBef>
              <a:buFont typeface="Arial"/>
              <a:buChar char="•"/>
            </a:pPr>
            <a:r>
              <a:rPr lang="ru-RU" sz="3400" dirty="0">
                <a:solidFill>
                  <a:schemeClr val="bg1"/>
                </a:solidFill>
              </a:rPr>
              <a:t>Отказ делиться с бывшим партнёром информацией, которая его не касается. </a:t>
            </a:r>
          </a:p>
          <a:p>
            <a:pPr marL="171450" indent="-171450">
              <a:lnSpc>
                <a:spcPct val="90000"/>
              </a:lnSpc>
              <a:spcBef>
                <a:spcPts val="1200"/>
              </a:spcBef>
              <a:buFont typeface="Arial"/>
              <a:buChar char="•"/>
            </a:pPr>
            <a:r>
              <a:rPr lang="ru-RU" sz="3400" dirty="0">
                <a:solidFill>
                  <a:schemeClr val="bg1"/>
                </a:solidFill>
              </a:rPr>
              <a:t>Отказ от того, чтобы тратить время </a:t>
            </a:r>
            <a:r>
              <a:rPr lang="ru-RU" sz="3400" dirty="0" smtClean="0">
                <a:solidFill>
                  <a:schemeClr val="bg1"/>
                </a:solidFill>
              </a:rPr>
              <a:t/>
            </a:r>
            <a:br>
              <a:rPr lang="ru-RU" sz="3400" dirty="0" smtClean="0">
                <a:solidFill>
                  <a:schemeClr val="bg1"/>
                </a:solidFill>
              </a:rPr>
            </a:br>
            <a:r>
              <a:rPr lang="ru-RU" sz="3400" dirty="0" smtClean="0">
                <a:solidFill>
                  <a:schemeClr val="bg1"/>
                </a:solidFill>
              </a:rPr>
              <a:t>на </a:t>
            </a:r>
            <a:r>
              <a:rPr lang="ru-RU" sz="3400" dirty="0">
                <a:solidFill>
                  <a:schemeClr val="bg1"/>
                </a:solidFill>
              </a:rPr>
              <a:t>социальные сети, просматривая сообщения вашего бывшего.</a:t>
            </a: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253097"/>
            <a:ext cx="11174966" cy="1015663"/>
          </a:xfrm>
          <a:prstGeom prst="rect">
            <a:avLst/>
          </a:prstGeom>
          <a:noFill/>
        </p:spPr>
        <p:txBody>
          <a:bodyPr wrap="square">
            <a:spAutoFit/>
          </a:bodyPr>
          <a:lstStyle/>
          <a:p>
            <a:r>
              <a:rPr lang="ru-RU"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Конкретные границы</a:t>
            </a:r>
            <a:endParaRPr lang="ru-RU" sz="6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39325846"/>
      </p:ext>
    </p:extLst>
  </p:cSld>
  <p:clrMapOvr>
    <a:masterClrMapping/>
  </p:clrMapOvr>
  <p:transition xmlns:p14="http://schemas.microsoft.com/office/powerpoint/2010/mai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C588094-1C3E-D18D-6CE6-DF1F41220144}"/>
              </a:ext>
            </a:extLst>
          </p:cNvPr>
          <p:cNvPicPr>
            <a:picLocks noChangeAspect="1"/>
          </p:cNvPicPr>
          <p:nvPr/>
        </p:nvPicPr>
        <p:blipFill>
          <a:blip r:embed="rId2" cstate="print">
            <a:alphaModFix amt="65000"/>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8" name="TextBox 7">
            <a:extLst>
              <a:ext uri="{FF2B5EF4-FFF2-40B4-BE49-F238E27FC236}">
                <a16:creationId xmlns="" xmlns:a16="http://schemas.microsoft.com/office/drawing/2014/main" id="{82AEC534-4A32-A82F-D74E-A66580545482}"/>
              </a:ext>
            </a:extLst>
          </p:cNvPr>
          <p:cNvSpPr txBox="1"/>
          <p:nvPr/>
        </p:nvSpPr>
        <p:spPr>
          <a:xfrm>
            <a:off x="766762" y="1484784"/>
            <a:ext cx="11017870" cy="4089325"/>
          </a:xfrm>
          <a:prstGeom prst="rect">
            <a:avLst/>
          </a:prstGeom>
          <a:noFill/>
        </p:spPr>
        <p:txBody>
          <a:bodyPr wrap="square">
            <a:spAutoFit/>
          </a:bodyPr>
          <a:lstStyle/>
          <a:p>
            <a:pPr>
              <a:lnSpc>
                <a:spcPct val="90000"/>
              </a:lnSpc>
            </a:pPr>
            <a:r>
              <a:rPr lang="ru-RU" sz="3200" dirty="0">
                <a:solidFill>
                  <a:srgbClr val="002060"/>
                </a:solidFill>
              </a:rPr>
              <a:t>Т</a:t>
            </a:r>
            <a:r>
              <a:rPr lang="ru-RU" sz="3200" dirty="0" smtClean="0">
                <a:solidFill>
                  <a:srgbClr val="002060"/>
                </a:solidFill>
              </a:rPr>
              <a:t>рудно </a:t>
            </a:r>
            <a:r>
              <a:rPr lang="ru-RU" sz="3200" dirty="0">
                <a:solidFill>
                  <a:srgbClr val="002060"/>
                </a:solidFill>
              </a:rPr>
              <a:t>двигаться </a:t>
            </a:r>
            <a:r>
              <a:rPr lang="ru-RU" sz="3200" dirty="0" smtClean="0">
                <a:solidFill>
                  <a:srgbClr val="002060"/>
                </a:solidFill>
              </a:rPr>
              <a:t>вперёд, </a:t>
            </a:r>
            <a:r>
              <a:rPr lang="ru-RU" sz="3200" dirty="0">
                <a:solidFill>
                  <a:srgbClr val="002060"/>
                </a:solidFill>
              </a:rPr>
              <a:t>постоянно </a:t>
            </a:r>
            <a:r>
              <a:rPr lang="ru-RU" sz="3200" dirty="0" smtClean="0">
                <a:solidFill>
                  <a:srgbClr val="002060"/>
                </a:solidFill>
              </a:rPr>
              <a:t>оглядываясь назад. </a:t>
            </a:r>
            <a:r>
              <a:rPr lang="ru-RU" sz="3200" dirty="0">
                <a:solidFill>
                  <a:srgbClr val="002060"/>
                </a:solidFill>
              </a:rPr>
              <a:t>Вы не можете наслаждаться </a:t>
            </a:r>
            <a:r>
              <a:rPr lang="ru-RU" sz="3200" dirty="0" smtClean="0">
                <a:solidFill>
                  <a:srgbClr val="002060"/>
                </a:solidFill>
              </a:rPr>
              <a:t>тем, что вас окружает </a:t>
            </a:r>
            <a:r>
              <a:rPr lang="ru-RU" sz="3200" dirty="0" smtClean="0">
                <a:solidFill>
                  <a:srgbClr val="002060"/>
                </a:solidFill>
              </a:rPr>
              <a:t>или </a:t>
            </a:r>
            <a:r>
              <a:rPr lang="ru-RU" sz="3200" dirty="0">
                <a:solidFill>
                  <a:srgbClr val="002060"/>
                </a:solidFill>
              </a:rPr>
              <a:t>видеть </a:t>
            </a:r>
            <a:r>
              <a:rPr lang="ru-RU" sz="3200" dirty="0" smtClean="0">
                <a:solidFill>
                  <a:srgbClr val="002060"/>
                </a:solidFill>
              </a:rPr>
              <a:t>возможности</a:t>
            </a:r>
            <a:r>
              <a:rPr lang="ru-RU" sz="3200" dirty="0">
                <a:solidFill>
                  <a:srgbClr val="002060"/>
                </a:solidFill>
              </a:rPr>
              <a:t> </a:t>
            </a:r>
            <a:r>
              <a:rPr lang="ru-RU" sz="3200" dirty="0" smtClean="0">
                <a:solidFill>
                  <a:srgbClr val="002060"/>
                </a:solidFill>
              </a:rPr>
              <a:t>впереди</a:t>
            </a:r>
            <a:r>
              <a:rPr lang="ru-RU" sz="3200" dirty="0">
                <a:solidFill>
                  <a:srgbClr val="002060"/>
                </a:solidFill>
              </a:rPr>
              <a:t>, потому что </a:t>
            </a:r>
            <a:r>
              <a:rPr lang="ru-RU" sz="3200" dirty="0" smtClean="0">
                <a:solidFill>
                  <a:srgbClr val="002060"/>
                </a:solidFill>
              </a:rPr>
              <a:t>всё, что </a:t>
            </a:r>
            <a:r>
              <a:rPr lang="ru-RU" sz="3200" dirty="0">
                <a:solidFill>
                  <a:srgbClr val="002060"/>
                </a:solidFill>
              </a:rPr>
              <a:t>вы продолжаете </a:t>
            </a:r>
            <a:r>
              <a:rPr lang="ru-RU" sz="3200" dirty="0" smtClean="0">
                <a:solidFill>
                  <a:srgbClr val="002060"/>
                </a:solidFill>
              </a:rPr>
              <a:t>делать</a:t>
            </a:r>
            <a:r>
              <a:rPr lang="ru-RU" sz="3200" dirty="0">
                <a:solidFill>
                  <a:srgbClr val="002060"/>
                </a:solidFill>
              </a:rPr>
              <a:t> </a:t>
            </a:r>
            <a:r>
              <a:rPr lang="mr-IN" sz="3200" dirty="0" smtClean="0">
                <a:solidFill>
                  <a:srgbClr val="002060"/>
                </a:solidFill>
              </a:rPr>
              <a:t>–</a:t>
            </a:r>
            <a:r>
              <a:rPr lang="ru-RU" sz="3200" dirty="0" smtClean="0">
                <a:solidFill>
                  <a:srgbClr val="002060"/>
                </a:solidFill>
              </a:rPr>
              <a:t> </a:t>
            </a:r>
            <a:r>
              <a:rPr lang="ru-RU" sz="3200" dirty="0" smtClean="0">
                <a:solidFill>
                  <a:srgbClr val="002060"/>
                </a:solidFill>
              </a:rPr>
              <a:t>это </a:t>
            </a:r>
            <a:r>
              <a:rPr lang="ru-RU" sz="3200" dirty="0">
                <a:solidFill>
                  <a:srgbClr val="002060"/>
                </a:solidFill>
              </a:rPr>
              <a:t>оглядываться назад. </a:t>
            </a:r>
            <a:r>
              <a:rPr lang="ru-RU" sz="3200" dirty="0" smtClean="0">
                <a:solidFill>
                  <a:srgbClr val="002060"/>
                </a:solidFill>
              </a:rPr>
              <a:t/>
            </a:r>
            <a:br>
              <a:rPr lang="ru-RU" sz="3200" dirty="0" smtClean="0">
                <a:solidFill>
                  <a:srgbClr val="002060"/>
                </a:solidFill>
              </a:rPr>
            </a:br>
            <a:r>
              <a:rPr lang="ru-RU" sz="3200" dirty="0" smtClean="0">
                <a:solidFill>
                  <a:srgbClr val="002060"/>
                </a:solidFill>
              </a:rPr>
              <a:t>Подумайте </a:t>
            </a:r>
            <a:r>
              <a:rPr lang="ru-RU" sz="3200" dirty="0">
                <a:solidFill>
                  <a:srgbClr val="002060"/>
                </a:solidFill>
              </a:rPr>
              <a:t>о том, </a:t>
            </a:r>
            <a:r>
              <a:rPr lang="ru-RU" sz="3200" dirty="0" smtClean="0">
                <a:solidFill>
                  <a:srgbClr val="002060"/>
                </a:solidFill>
              </a:rPr>
              <a:t>чего </a:t>
            </a:r>
            <a:r>
              <a:rPr lang="ru-RU" sz="3200" dirty="0">
                <a:solidFill>
                  <a:srgbClr val="002060"/>
                </a:solidFill>
              </a:rPr>
              <a:t>вам </a:t>
            </a:r>
            <a:r>
              <a:rPr lang="ru-RU" sz="3200" dirty="0" smtClean="0">
                <a:solidFill>
                  <a:srgbClr val="002060"/>
                </a:solidFill>
              </a:rPr>
              <a:t/>
            </a:r>
            <a:br>
              <a:rPr lang="ru-RU" sz="3200" dirty="0" smtClean="0">
                <a:solidFill>
                  <a:srgbClr val="002060"/>
                </a:solidFill>
              </a:rPr>
            </a:br>
            <a:r>
              <a:rPr lang="ru-RU" sz="3200" dirty="0" smtClean="0">
                <a:solidFill>
                  <a:srgbClr val="002060"/>
                </a:solidFill>
              </a:rPr>
              <a:t>не </a:t>
            </a:r>
            <a:r>
              <a:rPr lang="ru-RU" sz="3200" dirty="0">
                <a:solidFill>
                  <a:srgbClr val="002060"/>
                </a:solidFill>
              </a:rPr>
              <a:t>хватает. Так </a:t>
            </a:r>
            <a:r>
              <a:rPr lang="ru-RU" sz="3200" dirty="0" smtClean="0">
                <a:solidFill>
                  <a:srgbClr val="002060"/>
                </a:solidFill>
              </a:rPr>
              <a:t>много </a:t>
            </a:r>
            <a:r>
              <a:rPr lang="ru-RU" sz="3200" dirty="0">
                <a:solidFill>
                  <a:srgbClr val="002060"/>
                </a:solidFill>
              </a:rPr>
              <a:t>свободы </a:t>
            </a:r>
            <a:r>
              <a:rPr lang="ru-RU" sz="3200" dirty="0" smtClean="0">
                <a:solidFill>
                  <a:srgbClr val="002060"/>
                </a:solidFill>
              </a:rPr>
              <a:t/>
            </a:r>
            <a:br>
              <a:rPr lang="ru-RU" sz="3200" dirty="0" smtClean="0">
                <a:solidFill>
                  <a:srgbClr val="002060"/>
                </a:solidFill>
              </a:rPr>
            </a:br>
            <a:r>
              <a:rPr lang="ru-RU" sz="3200" dirty="0" smtClean="0">
                <a:solidFill>
                  <a:srgbClr val="002060"/>
                </a:solidFill>
              </a:rPr>
              <a:t>в </a:t>
            </a:r>
            <a:r>
              <a:rPr lang="ru-RU" sz="3200" dirty="0">
                <a:solidFill>
                  <a:srgbClr val="002060"/>
                </a:solidFill>
              </a:rPr>
              <a:t>том, </a:t>
            </a:r>
            <a:r>
              <a:rPr lang="ru-RU" sz="3200" dirty="0" smtClean="0">
                <a:solidFill>
                  <a:srgbClr val="002060"/>
                </a:solidFill>
              </a:rPr>
              <a:t>чтобы </a:t>
            </a:r>
            <a:r>
              <a:rPr lang="ru-RU" sz="3200" dirty="0">
                <a:solidFill>
                  <a:srgbClr val="002060"/>
                </a:solidFill>
              </a:rPr>
              <a:t>сосредоточиться </a:t>
            </a:r>
            <a:r>
              <a:rPr lang="ru-RU" sz="3200" dirty="0" smtClean="0">
                <a:solidFill>
                  <a:srgbClr val="002060"/>
                </a:solidFill>
              </a:rPr>
              <a:t/>
            </a:r>
            <a:br>
              <a:rPr lang="ru-RU" sz="3200" dirty="0" smtClean="0">
                <a:solidFill>
                  <a:srgbClr val="002060"/>
                </a:solidFill>
              </a:rPr>
            </a:br>
            <a:r>
              <a:rPr lang="ru-RU" sz="3200" dirty="0" smtClean="0">
                <a:solidFill>
                  <a:srgbClr val="002060"/>
                </a:solidFill>
              </a:rPr>
              <a:t>на </a:t>
            </a:r>
            <a:r>
              <a:rPr lang="ru-RU" sz="3200" dirty="0">
                <a:solidFill>
                  <a:srgbClr val="002060"/>
                </a:solidFill>
              </a:rPr>
              <a:t>настоящем, смотреть </a:t>
            </a:r>
            <a:r>
              <a:rPr lang="ru-RU" sz="3200" dirty="0" smtClean="0">
                <a:solidFill>
                  <a:srgbClr val="002060"/>
                </a:solidFill>
              </a:rPr>
              <a:t/>
            </a:r>
            <a:br>
              <a:rPr lang="ru-RU" sz="3200" dirty="0" smtClean="0">
                <a:solidFill>
                  <a:srgbClr val="002060"/>
                </a:solidFill>
              </a:rPr>
            </a:br>
            <a:r>
              <a:rPr lang="ru-RU" sz="3200" dirty="0" smtClean="0">
                <a:solidFill>
                  <a:srgbClr val="002060"/>
                </a:solidFill>
              </a:rPr>
              <a:t>в будущее, отпустив </a:t>
            </a:r>
            <a:r>
              <a:rPr lang="ru-RU" sz="3200" dirty="0">
                <a:solidFill>
                  <a:srgbClr val="002060"/>
                </a:solidFill>
              </a:rPr>
              <a:t>прошлое! </a:t>
            </a: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Отпустите </a:t>
            </a:r>
            <a:r>
              <a:rPr lang="ru-RU" sz="5400" b="1" dirty="0">
                <a:solidFill>
                  <a:srgbClr val="000090"/>
                </a:solidFill>
                <a:latin typeface="Calibri" panose="020F0502020204030204" pitchFamily="34" charset="0"/>
                <a:cs typeface="Calibri" panose="020F0502020204030204" pitchFamily="34" charset="0"/>
              </a:rPr>
              <a:t>прошлое </a:t>
            </a:r>
          </a:p>
        </p:txBody>
      </p:sp>
    </p:spTree>
    <p:extLst>
      <p:ext uri="{BB962C8B-B14F-4D97-AF65-F5344CB8AC3E}">
        <p14:creationId xmlns:p14="http://schemas.microsoft.com/office/powerpoint/2010/main" val="1625964449"/>
      </p:ext>
    </p:extLst>
  </p:cSld>
  <p:clrMapOvr>
    <a:masterClrMapping/>
  </p:clrMapOvr>
  <p:transition xmlns:p14="http://schemas.microsoft.com/office/powerpoint/2010/mai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CC2F2FCE-52D2-54F4-04B9-8D3B00E17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8" name="TextBox 7">
            <a:extLst>
              <a:ext uri="{FF2B5EF4-FFF2-40B4-BE49-F238E27FC236}">
                <a16:creationId xmlns="" xmlns:a16="http://schemas.microsoft.com/office/drawing/2014/main" id="{E80E5CFF-1BC8-33D6-A7C2-A40650A4167E}"/>
              </a:ext>
            </a:extLst>
          </p:cNvPr>
          <p:cNvSpPr txBox="1"/>
          <p:nvPr/>
        </p:nvSpPr>
        <p:spPr>
          <a:xfrm>
            <a:off x="3647728" y="1484785"/>
            <a:ext cx="8280920" cy="4401205"/>
          </a:xfrm>
          <a:prstGeom prst="rect">
            <a:avLst/>
          </a:prstGeom>
          <a:noFill/>
        </p:spPr>
        <p:txBody>
          <a:bodyPr wrap="square">
            <a:spAutoFit/>
          </a:bodyPr>
          <a:lstStyle/>
          <a:p>
            <a:pPr marL="457200" indent="-457200">
              <a:buFont typeface="Arial" panose="020B0604020202020204" pitchFamily="34" charset="0"/>
              <a:buChar char="•"/>
            </a:pPr>
            <a:r>
              <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Одобрение</a:t>
            </a:r>
          </a:p>
          <a:p>
            <a:pPr marL="457200" indent="-457200">
              <a:buFont typeface="Arial" panose="020B0604020202020204" pitchFamily="34" charset="0"/>
              <a:buChar char="•"/>
            </a:pPr>
            <a:r>
              <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Извинение или </a:t>
            </a:r>
            <a:r>
              <a:rPr lang="ru-R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оправдание</a:t>
            </a:r>
            <a:endPar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buFont typeface="Arial" panose="020B0604020202020204" pitchFamily="34" charset="0"/>
              <a:buChar char="•"/>
            </a:pPr>
            <a:r>
              <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Помилование</a:t>
            </a:r>
          </a:p>
          <a:p>
            <a:pPr marL="457200" indent="-457200">
              <a:buFont typeface="Arial" panose="020B0604020202020204" pitchFamily="34" charset="0"/>
              <a:buChar char="•"/>
            </a:pPr>
            <a:r>
              <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Примирение</a:t>
            </a:r>
          </a:p>
          <a:p>
            <a:pPr marL="457200" indent="-457200">
              <a:buFont typeface="Arial" panose="020B0604020202020204" pitchFamily="34" charset="0"/>
              <a:buChar char="•"/>
            </a:pPr>
            <a:r>
              <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Отрицание или игнорирование</a:t>
            </a:r>
          </a:p>
          <a:p>
            <a:pPr marL="457200" indent="-457200">
              <a:buFont typeface="Arial" panose="020B0604020202020204" pitchFamily="34" charset="0"/>
              <a:buChar char="•"/>
            </a:pPr>
            <a:r>
              <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Забвение</a:t>
            </a:r>
          </a:p>
          <a:p>
            <a:pPr marL="457200" indent="-457200">
              <a:buFont typeface="Arial" panose="020B0604020202020204" pitchFamily="34" charset="0"/>
              <a:buChar char="•"/>
            </a:pPr>
            <a:r>
              <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Притворство, что это не важно</a:t>
            </a: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Чем </a:t>
            </a:r>
            <a:r>
              <a:rPr lang="ru-RU"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прощение НЕ является</a:t>
            </a:r>
            <a:r>
              <a:rPr lang="ru-RU"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2511600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B0732FE-0C80-DDD1-9977-8D84FEF43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712" y="0"/>
            <a:ext cx="12503391" cy="6858000"/>
          </a:xfrm>
          <a:prstGeom prst="rect">
            <a:avLst/>
          </a:prstGeom>
        </p:spPr>
      </p:pic>
      <p:sp>
        <p:nvSpPr>
          <p:cNvPr id="4" name="Прямоугольник 3"/>
          <p:cNvSpPr/>
          <p:nvPr/>
        </p:nvSpPr>
        <p:spPr>
          <a:xfrm>
            <a:off x="2063552" y="980728"/>
            <a:ext cx="7704856" cy="1077218"/>
          </a:xfrm>
          <a:prstGeom prst="rect">
            <a:avLst/>
          </a:prstGeom>
        </p:spPr>
        <p:txBody>
          <a:bodyPr wrap="square">
            <a:spAutoFit/>
          </a:bodyPr>
          <a:lstStyle/>
          <a:p>
            <a:endParaRPr lang="ru-RU" sz="3200" dirty="0"/>
          </a:p>
          <a:p>
            <a:r>
              <a:rPr lang="ru-RU" sz="3200" dirty="0"/>
              <a:t> </a:t>
            </a:r>
            <a:endParaRPr lang="ru-RU" sz="2400" i="1" dirty="0">
              <a:solidFill>
                <a:schemeClr val="accent2">
                  <a:lumMod val="50000"/>
                </a:schemeClr>
              </a:solidFill>
            </a:endParaRPr>
          </a:p>
        </p:txBody>
      </p:sp>
      <p:sp>
        <p:nvSpPr>
          <p:cNvPr id="6" name="Прямоугольник 5">
            <a:extLst>
              <a:ext uri="{FF2B5EF4-FFF2-40B4-BE49-F238E27FC236}">
                <a16:creationId xmlns="" xmlns:a16="http://schemas.microsoft.com/office/drawing/2014/main" id="{9DCDE2C6-C97A-2781-A9BF-0F25725783AE}"/>
              </a:ext>
            </a:extLst>
          </p:cNvPr>
          <p:cNvSpPr/>
          <p:nvPr/>
        </p:nvSpPr>
        <p:spPr>
          <a:xfrm>
            <a:off x="3810000" y="2764038"/>
            <a:ext cx="5742384" cy="646331"/>
          </a:xfrm>
          <a:prstGeom prst="rect">
            <a:avLst/>
          </a:prstGeom>
        </p:spPr>
        <p:txBody>
          <a:bodyPr wrap="square">
            <a:spAutoFit/>
          </a:bodyPr>
          <a:lstStyle/>
          <a:p>
            <a:r>
              <a:rPr lang="ru-RU" b="1" dirty="0">
                <a:latin typeface="TimesNewRomanPS"/>
              </a:rPr>
              <a:t/>
            </a:r>
            <a:br>
              <a:rPr lang="ru-RU" b="1" dirty="0">
                <a:latin typeface="TimesNewRomanPS"/>
              </a:rPr>
            </a:br>
            <a:endParaRPr lang="ru-RU" dirty="0"/>
          </a:p>
        </p:txBody>
      </p:sp>
      <p:sp>
        <p:nvSpPr>
          <p:cNvPr id="7" name="TextBox 6">
            <a:extLst>
              <a:ext uri="{FF2B5EF4-FFF2-40B4-BE49-F238E27FC236}">
                <a16:creationId xmlns:a16="http://schemas.microsoft.com/office/drawing/2014/main" xmlns="" id="{E0E4B14D-A6A9-44DE-7CF1-D88989CDB3C8}"/>
              </a:ext>
            </a:extLst>
          </p:cNvPr>
          <p:cNvSpPr txBox="1"/>
          <p:nvPr/>
        </p:nvSpPr>
        <p:spPr>
          <a:xfrm>
            <a:off x="721401" y="1340768"/>
            <a:ext cx="11279255" cy="5106013"/>
          </a:xfrm>
          <a:prstGeom prst="rect">
            <a:avLst/>
          </a:prstGeom>
          <a:noFill/>
        </p:spPr>
        <p:txBody>
          <a:bodyPr wrap="square">
            <a:spAutoFit/>
          </a:bodyPr>
          <a:lstStyle/>
          <a:p>
            <a:r>
              <a:rPr lang="ru-RU" sz="3600" dirty="0" smtClean="0">
                <a:solidFill>
                  <a:srgbClr val="000090"/>
                </a:solidFill>
              </a:rPr>
              <a:t>Принцип </a:t>
            </a:r>
            <a:r>
              <a:rPr lang="ru-RU" sz="3600" dirty="0">
                <a:solidFill>
                  <a:srgbClr val="000090"/>
                </a:solidFill>
              </a:rPr>
              <a:t>Священного </a:t>
            </a:r>
            <a:r>
              <a:rPr lang="ru-RU" sz="3600" dirty="0" smtClean="0">
                <a:solidFill>
                  <a:srgbClr val="000090"/>
                </a:solidFill>
              </a:rPr>
              <a:t>Писания</a:t>
            </a:r>
          </a:p>
          <a:p>
            <a:endParaRPr lang="ru-RU" sz="900" dirty="0" smtClean="0">
              <a:solidFill>
                <a:srgbClr val="000090"/>
              </a:solidFill>
            </a:endParaRPr>
          </a:p>
          <a:p>
            <a:pPr marL="3498850">
              <a:lnSpc>
                <a:spcPct val="80000"/>
              </a:lnSpc>
            </a:pPr>
            <a:r>
              <a:rPr lang="ru-RU" altLang="ru-RU" sz="3400" b="1" dirty="0" smtClean="0">
                <a:solidFill>
                  <a:srgbClr val="000090"/>
                </a:solidFill>
              </a:rPr>
              <a:t>«Внимай̆</a:t>
            </a:r>
            <a:r>
              <a:rPr lang="ru-RU" altLang="ru-RU" sz="3400" b="1" dirty="0">
                <a:solidFill>
                  <a:srgbClr val="000090"/>
                </a:solidFill>
              </a:rPr>
              <a:t>, народ мой, закону моему, приклоните ухо ваше к словам уст моих. Открою уста мои в притче </a:t>
            </a:r>
            <a:r>
              <a:rPr lang="ru-RU" altLang="ru-RU" sz="3400" b="1" dirty="0" smtClean="0">
                <a:solidFill>
                  <a:srgbClr val="000090"/>
                </a:solidFill>
              </a:rPr>
              <a:t/>
            </a:r>
            <a:br>
              <a:rPr lang="ru-RU" altLang="ru-RU" sz="3400" b="1" dirty="0" smtClean="0">
                <a:solidFill>
                  <a:srgbClr val="000090"/>
                </a:solidFill>
              </a:rPr>
            </a:br>
            <a:r>
              <a:rPr lang="ru-RU" altLang="ru-RU" sz="3400" b="1" dirty="0" smtClean="0">
                <a:solidFill>
                  <a:srgbClr val="000090"/>
                </a:solidFill>
              </a:rPr>
              <a:t>и </a:t>
            </a:r>
            <a:r>
              <a:rPr lang="ru-RU" altLang="ru-RU" sz="3400" b="1" dirty="0">
                <a:solidFill>
                  <a:srgbClr val="000090"/>
                </a:solidFill>
              </a:rPr>
              <a:t>произнесу гадания из древности. </a:t>
            </a:r>
            <a:r>
              <a:rPr lang="ru-RU" altLang="ru-RU" sz="3400" b="1" dirty="0" smtClean="0">
                <a:solidFill>
                  <a:srgbClr val="000090"/>
                </a:solidFill>
              </a:rPr>
              <a:t/>
            </a:r>
            <a:br>
              <a:rPr lang="ru-RU" altLang="ru-RU" sz="3400" b="1" dirty="0" smtClean="0">
                <a:solidFill>
                  <a:srgbClr val="000090"/>
                </a:solidFill>
              </a:rPr>
            </a:br>
            <a:r>
              <a:rPr lang="ru-RU" altLang="ru-RU" sz="3400" b="1" dirty="0" smtClean="0">
                <a:solidFill>
                  <a:srgbClr val="000090"/>
                </a:solidFill>
              </a:rPr>
              <a:t>Что </a:t>
            </a:r>
            <a:r>
              <a:rPr lang="ru-RU" altLang="ru-RU" sz="3400" b="1" dirty="0">
                <a:solidFill>
                  <a:srgbClr val="000090"/>
                </a:solidFill>
              </a:rPr>
              <a:t>слышали мы и узнали, и отцы </a:t>
            </a:r>
            <a:r>
              <a:rPr lang="ru-RU" altLang="ru-RU" sz="3400" b="1" dirty="0" smtClean="0">
                <a:solidFill>
                  <a:srgbClr val="000090"/>
                </a:solidFill>
              </a:rPr>
              <a:t/>
            </a:r>
            <a:br>
              <a:rPr lang="ru-RU" altLang="ru-RU" sz="3400" b="1" dirty="0" smtClean="0">
                <a:solidFill>
                  <a:srgbClr val="000090"/>
                </a:solidFill>
              </a:rPr>
            </a:br>
            <a:r>
              <a:rPr lang="ru-RU" altLang="ru-RU" sz="3400" b="1" dirty="0" smtClean="0">
                <a:solidFill>
                  <a:srgbClr val="000090"/>
                </a:solidFill>
              </a:rPr>
              <a:t>наши </a:t>
            </a:r>
            <a:r>
              <a:rPr lang="ru-RU" altLang="ru-RU" sz="3400" b="1" dirty="0">
                <a:solidFill>
                  <a:srgbClr val="000090"/>
                </a:solidFill>
              </a:rPr>
              <a:t>рассказали нам, не скроем </a:t>
            </a:r>
            <a:r>
              <a:rPr lang="ru-RU" altLang="ru-RU" sz="3400" b="1" dirty="0" smtClean="0">
                <a:solidFill>
                  <a:srgbClr val="000090"/>
                </a:solidFill>
              </a:rPr>
              <a:t/>
            </a:r>
            <a:br>
              <a:rPr lang="ru-RU" altLang="ru-RU" sz="3400" b="1" dirty="0" smtClean="0">
                <a:solidFill>
                  <a:srgbClr val="000090"/>
                </a:solidFill>
              </a:rPr>
            </a:br>
            <a:r>
              <a:rPr lang="ru-RU" altLang="ru-RU" sz="3400" b="1" dirty="0" smtClean="0">
                <a:solidFill>
                  <a:srgbClr val="000090"/>
                </a:solidFill>
              </a:rPr>
              <a:t>от </a:t>
            </a:r>
            <a:r>
              <a:rPr lang="ru-RU" altLang="ru-RU" sz="3400" b="1" dirty="0">
                <a:solidFill>
                  <a:srgbClr val="000090"/>
                </a:solidFill>
              </a:rPr>
              <a:t>детей̆ их, возвещая роду грядущему славу Господа, и силу Его, и чудеса </a:t>
            </a:r>
            <a:r>
              <a:rPr lang="ru-RU" altLang="ru-RU" sz="3400" b="1" dirty="0" smtClean="0">
                <a:solidFill>
                  <a:srgbClr val="000090"/>
                </a:solidFill>
              </a:rPr>
              <a:t/>
            </a:r>
            <a:br>
              <a:rPr lang="ru-RU" altLang="ru-RU" sz="3400" b="1" dirty="0" smtClean="0">
                <a:solidFill>
                  <a:srgbClr val="000090"/>
                </a:solidFill>
              </a:rPr>
            </a:br>
            <a:r>
              <a:rPr lang="ru-RU" altLang="ru-RU" sz="3400" b="1" dirty="0" smtClean="0">
                <a:solidFill>
                  <a:srgbClr val="000090"/>
                </a:solidFill>
              </a:rPr>
              <a:t>Его</a:t>
            </a:r>
            <a:r>
              <a:rPr lang="ru-RU" altLang="ru-RU" sz="3400" b="1" dirty="0">
                <a:solidFill>
                  <a:srgbClr val="000090"/>
                </a:solidFill>
              </a:rPr>
              <a:t>, которые Он сотворил</a:t>
            </a:r>
            <a:r>
              <a:rPr lang="ru-RU" altLang="ru-RU" sz="3400" b="1" dirty="0" smtClean="0">
                <a:solidFill>
                  <a:srgbClr val="000090"/>
                </a:solidFill>
              </a:rPr>
              <a:t>»</a:t>
            </a:r>
            <a:r>
              <a:rPr lang="ru-RU" sz="3400" b="1" dirty="0" smtClean="0">
                <a:solidFill>
                  <a:srgbClr val="000090"/>
                </a:solidFill>
              </a:rPr>
              <a:t> </a:t>
            </a:r>
            <a:endParaRPr lang="en-US" sz="3400" b="1" dirty="0">
              <a:solidFill>
                <a:srgbClr val="000090"/>
              </a:solidFill>
            </a:endParaRPr>
          </a:p>
          <a:p>
            <a:r>
              <a:rPr lang="ru-RU" sz="3600" i="1" dirty="0" smtClean="0">
                <a:solidFill>
                  <a:srgbClr val="000090"/>
                </a:solidFill>
              </a:rPr>
              <a:t>															</a:t>
            </a:r>
            <a:r>
              <a:rPr lang="ru-RU" sz="3000" i="1" dirty="0" smtClean="0">
                <a:solidFill>
                  <a:srgbClr val="000090"/>
                </a:solidFill>
              </a:rPr>
              <a:t> </a:t>
            </a:r>
            <a:r>
              <a:rPr lang="ru-RU" altLang="ru-RU" sz="3000" i="1" dirty="0" smtClean="0">
                <a:solidFill>
                  <a:srgbClr val="000090"/>
                </a:solidFill>
              </a:rPr>
              <a:t>(</a:t>
            </a:r>
            <a:r>
              <a:rPr lang="ru-RU" altLang="ru-RU" sz="3000" i="1" dirty="0">
                <a:solidFill>
                  <a:srgbClr val="000090"/>
                </a:solidFill>
              </a:rPr>
              <a:t>Псалтирь 77:1-4</a:t>
            </a:r>
            <a:r>
              <a:rPr lang="ru-RU" altLang="ru-RU" sz="3000" i="1" dirty="0" smtClean="0">
                <a:solidFill>
                  <a:srgbClr val="000090"/>
                </a:solidFill>
              </a:rPr>
              <a:t>)</a:t>
            </a:r>
            <a:endParaRPr lang="ru-RU" altLang="ru-RU" sz="3000" i="1" dirty="0">
              <a:solidFill>
                <a:srgbClr val="000090"/>
              </a:solidFill>
            </a:endParaRPr>
          </a:p>
        </p:txBody>
      </p:sp>
      <p:sp>
        <p:nvSpPr>
          <p:cNvPr id="9" name="TextBox 8">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НОВЫЕ ВОСПОМИНАНИЯ</a:t>
            </a:r>
            <a:endParaRPr lang="ru-RU" sz="5400" b="1" dirty="0">
              <a:solidFill>
                <a:srgbClr val="0000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56147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6AB9CEC-2B66-36FF-B487-0209AA594383}"/>
              </a:ext>
            </a:extLst>
          </p:cNvPr>
          <p:cNvPicPr>
            <a:picLocks noChangeAspect="1"/>
          </p:cNvPicPr>
          <p:nvPr/>
        </p:nvPicPr>
        <p:blipFill>
          <a:blip r:embed="rId3" cstate="print">
            <a:alphaModFix amt="67000"/>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8" name="TextBox 7">
            <a:extLst>
              <a:ext uri="{FF2B5EF4-FFF2-40B4-BE49-F238E27FC236}">
                <a16:creationId xmlns="" xmlns:a16="http://schemas.microsoft.com/office/drawing/2014/main" id="{BF4A76DB-0581-80C1-CE17-7A3DED96C0B9}"/>
              </a:ext>
            </a:extLst>
          </p:cNvPr>
          <p:cNvSpPr txBox="1"/>
          <p:nvPr/>
        </p:nvSpPr>
        <p:spPr>
          <a:xfrm>
            <a:off x="551384" y="1344759"/>
            <a:ext cx="11161240" cy="5108577"/>
          </a:xfrm>
          <a:prstGeom prst="rect">
            <a:avLst/>
          </a:prstGeom>
          <a:noFill/>
        </p:spPr>
        <p:txBody>
          <a:bodyPr wrap="square">
            <a:spAutoFit/>
          </a:bodyPr>
          <a:lstStyle/>
          <a:p>
            <a:pPr marL="457200" indent="-457200">
              <a:lnSpc>
                <a:spcPct val="90000"/>
              </a:lnSpc>
              <a:spcBef>
                <a:spcPts val="1200"/>
              </a:spcBef>
              <a:buFont typeface="Arial" panose="020B0604020202020204" pitchFamily="34" charset="0"/>
              <a:buChar char="•"/>
            </a:pPr>
            <a:r>
              <a:rPr lang="ru-RU" sz="3400" b="1" dirty="0">
                <a:solidFill>
                  <a:srgbClr val="002060"/>
                </a:solidFill>
              </a:rPr>
              <a:t>Решением, а НЕ чувством </a:t>
            </a:r>
          </a:p>
          <a:p>
            <a:pPr marL="457200" indent="-457200">
              <a:lnSpc>
                <a:spcPct val="90000"/>
              </a:lnSpc>
              <a:spcBef>
                <a:spcPts val="1200"/>
              </a:spcBef>
              <a:buFont typeface="Arial" panose="020B0604020202020204" pitchFamily="34" charset="0"/>
              <a:buChar char="•"/>
            </a:pPr>
            <a:r>
              <a:rPr lang="ru-RU" sz="3400" b="1" dirty="0">
                <a:solidFill>
                  <a:srgbClr val="002060"/>
                </a:solidFill>
              </a:rPr>
              <a:t>Осознанием </a:t>
            </a:r>
            <a:r>
              <a:rPr lang="ru-RU" sz="3400" b="1" dirty="0" smtClean="0">
                <a:solidFill>
                  <a:srgbClr val="002060"/>
                </a:solidFill>
              </a:rPr>
              <a:t>серьёзности того, что нам сделали, </a:t>
            </a:r>
            <a:br>
              <a:rPr lang="ru-RU" sz="3400" b="1" dirty="0" smtClean="0">
                <a:solidFill>
                  <a:srgbClr val="002060"/>
                </a:solidFill>
              </a:rPr>
            </a:br>
            <a:r>
              <a:rPr lang="ru-RU" sz="3400" b="1" dirty="0" smtClean="0">
                <a:solidFill>
                  <a:srgbClr val="002060"/>
                </a:solidFill>
              </a:rPr>
              <a:t>и оттого нуждающемся в прощении</a:t>
            </a:r>
            <a:endParaRPr lang="ru-RU" sz="3400" b="1" dirty="0">
              <a:solidFill>
                <a:srgbClr val="002060"/>
              </a:solidFill>
            </a:endParaRPr>
          </a:p>
          <a:p>
            <a:pPr marL="457200" indent="-457200">
              <a:lnSpc>
                <a:spcPct val="90000"/>
              </a:lnSpc>
              <a:spcBef>
                <a:spcPts val="1200"/>
              </a:spcBef>
              <a:buFont typeface="Arial" panose="020B0604020202020204" pitchFamily="34" charset="0"/>
              <a:buChar char="•"/>
            </a:pPr>
            <a:r>
              <a:rPr lang="ru-RU" sz="3400" b="1" dirty="0">
                <a:solidFill>
                  <a:srgbClr val="002060"/>
                </a:solidFill>
              </a:rPr>
              <a:t>Отказом от </a:t>
            </a:r>
            <a:r>
              <a:rPr lang="ru-RU" sz="3400" b="1" dirty="0" smtClean="0">
                <a:solidFill>
                  <a:srgbClr val="002060"/>
                </a:solidFill>
              </a:rPr>
              <a:t>того, чтобы </a:t>
            </a:r>
            <a:br>
              <a:rPr lang="ru-RU" sz="3400" b="1" dirty="0" smtClean="0">
                <a:solidFill>
                  <a:srgbClr val="002060"/>
                </a:solidFill>
              </a:rPr>
            </a:br>
            <a:r>
              <a:rPr lang="ru-RU" sz="3400" b="1" dirty="0" smtClean="0">
                <a:solidFill>
                  <a:srgbClr val="002060"/>
                </a:solidFill>
              </a:rPr>
              <a:t>помнить о причинённом зле</a:t>
            </a:r>
            <a:endParaRPr lang="ru-RU" sz="3400" b="1" dirty="0">
              <a:solidFill>
                <a:srgbClr val="002060"/>
              </a:solidFill>
            </a:endParaRPr>
          </a:p>
          <a:p>
            <a:pPr marL="457200" indent="-457200">
              <a:lnSpc>
                <a:spcPct val="90000"/>
              </a:lnSpc>
              <a:spcBef>
                <a:spcPts val="1200"/>
              </a:spcBef>
              <a:buFont typeface="Arial" panose="020B0604020202020204" pitchFamily="34" charset="0"/>
              <a:buChar char="•"/>
            </a:pPr>
            <a:r>
              <a:rPr lang="ru-RU" sz="3400" b="1" dirty="0">
                <a:solidFill>
                  <a:srgbClr val="002060"/>
                </a:solidFill>
              </a:rPr>
              <a:t>Отказом от сведения </a:t>
            </a:r>
            <a:r>
              <a:rPr lang="ru-RU" sz="3400" b="1" dirty="0" smtClean="0">
                <a:solidFill>
                  <a:srgbClr val="002060"/>
                </a:solidFill>
              </a:rPr>
              <a:t>счётов</a:t>
            </a:r>
            <a:endParaRPr lang="ru-RU" sz="3400" b="1" dirty="0">
              <a:solidFill>
                <a:srgbClr val="002060"/>
              </a:solidFill>
            </a:endParaRPr>
          </a:p>
          <a:p>
            <a:pPr marL="457200" indent="-457200">
              <a:lnSpc>
                <a:spcPct val="90000"/>
              </a:lnSpc>
              <a:spcBef>
                <a:spcPts val="1200"/>
              </a:spcBef>
              <a:buFont typeface="Arial" panose="020B0604020202020204" pitchFamily="34" charset="0"/>
              <a:buChar char="•"/>
            </a:pPr>
            <a:r>
              <a:rPr lang="ru-RU" sz="3400" b="1" dirty="0">
                <a:solidFill>
                  <a:srgbClr val="002060"/>
                </a:solidFill>
              </a:rPr>
              <a:t>Выбором не сплетничать</a:t>
            </a:r>
          </a:p>
          <a:p>
            <a:pPr marL="457200" indent="-457200">
              <a:lnSpc>
                <a:spcPct val="90000"/>
              </a:lnSpc>
              <a:spcBef>
                <a:spcPts val="1200"/>
              </a:spcBef>
              <a:buFont typeface="Arial" panose="020B0604020202020204" pitchFamily="34" charset="0"/>
              <a:buChar char="•"/>
            </a:pPr>
            <a:r>
              <a:rPr lang="ru-RU" sz="3400" b="1" dirty="0">
                <a:solidFill>
                  <a:srgbClr val="002060"/>
                </a:solidFill>
              </a:rPr>
              <a:t>Милосердием </a:t>
            </a:r>
            <a:r>
              <a:rPr lang="ru-RU" sz="3400" b="1" dirty="0" smtClean="0">
                <a:solidFill>
                  <a:srgbClr val="002060"/>
                </a:solidFill>
              </a:rPr>
              <a:t/>
            </a:r>
            <a:br>
              <a:rPr lang="ru-RU" sz="3400" b="1" dirty="0" smtClean="0">
                <a:solidFill>
                  <a:srgbClr val="002060"/>
                </a:solidFill>
              </a:rPr>
            </a:br>
            <a:r>
              <a:rPr lang="ru-RU" sz="3400" b="1" dirty="0" smtClean="0">
                <a:solidFill>
                  <a:srgbClr val="002060"/>
                </a:solidFill>
              </a:rPr>
              <a:t>и благодатью</a:t>
            </a:r>
            <a:endParaRPr lang="ru-RU" sz="3400" b="1" dirty="0">
              <a:solidFill>
                <a:srgbClr val="002060"/>
              </a:solidFill>
            </a:endParaRP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Чем прощение ЯВЛЯЕТСЯ? </a:t>
            </a:r>
            <a:endParaRPr lang="ru-RU" sz="5400" b="1" dirty="0">
              <a:solidFill>
                <a:srgbClr val="0000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94739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6EBF83B-F6D9-7E7D-F313-606106268A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5" name="TextBox 4">
            <a:extLst>
              <a:ext uri="{FF2B5EF4-FFF2-40B4-BE49-F238E27FC236}">
                <a16:creationId xmlns="" xmlns:a16="http://schemas.microsoft.com/office/drawing/2014/main" id="{418632A0-FDF4-B99F-E14E-53B6C4FBA18A}"/>
              </a:ext>
            </a:extLst>
          </p:cNvPr>
          <p:cNvSpPr txBox="1"/>
          <p:nvPr/>
        </p:nvSpPr>
        <p:spPr>
          <a:xfrm>
            <a:off x="4439816" y="1700808"/>
            <a:ext cx="7200800" cy="3304495"/>
          </a:xfrm>
          <a:prstGeom prst="rect">
            <a:avLst/>
          </a:prstGeom>
          <a:noFill/>
        </p:spPr>
        <p:txBody>
          <a:bodyPr wrap="square">
            <a:spAutoFit/>
          </a:bodyPr>
          <a:lstStyle/>
          <a:p>
            <a:pPr marL="457200" indent="-457200">
              <a:lnSpc>
                <a:spcPct val="90000"/>
              </a:lnSpc>
              <a:spcBef>
                <a:spcPts val="1200"/>
              </a:spcBef>
              <a:buFont typeface="Arial"/>
              <a:buChar char="•"/>
            </a:pPr>
            <a:r>
              <a:rPr lang="ru-RU" sz="4400" dirty="0" smtClean="0">
                <a:solidFill>
                  <a:srgbClr val="002060"/>
                </a:solidFill>
              </a:rPr>
              <a:t>Что </a:t>
            </a:r>
            <a:r>
              <a:rPr lang="ru-RU" sz="4400" dirty="0">
                <a:solidFill>
                  <a:srgbClr val="002060"/>
                </a:solidFill>
              </a:rPr>
              <a:t>для вас означает прощение? </a:t>
            </a:r>
          </a:p>
          <a:p>
            <a:pPr marL="457200" indent="-457200">
              <a:lnSpc>
                <a:spcPct val="90000"/>
              </a:lnSpc>
              <a:spcBef>
                <a:spcPts val="1200"/>
              </a:spcBef>
              <a:buFont typeface="Arial" panose="020B0604020202020204" pitchFamily="34" charset="0"/>
              <a:buChar char="•"/>
            </a:pPr>
            <a:r>
              <a:rPr lang="ru-RU" sz="4400" dirty="0">
                <a:solidFill>
                  <a:srgbClr val="002060"/>
                </a:solidFill>
              </a:rPr>
              <a:t>По каким признакам вы судите о том, что простили кого-либо? </a:t>
            </a:r>
          </a:p>
        </p:txBody>
      </p:sp>
      <p:sp>
        <p:nvSpPr>
          <p:cNvPr id="4" name="TextBox 3">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Личные </a:t>
            </a:r>
            <a:r>
              <a:rPr lang="ru-RU" sz="5400" b="1" dirty="0">
                <a:solidFill>
                  <a:srgbClr val="000090"/>
                </a:solidFill>
                <a:latin typeface="Calibri" panose="020F0502020204030204" pitchFamily="34" charset="0"/>
                <a:cs typeface="Calibri" panose="020F0502020204030204" pitchFamily="34" charset="0"/>
              </a:rPr>
              <a:t>размышления </a:t>
            </a:r>
          </a:p>
        </p:txBody>
      </p:sp>
    </p:spTree>
    <p:extLst>
      <p:ext uri="{BB962C8B-B14F-4D97-AF65-F5344CB8AC3E}">
        <p14:creationId xmlns:p14="http://schemas.microsoft.com/office/powerpoint/2010/main" val="3338507355"/>
      </p:ext>
    </p:extLst>
  </p:cSld>
  <p:clrMapOvr>
    <a:masterClrMapping/>
  </p:clrMapOvr>
  <p:transition xmlns:p14="http://schemas.microsoft.com/office/powerpoint/2010/mai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ADB8F56-F96C-B885-7F56-3276704C3E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782648"/>
            <a:ext cx="9695079" cy="5454664"/>
          </a:xfrm>
          <a:prstGeom prst="rect">
            <a:avLst/>
          </a:prstGeom>
        </p:spPr>
      </p:pic>
      <p:sp>
        <p:nvSpPr>
          <p:cNvPr id="6" name="TextBox 5">
            <a:extLst>
              <a:ext uri="{FF2B5EF4-FFF2-40B4-BE49-F238E27FC236}">
                <a16:creationId xmlns="" xmlns:a16="http://schemas.microsoft.com/office/drawing/2014/main" id="{9DA7B8C3-549D-8B86-8C55-BB660A90A02A}"/>
              </a:ext>
            </a:extLst>
          </p:cNvPr>
          <p:cNvSpPr txBox="1"/>
          <p:nvPr/>
        </p:nvSpPr>
        <p:spPr>
          <a:xfrm>
            <a:off x="695400" y="1412776"/>
            <a:ext cx="11161240" cy="4602798"/>
          </a:xfrm>
          <a:prstGeom prst="rect">
            <a:avLst/>
          </a:prstGeom>
          <a:noFill/>
        </p:spPr>
        <p:txBody>
          <a:bodyPr wrap="square">
            <a:spAutoFit/>
          </a:bodyPr>
          <a:lstStyle/>
          <a:p>
            <a:pPr>
              <a:lnSpc>
                <a:spcPct val="90000"/>
              </a:lnSpc>
            </a:pPr>
            <a:r>
              <a:rPr lang="ru-RU" sz="3000" dirty="0" smtClean="0">
                <a:solidFill>
                  <a:srgbClr val="002060"/>
                </a:solidFill>
              </a:rPr>
              <a:t>Великий̆ </a:t>
            </a:r>
            <a:r>
              <a:rPr lang="ru-RU" sz="3000" dirty="0">
                <a:solidFill>
                  <a:srgbClr val="002060"/>
                </a:solidFill>
              </a:rPr>
              <a:t>лидер движения за гражданские права доктор Мартин Лютер </a:t>
            </a:r>
            <a:r>
              <a:rPr lang="ru-RU" sz="3000" dirty="0" smtClean="0">
                <a:solidFill>
                  <a:srgbClr val="002060"/>
                </a:solidFill>
              </a:rPr>
              <a:t>Кинг (</a:t>
            </a:r>
            <a:r>
              <a:rPr lang="ru-RU" sz="3000" dirty="0">
                <a:solidFill>
                  <a:srgbClr val="002060"/>
                </a:solidFill>
              </a:rPr>
              <a:t>1957) </a:t>
            </a:r>
            <a:r>
              <a:rPr lang="ru-RU" sz="3000" dirty="0" smtClean="0">
                <a:solidFill>
                  <a:srgbClr val="002060"/>
                </a:solidFill>
              </a:rPr>
              <a:t>некогда сказал</a:t>
            </a:r>
            <a:r>
              <a:rPr lang="ru-RU" sz="3000" dirty="0" smtClean="0">
                <a:solidFill>
                  <a:srgbClr val="002060"/>
                </a:solidFill>
              </a:rPr>
              <a:t>:</a:t>
            </a:r>
          </a:p>
          <a:p>
            <a:pPr>
              <a:lnSpc>
                <a:spcPct val="90000"/>
              </a:lnSpc>
            </a:pPr>
            <a:r>
              <a:rPr lang="ru-RU" sz="1400" dirty="0" smtClean="0">
                <a:solidFill>
                  <a:srgbClr val="002060"/>
                </a:solidFill>
              </a:rPr>
              <a:t> </a:t>
            </a:r>
          </a:p>
          <a:p>
            <a:pPr marL="2959100">
              <a:lnSpc>
                <a:spcPct val="90000"/>
              </a:lnSpc>
              <a:spcBef>
                <a:spcPts val="600"/>
              </a:spcBef>
            </a:pPr>
            <a:r>
              <a:rPr lang="ru-RU" sz="3000" b="1" dirty="0" smtClean="0">
                <a:solidFill>
                  <a:srgbClr val="002060"/>
                </a:solidFill>
              </a:rPr>
              <a:t>«Мы должны развивать и поддерживать способность прощать. Тот, кто лишён способности прощать, лишён способности любить. В худших из нас есть добро, а в лучших – зло. Когда мы обнаруживаем это, мы менее склонны ненавидеть наших врагов».</a:t>
            </a:r>
          </a:p>
          <a:p>
            <a:pPr marL="2959100">
              <a:lnSpc>
                <a:spcPct val="90000"/>
              </a:lnSpc>
              <a:spcBef>
                <a:spcPts val="600"/>
              </a:spcBef>
            </a:pPr>
            <a:r>
              <a:rPr lang="ru-RU" sz="3000" b="1" dirty="0" smtClean="0">
                <a:solidFill>
                  <a:srgbClr val="002060"/>
                </a:solidFill>
              </a:rPr>
              <a:t>Возможно, мы были не способны любить так, как того хотел Бог, потому что мы не прощали.</a:t>
            </a:r>
            <a:endParaRPr lang="ru-RU" sz="3000" b="1" dirty="0">
              <a:solidFill>
                <a:srgbClr val="002060"/>
              </a:solidFill>
            </a:endParaRP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332656"/>
            <a:ext cx="75626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Влияние </a:t>
            </a:r>
            <a:r>
              <a:rPr lang="ru-RU" sz="5400" b="1" dirty="0">
                <a:solidFill>
                  <a:srgbClr val="000090"/>
                </a:solidFill>
                <a:latin typeface="Calibri" panose="020F0502020204030204" pitchFamily="34" charset="0"/>
                <a:cs typeface="Calibri" panose="020F0502020204030204" pitchFamily="34" charset="0"/>
              </a:rPr>
              <a:t>духа прощения </a:t>
            </a:r>
          </a:p>
        </p:txBody>
      </p:sp>
    </p:spTree>
    <p:extLst>
      <p:ext uri="{BB962C8B-B14F-4D97-AF65-F5344CB8AC3E}">
        <p14:creationId xmlns:p14="http://schemas.microsoft.com/office/powerpoint/2010/main" val="4127530629"/>
      </p:ext>
    </p:extLst>
  </p:cSld>
  <p:clrMapOvr>
    <a:masterClrMapping/>
  </p:clrMapOvr>
  <p:transition xmlns:p14="http://schemas.microsoft.com/office/powerpoint/2010/mai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90DB4FB7-E576-721F-412C-10272D9EC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7" name="Прямоугольник 6">
            <a:extLst>
              <a:ext uri="{FF2B5EF4-FFF2-40B4-BE49-F238E27FC236}">
                <a16:creationId xmlns="" xmlns:a16="http://schemas.microsoft.com/office/drawing/2014/main" id="{73ECAC6B-12D7-1F81-2AD7-995BB868A690}"/>
              </a:ext>
            </a:extLst>
          </p:cNvPr>
          <p:cNvSpPr/>
          <p:nvPr/>
        </p:nvSpPr>
        <p:spPr>
          <a:xfrm>
            <a:off x="2927648" y="1196753"/>
            <a:ext cx="6408712" cy="584775"/>
          </a:xfrm>
          <a:prstGeom prst="rect">
            <a:avLst/>
          </a:prstGeom>
        </p:spPr>
        <p:txBody>
          <a:bodyPr wrap="square">
            <a:spAutoFit/>
          </a:bodyPr>
          <a:lstStyle/>
          <a:p>
            <a:r>
              <a:rPr lang="ru-RU" sz="3200" i="1" dirty="0">
                <a:latin typeface="TimesNewRomanPS"/>
              </a:rPr>
              <a:t>   </a:t>
            </a:r>
            <a:endParaRPr lang="ru-RU" sz="3200" b="1" dirty="0">
              <a:solidFill>
                <a:schemeClr val="accent5">
                  <a:lumMod val="50000"/>
                </a:schemeClr>
              </a:solidFill>
            </a:endParaRPr>
          </a:p>
        </p:txBody>
      </p:sp>
      <p:sp>
        <p:nvSpPr>
          <p:cNvPr id="4" name="TextBox 3">
            <a:extLst>
              <a:ext uri="{FF2B5EF4-FFF2-40B4-BE49-F238E27FC236}">
                <a16:creationId xmlns="" xmlns:a16="http://schemas.microsoft.com/office/drawing/2014/main" id="{5DF95D90-88F3-15B8-8790-B4850A72D4EA}"/>
              </a:ext>
            </a:extLst>
          </p:cNvPr>
          <p:cNvSpPr txBox="1"/>
          <p:nvPr/>
        </p:nvSpPr>
        <p:spPr>
          <a:xfrm>
            <a:off x="1343472" y="908721"/>
            <a:ext cx="10081120" cy="4608512"/>
          </a:xfrm>
          <a:prstGeom prst="rect">
            <a:avLst/>
          </a:prstGeom>
          <a:noFill/>
        </p:spPr>
        <p:txBody>
          <a:bodyPr wrap="square">
            <a:spAutoFit/>
          </a:bodyPr>
          <a:lstStyle/>
          <a:p>
            <a:pPr>
              <a:lnSpc>
                <a:spcPct val="90000"/>
              </a:lnSpc>
            </a:pPr>
            <a:r>
              <a:rPr lang="ru-RU"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РАЗМЫШЛЯЯ О ТОМ, ЧТОБЫ ПРОСТИТЬ, ПОДУМАЙТЕ:</a:t>
            </a:r>
          </a:p>
          <a:p>
            <a:pPr>
              <a:lnSpc>
                <a:spcPct val="90000"/>
              </a:lnSpc>
            </a:pPr>
            <a:endParaRPr lang="ru-RU" sz="1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954338" indent="-571500">
              <a:lnSpc>
                <a:spcPct val="90000"/>
              </a:lnSpc>
              <a:spcBef>
                <a:spcPts val="1200"/>
              </a:spcBef>
              <a:buFont typeface="Arial" panose="020B0604020202020204" pitchFamily="34" charset="0"/>
              <a:buChar char="•"/>
            </a:pPr>
            <a:r>
              <a:rPr lang="ru-R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Иисус прощает вас снова </a:t>
            </a:r>
            <a:br>
              <a:rPr lang="ru-R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снова.  </a:t>
            </a:r>
            <a:endPar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954338" indent="-571500">
              <a:lnSpc>
                <a:spcPct val="90000"/>
              </a:lnSpc>
              <a:spcBef>
                <a:spcPts val="1200"/>
              </a:spcBef>
              <a:buFont typeface="Arial" panose="020B0604020202020204" pitchFamily="34" charset="0"/>
              <a:buChar char="•"/>
            </a:pPr>
            <a:r>
              <a:rPr lang="ru-R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Дух непрощения отрицательно сказывается прежде всего на ВАС самих. </a:t>
            </a:r>
            <a:endPar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140927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4DEA859-E874-DB35-CD19-700210E0D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6" name="TextBox 5">
            <a:extLst>
              <a:ext uri="{FF2B5EF4-FFF2-40B4-BE49-F238E27FC236}">
                <a16:creationId xmlns="" xmlns:a16="http://schemas.microsoft.com/office/drawing/2014/main" id="{C0BD2329-3E69-048E-4B76-04420143DDF4}"/>
              </a:ext>
            </a:extLst>
          </p:cNvPr>
          <p:cNvSpPr txBox="1"/>
          <p:nvPr/>
        </p:nvSpPr>
        <p:spPr>
          <a:xfrm>
            <a:off x="3935760" y="1124744"/>
            <a:ext cx="7128792" cy="2779223"/>
          </a:xfrm>
          <a:prstGeom prst="rect">
            <a:avLst/>
          </a:prstGeom>
          <a:noFill/>
        </p:spPr>
        <p:txBody>
          <a:bodyPr wrap="square">
            <a:spAutoFit/>
          </a:bodyPr>
          <a:lstStyle/>
          <a:p>
            <a:pPr>
              <a:lnSpc>
                <a:spcPct val="80000"/>
              </a:lnSpc>
            </a:pPr>
            <a:r>
              <a:rPr lang="ru-RU" sz="5400" b="1" dirty="0" smtClean="0">
                <a:solidFill>
                  <a:srgbClr val="002060"/>
                </a:solidFill>
              </a:rPr>
              <a:t>«</a:t>
            </a:r>
            <a:r>
              <a:rPr lang="ru-RU" sz="5400" b="1" dirty="0">
                <a:solidFill>
                  <a:srgbClr val="002060"/>
                </a:solidFill>
              </a:rPr>
              <a:t>Вы никогда никому не простите больше, чем Бог уже простил </a:t>
            </a:r>
            <a:r>
              <a:rPr lang="ru-RU" sz="5400" b="1" dirty="0" smtClean="0">
                <a:solidFill>
                  <a:srgbClr val="002060"/>
                </a:solidFill>
              </a:rPr>
              <a:t>вам» </a:t>
            </a:r>
            <a:endParaRPr lang="en" sz="5400" b="1" dirty="0">
              <a:solidFill>
                <a:srgbClr val="002060"/>
              </a:solidFill>
            </a:endParaRPr>
          </a:p>
        </p:txBody>
      </p:sp>
    </p:spTree>
    <p:extLst>
      <p:ext uri="{BB962C8B-B14F-4D97-AF65-F5344CB8AC3E}">
        <p14:creationId xmlns:p14="http://schemas.microsoft.com/office/powerpoint/2010/main" val="1036621052"/>
      </p:ext>
    </p:extLst>
  </p:cSld>
  <p:clrMapOvr>
    <a:masterClrMapping/>
  </p:clrMapOvr>
  <p:transition xmlns:p14="http://schemas.microsoft.com/office/powerpoint/2010/mai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1E50FF9-720C-03E3-CF55-322C5D74B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4" name="Прямоугольник 3">
            <a:extLst>
              <a:ext uri="{FF2B5EF4-FFF2-40B4-BE49-F238E27FC236}">
                <a16:creationId xmlns="" xmlns:a16="http://schemas.microsoft.com/office/drawing/2014/main" id="{FA99804E-9F44-AE0E-1908-6DE2486A82E3}"/>
              </a:ext>
            </a:extLst>
          </p:cNvPr>
          <p:cNvSpPr/>
          <p:nvPr/>
        </p:nvSpPr>
        <p:spPr>
          <a:xfrm>
            <a:off x="1981200" y="731838"/>
            <a:ext cx="8579296" cy="584775"/>
          </a:xfrm>
          <a:prstGeom prst="rect">
            <a:avLst/>
          </a:prstGeom>
        </p:spPr>
        <p:txBody>
          <a:bodyPr wrap="square">
            <a:spAutoFit/>
          </a:bodyPr>
          <a:lstStyle/>
          <a:p>
            <a:r>
              <a:rPr lang="ru-RU" sz="3200" i="1" dirty="0">
                <a:solidFill>
                  <a:schemeClr val="accent2">
                    <a:lumMod val="75000"/>
                  </a:schemeClr>
                </a:solidFill>
                <a:latin typeface="TimesNewRomanPSMT"/>
              </a:rPr>
              <a:t> </a:t>
            </a:r>
            <a:endParaRPr lang="ru-RU" sz="3200" i="1" dirty="0">
              <a:solidFill>
                <a:schemeClr val="accent2">
                  <a:lumMod val="75000"/>
                </a:schemeClr>
              </a:solidFill>
            </a:endParaRPr>
          </a:p>
        </p:txBody>
      </p:sp>
      <p:sp>
        <p:nvSpPr>
          <p:cNvPr id="6" name="TextBox 5">
            <a:extLst>
              <a:ext uri="{FF2B5EF4-FFF2-40B4-BE49-F238E27FC236}">
                <a16:creationId xmlns="" xmlns:a16="http://schemas.microsoft.com/office/drawing/2014/main" id="{7D04912E-DE27-DF78-C175-E251AB236AAA}"/>
              </a:ext>
            </a:extLst>
          </p:cNvPr>
          <p:cNvSpPr txBox="1"/>
          <p:nvPr/>
        </p:nvSpPr>
        <p:spPr>
          <a:xfrm>
            <a:off x="4511824" y="1617702"/>
            <a:ext cx="6840760" cy="3899530"/>
          </a:xfrm>
          <a:prstGeom prst="rect">
            <a:avLst/>
          </a:prstGeom>
          <a:noFill/>
        </p:spPr>
        <p:txBody>
          <a:bodyPr wrap="square">
            <a:spAutoFit/>
          </a:bodyPr>
          <a:lstStyle/>
          <a:p>
            <a:pPr marL="457200" indent="-457200">
              <a:lnSpc>
                <a:spcPct val="90000"/>
              </a:lnSpc>
              <a:spcBef>
                <a:spcPts val="1200"/>
              </a:spcBef>
              <a:buFont typeface="Arial" panose="020B0604020202020204" pitchFamily="34" charset="0"/>
              <a:buChar char="•"/>
            </a:pPr>
            <a:r>
              <a:rPr lang="ru-RU" sz="3600" b="1" dirty="0" smtClean="0">
                <a:solidFill>
                  <a:srgbClr val="002060"/>
                </a:solidFill>
              </a:rPr>
              <a:t>Есть </a:t>
            </a:r>
            <a:r>
              <a:rPr lang="ru-RU" sz="3600" b="1" dirty="0">
                <a:solidFill>
                  <a:srgbClr val="002060"/>
                </a:solidFill>
              </a:rPr>
              <a:t>ли кто-то, кому вы должны простить обиду, которую </a:t>
            </a:r>
            <a:r>
              <a:rPr lang="ru-RU" sz="3600" b="1" dirty="0" smtClean="0">
                <a:solidFill>
                  <a:srgbClr val="002060"/>
                </a:solidFill>
              </a:rPr>
              <a:t>ещё </a:t>
            </a:r>
            <a:r>
              <a:rPr lang="ru-RU" sz="3600" b="1" dirty="0">
                <a:solidFill>
                  <a:srgbClr val="002060"/>
                </a:solidFill>
              </a:rPr>
              <a:t>не </a:t>
            </a:r>
            <a:r>
              <a:rPr lang="ru-RU" sz="3600" b="1" dirty="0" smtClean="0">
                <a:solidFill>
                  <a:srgbClr val="002060"/>
                </a:solidFill>
              </a:rPr>
              <a:t>простили? </a:t>
            </a:r>
            <a:endParaRPr lang="ru-RU" sz="3600" b="1" dirty="0">
              <a:solidFill>
                <a:srgbClr val="002060"/>
              </a:solidFill>
            </a:endParaRPr>
          </a:p>
          <a:p>
            <a:pPr marL="457200" indent="-457200">
              <a:lnSpc>
                <a:spcPct val="90000"/>
              </a:lnSpc>
              <a:spcBef>
                <a:spcPts val="1200"/>
              </a:spcBef>
              <a:buFont typeface="Arial" panose="020B0604020202020204" pitchFamily="34" charset="0"/>
              <a:buChar char="•"/>
            </a:pPr>
            <a:r>
              <a:rPr lang="ru-RU" sz="3600" b="1" dirty="0">
                <a:solidFill>
                  <a:srgbClr val="002060"/>
                </a:solidFill>
              </a:rPr>
              <a:t>Как это влияет на вашу жизнь? </a:t>
            </a:r>
          </a:p>
          <a:p>
            <a:pPr marL="457200" indent="-457200">
              <a:lnSpc>
                <a:spcPct val="90000"/>
              </a:lnSpc>
              <a:spcBef>
                <a:spcPts val="1200"/>
              </a:spcBef>
              <a:buFont typeface="Arial" panose="020B0604020202020204" pitchFamily="34" charset="0"/>
              <a:buChar char="•"/>
            </a:pPr>
            <a:r>
              <a:rPr lang="ru-RU" sz="3600" b="1" dirty="0">
                <a:solidFill>
                  <a:srgbClr val="002060"/>
                </a:solidFill>
              </a:rPr>
              <a:t>Готовы ли вы с </a:t>
            </a:r>
            <a:r>
              <a:rPr lang="ru-RU" sz="3600" b="1" dirty="0" smtClean="0">
                <a:solidFill>
                  <a:srgbClr val="002060"/>
                </a:solidFill>
              </a:rPr>
              <a:t>Божьей̆ </a:t>
            </a:r>
            <a:r>
              <a:rPr lang="ru-RU" sz="3600" b="1" dirty="0">
                <a:solidFill>
                  <a:srgbClr val="002060"/>
                </a:solidFill>
              </a:rPr>
              <a:t>помощью сделать выбор </a:t>
            </a:r>
            <a:r>
              <a:rPr lang="ru-RU" sz="3600" b="1" dirty="0" smtClean="0">
                <a:solidFill>
                  <a:srgbClr val="002060"/>
                </a:solidFill>
              </a:rPr>
              <a:t/>
            </a:r>
            <a:br>
              <a:rPr lang="ru-RU" sz="3600" b="1" dirty="0" smtClean="0">
                <a:solidFill>
                  <a:srgbClr val="002060"/>
                </a:solidFill>
              </a:rPr>
            </a:br>
            <a:r>
              <a:rPr lang="ru-RU" sz="3600" b="1" dirty="0" smtClean="0">
                <a:solidFill>
                  <a:srgbClr val="002060"/>
                </a:solidFill>
              </a:rPr>
              <a:t>в </a:t>
            </a:r>
            <a:r>
              <a:rPr lang="ru-RU" sz="3600" b="1" dirty="0">
                <a:solidFill>
                  <a:srgbClr val="002060"/>
                </a:solidFill>
              </a:rPr>
              <a:t>пользу прощения? </a:t>
            </a:r>
          </a:p>
        </p:txBody>
      </p:sp>
      <p:sp>
        <p:nvSpPr>
          <p:cNvPr id="5" name="TextBox 4">
            <a:extLst>
              <a:ext uri="{FF2B5EF4-FFF2-40B4-BE49-F238E27FC236}">
                <a16:creationId xmlns="" xmlns:a16="http://schemas.microsoft.com/office/drawing/2014/main" id="{B77AC1F9-3AD8-B6A7-3861-BA52E1DF4029}"/>
              </a:ext>
            </a:extLst>
          </p:cNvPr>
          <p:cNvSpPr txBox="1"/>
          <p:nvPr/>
        </p:nvSpPr>
        <p:spPr>
          <a:xfrm>
            <a:off x="983432" y="404664"/>
            <a:ext cx="111749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Личные </a:t>
            </a:r>
            <a:r>
              <a:rPr lang="ru-RU" sz="5400" b="1" dirty="0">
                <a:solidFill>
                  <a:srgbClr val="000090"/>
                </a:solidFill>
                <a:latin typeface="Calibri" panose="020F0502020204030204" pitchFamily="34" charset="0"/>
                <a:cs typeface="Calibri" panose="020F0502020204030204" pitchFamily="34" charset="0"/>
              </a:rPr>
              <a:t>размышления </a:t>
            </a:r>
          </a:p>
        </p:txBody>
      </p:sp>
    </p:spTree>
    <p:extLst>
      <p:ext uri="{BB962C8B-B14F-4D97-AF65-F5344CB8AC3E}">
        <p14:creationId xmlns:p14="http://schemas.microsoft.com/office/powerpoint/2010/main" val="3228360400"/>
      </p:ext>
    </p:extLst>
  </p:cSld>
  <p:clrMapOvr>
    <a:masterClrMapping/>
  </p:clrMapOvr>
  <p:transition xmlns:p14="http://schemas.microsoft.com/office/powerpoint/2010/mai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8ACFEB7-2427-93D9-2075-9BC43C1E8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7" name="Rectangle 6"/>
          <p:cNvSpPr/>
          <p:nvPr/>
        </p:nvSpPr>
        <p:spPr>
          <a:xfrm>
            <a:off x="0" y="0"/>
            <a:ext cx="12288688" cy="6858000"/>
          </a:xfrm>
          <a:prstGeom prst="rect">
            <a:avLst/>
          </a:prstGeom>
          <a:solidFill>
            <a:srgbClr val="00206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34954AF0-70D9-8F30-7F20-7A1529B0CEC4}"/>
              </a:ext>
            </a:extLst>
          </p:cNvPr>
          <p:cNvSpPr txBox="1"/>
          <p:nvPr/>
        </p:nvSpPr>
        <p:spPr>
          <a:xfrm>
            <a:off x="623392" y="708839"/>
            <a:ext cx="6480720" cy="646331"/>
          </a:xfrm>
          <a:prstGeom prst="rect">
            <a:avLst/>
          </a:prstGeom>
          <a:noFill/>
        </p:spPr>
        <p:txBody>
          <a:bodyPr wrap="square">
            <a:spAutoFit/>
          </a:bodyPr>
          <a:lstStyle/>
          <a:p>
            <a:endParaRPr lang="ru-RU" sz="3600" dirty="0">
              <a:solidFill>
                <a:schemeClr val="bg1"/>
              </a:solidFill>
            </a:endParaRPr>
          </a:p>
        </p:txBody>
      </p:sp>
      <p:sp>
        <p:nvSpPr>
          <p:cNvPr id="8" name="TextBox 7">
            <a:extLst>
              <a:ext uri="{FF2B5EF4-FFF2-40B4-BE49-F238E27FC236}">
                <a16:creationId xmlns="" xmlns:a16="http://schemas.microsoft.com/office/drawing/2014/main" id="{68C2AD2A-040F-D1D5-083C-48894BD13461}"/>
              </a:ext>
            </a:extLst>
          </p:cNvPr>
          <p:cNvSpPr txBox="1"/>
          <p:nvPr/>
        </p:nvSpPr>
        <p:spPr>
          <a:xfrm>
            <a:off x="606502" y="1412776"/>
            <a:ext cx="8009778" cy="4810035"/>
          </a:xfrm>
          <a:prstGeom prst="rect">
            <a:avLst/>
          </a:prstGeom>
          <a:noFill/>
        </p:spPr>
        <p:txBody>
          <a:bodyPr wrap="square">
            <a:spAutoFit/>
          </a:bodyPr>
          <a:lstStyle/>
          <a:p>
            <a:pPr marL="457200" indent="-457200">
              <a:lnSpc>
                <a:spcPct val="90000"/>
              </a:lnSpc>
              <a:buFont typeface="Arial" panose="020B0604020202020204" pitchFamily="34" charset="0"/>
              <a:buChar char="•"/>
            </a:pPr>
            <a:r>
              <a:rPr lang="ru-RU" sz="3400" b="1" dirty="0" smtClean="0">
                <a:solidFill>
                  <a:schemeClr val="bg1"/>
                </a:solidFill>
              </a:rPr>
              <a:t>Какая она </a:t>
            </a:r>
            <a:r>
              <a:rPr lang="mr-IN" sz="3400" b="1" dirty="0" smtClean="0">
                <a:solidFill>
                  <a:schemeClr val="bg1"/>
                </a:solidFill>
              </a:rPr>
              <a:t>–</a:t>
            </a:r>
            <a:r>
              <a:rPr lang="ru-RU" sz="3400" b="1" dirty="0" smtClean="0">
                <a:solidFill>
                  <a:schemeClr val="bg1"/>
                </a:solidFill>
              </a:rPr>
              <a:t> </a:t>
            </a:r>
            <a:r>
              <a:rPr lang="ru-RU" sz="3400" b="1" dirty="0">
                <a:solidFill>
                  <a:schemeClr val="bg1"/>
                </a:solidFill>
              </a:rPr>
              <a:t>ваша молитва о </a:t>
            </a:r>
            <a:r>
              <a:rPr lang="ru-RU" sz="3400" b="1" dirty="0" smtClean="0">
                <a:solidFill>
                  <a:schemeClr val="bg1"/>
                </a:solidFill>
              </a:rPr>
              <a:t>ребёнке</a:t>
            </a:r>
            <a:r>
              <a:rPr lang="ru-RU" sz="3400" b="1" dirty="0">
                <a:solidFill>
                  <a:schemeClr val="bg1"/>
                </a:solidFill>
              </a:rPr>
              <a:t>? </a:t>
            </a:r>
          </a:p>
          <a:p>
            <a:pPr marL="457200" indent="-457200">
              <a:lnSpc>
                <a:spcPct val="90000"/>
              </a:lnSpc>
              <a:buFont typeface="Arial" panose="020B0604020202020204" pitchFamily="34" charset="0"/>
              <a:buChar char="•"/>
            </a:pPr>
            <a:r>
              <a:rPr lang="ru-RU" sz="3400" b="1" dirty="0" smtClean="0">
                <a:solidFill>
                  <a:schemeClr val="bg1"/>
                </a:solidFill>
              </a:rPr>
              <a:t>Знает </a:t>
            </a:r>
            <a:r>
              <a:rPr lang="ru-RU" sz="3400" b="1" dirty="0">
                <a:solidFill>
                  <a:schemeClr val="bg1"/>
                </a:solidFill>
              </a:rPr>
              <a:t>ли </a:t>
            </a:r>
            <a:r>
              <a:rPr lang="ru-RU" sz="3400" b="1" dirty="0" smtClean="0">
                <a:solidFill>
                  <a:schemeClr val="bg1"/>
                </a:solidFill>
              </a:rPr>
              <a:t>он, </a:t>
            </a:r>
            <a:r>
              <a:rPr lang="ru-RU" sz="3400" b="1" dirty="0">
                <a:solidFill>
                  <a:schemeClr val="bg1"/>
                </a:solidFill>
              </a:rPr>
              <a:t>что вы </a:t>
            </a:r>
            <a:r>
              <a:rPr lang="ru-RU" sz="3400" b="1" dirty="0" smtClean="0">
                <a:solidFill>
                  <a:schemeClr val="bg1"/>
                </a:solidFill>
              </a:rPr>
              <a:t>о нём молитесь?</a:t>
            </a:r>
            <a:endParaRPr lang="en-US" sz="3400" b="1" dirty="0">
              <a:solidFill>
                <a:schemeClr val="bg1"/>
              </a:solidFill>
            </a:endParaRPr>
          </a:p>
          <a:p>
            <a:pPr marL="457200" indent="-457200">
              <a:lnSpc>
                <a:spcPct val="90000"/>
              </a:lnSpc>
              <a:buFont typeface="Arial" panose="020B0604020202020204" pitchFamily="34" charset="0"/>
              <a:buChar char="•"/>
            </a:pPr>
            <a:r>
              <a:rPr lang="ru-RU" sz="3400" b="1" dirty="0" smtClean="0">
                <a:solidFill>
                  <a:schemeClr val="bg1"/>
                </a:solidFill>
              </a:rPr>
              <a:t>Слышал ли он, </a:t>
            </a:r>
            <a:r>
              <a:rPr lang="ru-RU" sz="3400" b="1" dirty="0">
                <a:solidFill>
                  <a:schemeClr val="bg1"/>
                </a:solidFill>
              </a:rPr>
              <a:t>как вы </a:t>
            </a:r>
            <a:r>
              <a:rPr lang="ru-RU" sz="3400" b="1" dirty="0" smtClean="0">
                <a:solidFill>
                  <a:schemeClr val="bg1"/>
                </a:solidFill>
              </a:rPr>
              <a:t>молитесь о нём, видел </a:t>
            </a:r>
            <a:r>
              <a:rPr lang="ru-RU" sz="3400" b="1" dirty="0" smtClean="0">
                <a:solidFill>
                  <a:schemeClr val="bg1"/>
                </a:solidFill>
              </a:rPr>
              <a:t>ли, </a:t>
            </a:r>
            <a:r>
              <a:rPr lang="ru-RU" sz="3400" b="1" dirty="0" smtClean="0">
                <a:solidFill>
                  <a:schemeClr val="bg1"/>
                </a:solidFill>
              </a:rPr>
              <a:t>как </a:t>
            </a:r>
            <a:r>
              <a:rPr lang="ru-RU" sz="3400" b="1" dirty="0">
                <a:solidFill>
                  <a:schemeClr val="bg1"/>
                </a:solidFill>
              </a:rPr>
              <a:t>стоите </a:t>
            </a:r>
            <a:r>
              <a:rPr lang="ru-RU" sz="3400" b="1" dirty="0" smtClean="0">
                <a:solidFill>
                  <a:schemeClr val="bg1"/>
                </a:solidFill>
              </a:rPr>
              <a:t>за </a:t>
            </a:r>
            <a:r>
              <a:rPr lang="ru-RU" sz="3400" b="1" dirty="0">
                <a:solidFill>
                  <a:schemeClr val="bg1"/>
                </a:solidFill>
              </a:rPr>
              <a:t>него в </a:t>
            </a:r>
            <a:r>
              <a:rPr lang="ru-RU" sz="3400" b="1" dirty="0" smtClean="0">
                <a:solidFill>
                  <a:schemeClr val="bg1"/>
                </a:solidFill>
              </a:rPr>
              <a:t>молитве на </a:t>
            </a:r>
            <a:r>
              <a:rPr lang="ru-RU" sz="3400" b="1" dirty="0">
                <a:solidFill>
                  <a:schemeClr val="bg1"/>
                </a:solidFill>
              </a:rPr>
              <a:t>коленях? </a:t>
            </a:r>
          </a:p>
          <a:p>
            <a:pPr marL="457200" indent="-457200">
              <a:lnSpc>
                <a:spcPct val="90000"/>
              </a:lnSpc>
              <a:buFont typeface="Arial" panose="020B0604020202020204" pitchFamily="34" charset="0"/>
              <a:buChar char="•"/>
            </a:pPr>
            <a:r>
              <a:rPr lang="ru-RU" sz="3400" b="1" dirty="0" smtClean="0">
                <a:solidFill>
                  <a:schemeClr val="bg1"/>
                </a:solidFill>
              </a:rPr>
              <a:t>Какой невероятный̆ </a:t>
            </a:r>
            <a:r>
              <a:rPr lang="ru-RU" sz="3400" b="1" dirty="0" smtClean="0">
                <a:solidFill>
                  <a:schemeClr val="bg1"/>
                </a:solidFill>
              </a:rPr>
              <a:t>покой даёт осознание того, </a:t>
            </a:r>
            <a:r>
              <a:rPr lang="ru-RU" sz="3400" b="1" dirty="0">
                <a:solidFill>
                  <a:schemeClr val="bg1"/>
                </a:solidFill>
              </a:rPr>
              <a:t>что Бог никогда </a:t>
            </a:r>
            <a:r>
              <a:rPr lang="ru-RU" sz="3400" b="1" dirty="0" smtClean="0">
                <a:solidFill>
                  <a:schemeClr val="bg1"/>
                </a:solidFill>
              </a:rPr>
              <a:t>«не дремлет и не спит» и </a:t>
            </a:r>
            <a:r>
              <a:rPr lang="ru-RU" sz="3400" b="1" dirty="0">
                <a:solidFill>
                  <a:schemeClr val="bg1"/>
                </a:solidFill>
              </a:rPr>
              <a:t>продолжает заботиться о </a:t>
            </a:r>
            <a:r>
              <a:rPr lang="ru-RU" sz="3400" b="1" dirty="0" smtClean="0">
                <a:solidFill>
                  <a:schemeClr val="bg1"/>
                </a:solidFill>
              </a:rPr>
              <a:t>вас и вашем ребёнке</a:t>
            </a:r>
            <a:r>
              <a:rPr lang="ru-RU" sz="3400" b="1" dirty="0">
                <a:solidFill>
                  <a:schemeClr val="bg1"/>
                </a:solidFill>
              </a:rPr>
              <a:t>, </a:t>
            </a:r>
            <a:r>
              <a:rPr lang="ru-RU" sz="3400" b="1" dirty="0" smtClean="0">
                <a:solidFill>
                  <a:schemeClr val="bg1"/>
                </a:solidFill>
              </a:rPr>
              <a:t>даже тогда, когда </a:t>
            </a:r>
            <a:r>
              <a:rPr lang="ru-RU" sz="3400" b="1" dirty="0">
                <a:solidFill>
                  <a:schemeClr val="bg1"/>
                </a:solidFill>
              </a:rPr>
              <a:t>вы </a:t>
            </a:r>
            <a:r>
              <a:rPr lang="ru-RU" sz="3400" b="1" dirty="0" smtClean="0">
                <a:solidFill>
                  <a:schemeClr val="bg1"/>
                </a:solidFill>
              </a:rPr>
              <a:t>отдыхаете. </a:t>
            </a:r>
            <a:endParaRPr lang="ru-RU" sz="3400" b="1" dirty="0">
              <a:solidFill>
                <a:schemeClr val="bg1"/>
              </a:solidFill>
            </a:endParaRP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95400" y="332656"/>
            <a:ext cx="10009112" cy="923330"/>
          </a:xfrm>
          <a:prstGeom prst="rect">
            <a:avLst/>
          </a:prstGeom>
          <a:noFill/>
        </p:spPr>
        <p:txBody>
          <a:bodyPr wrap="square">
            <a:spAutoFit/>
          </a:bodyPr>
          <a:lstStyle/>
          <a:p>
            <a:r>
              <a:rPr lang="ru-RU"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Молитва – мощное оружие </a:t>
            </a:r>
          </a:p>
        </p:txBody>
      </p:sp>
    </p:spTree>
    <p:extLst>
      <p:ext uri="{BB962C8B-B14F-4D97-AF65-F5344CB8AC3E}">
        <p14:creationId xmlns:p14="http://schemas.microsoft.com/office/powerpoint/2010/main" val="3241557939"/>
      </p:ext>
    </p:extLst>
  </p:cSld>
  <p:clrMapOvr>
    <a:masterClrMapping/>
  </p:clrMapOvr>
  <p:transition xmlns:p14="http://schemas.microsoft.com/office/powerpoint/2010/mai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3C9C4418-4724-2955-F3BE-6F4EC077C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4" name="TextBox 3">
            <a:extLst>
              <a:ext uri="{FF2B5EF4-FFF2-40B4-BE49-F238E27FC236}">
                <a16:creationId xmlns="" xmlns:a16="http://schemas.microsoft.com/office/drawing/2014/main" id="{9DED035A-BC64-D702-9161-F97F0391FF72}"/>
              </a:ext>
            </a:extLst>
          </p:cNvPr>
          <p:cNvSpPr txBox="1"/>
          <p:nvPr/>
        </p:nvSpPr>
        <p:spPr>
          <a:xfrm>
            <a:off x="983432" y="1233334"/>
            <a:ext cx="8712968" cy="2123658"/>
          </a:xfrm>
          <a:prstGeom prst="rect">
            <a:avLst/>
          </a:prstGeom>
          <a:noFill/>
        </p:spPr>
        <p:txBody>
          <a:bodyPr wrap="square">
            <a:spAutoFit/>
          </a:bodyPr>
          <a:lstStyle/>
          <a:p>
            <a:r>
              <a:rPr lang="ru-RU"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ПРЕИМУЩЕСТВА ДУХА БЛАГОДАРНОСТИ </a:t>
            </a:r>
            <a:endParaRPr lang="ru-RU" sz="6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25543533"/>
      </p:ext>
    </p:extLst>
  </p:cSld>
  <p:clrMapOvr>
    <a:masterClrMapping/>
  </p:clrMapOvr>
  <p:transition xmlns:p14="http://schemas.microsoft.com/office/powerpoint/2010/mai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6657DF6-0698-4359-15EC-487693F6A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4" name="Прямоугольник 3"/>
          <p:cNvSpPr/>
          <p:nvPr/>
        </p:nvSpPr>
        <p:spPr>
          <a:xfrm>
            <a:off x="2063552" y="980729"/>
            <a:ext cx="7704856" cy="584775"/>
          </a:xfrm>
          <a:prstGeom prst="rect">
            <a:avLst/>
          </a:prstGeom>
        </p:spPr>
        <p:txBody>
          <a:bodyPr wrap="square">
            <a:spAutoFit/>
          </a:bodyPr>
          <a:lstStyle/>
          <a:p>
            <a:r>
              <a:rPr lang="ru-RU" sz="3200" b="1" dirty="0"/>
              <a:t>                  </a:t>
            </a:r>
            <a:endParaRPr lang="ru-RU" sz="2400" i="1" dirty="0">
              <a:solidFill>
                <a:schemeClr val="accent2">
                  <a:lumMod val="50000"/>
                </a:schemeClr>
              </a:solidFill>
            </a:endParaRPr>
          </a:p>
        </p:txBody>
      </p:sp>
      <p:sp>
        <p:nvSpPr>
          <p:cNvPr id="6" name="TextBox 5">
            <a:extLst>
              <a:ext uri="{FF2B5EF4-FFF2-40B4-BE49-F238E27FC236}">
                <a16:creationId xmlns="" xmlns:a16="http://schemas.microsoft.com/office/drawing/2014/main" id="{5FAC1557-B5A7-4750-897B-FE9249ADF2C2}"/>
              </a:ext>
            </a:extLst>
          </p:cNvPr>
          <p:cNvSpPr txBox="1"/>
          <p:nvPr/>
        </p:nvSpPr>
        <p:spPr>
          <a:xfrm>
            <a:off x="695400" y="336211"/>
            <a:ext cx="11089232" cy="1107996"/>
          </a:xfrm>
          <a:prstGeom prst="rect">
            <a:avLst/>
          </a:prstGeom>
          <a:noFill/>
        </p:spPr>
        <p:txBody>
          <a:bodyPr wrap="square">
            <a:spAutoFit/>
          </a:bodyPr>
          <a:lstStyle/>
          <a:p>
            <a:r>
              <a:rPr lang="ru-RU" sz="6600" b="1" dirty="0">
                <a:ln w="18415" cmpd="sng">
                  <a:solidFill>
                    <a:srgbClr val="FFFFFF"/>
                  </a:solidFill>
                  <a:prstDash val="solid"/>
                </a:ln>
                <a:solidFill>
                  <a:srgbClr val="FFFFFF"/>
                </a:solidFill>
                <a:effectLst>
                  <a:outerShdw blurRad="63500" dir="3600000" algn="tl" rotWithShape="0">
                    <a:srgbClr val="000000">
                      <a:alpha val="70000"/>
                    </a:srgbClr>
                  </a:outerShdw>
                </a:effectLst>
              </a:rPr>
              <a:t>ПРАКТИКА БЛАГОДАРНОСТИ</a:t>
            </a:r>
          </a:p>
        </p:txBody>
      </p:sp>
      <p:sp>
        <p:nvSpPr>
          <p:cNvPr id="8" name="TextBox 7">
            <a:extLst>
              <a:ext uri="{FF2B5EF4-FFF2-40B4-BE49-F238E27FC236}">
                <a16:creationId xmlns="" xmlns:a16="http://schemas.microsoft.com/office/drawing/2014/main" id="{97E2381F-8EAF-4E07-4E12-7FD6BBC4D5C1}"/>
              </a:ext>
            </a:extLst>
          </p:cNvPr>
          <p:cNvSpPr txBox="1"/>
          <p:nvPr/>
        </p:nvSpPr>
        <p:spPr>
          <a:xfrm>
            <a:off x="606298" y="1556793"/>
            <a:ext cx="11106326" cy="1364476"/>
          </a:xfrm>
          <a:prstGeom prst="rect">
            <a:avLst/>
          </a:prstGeom>
          <a:noFill/>
        </p:spPr>
        <p:txBody>
          <a:bodyPr wrap="square">
            <a:spAutoFit/>
          </a:bodyPr>
          <a:lstStyle/>
          <a:p>
            <a:pPr marL="571500" indent="-571500">
              <a:lnSpc>
                <a:spcPct val="90000"/>
              </a:lnSpc>
              <a:spcBef>
                <a:spcPts val="1200"/>
              </a:spcBef>
              <a:buFont typeface="Arial"/>
              <a:buChar char="•"/>
            </a:pPr>
            <a:r>
              <a:rPr lang="ru-RU" sz="4000" b="1" dirty="0"/>
              <a:t>Запишите свои благословения</a:t>
            </a:r>
            <a:r>
              <a:rPr lang="ru-RU" sz="4000" b="1" dirty="0" smtClean="0"/>
              <a:t>.</a:t>
            </a:r>
          </a:p>
          <a:p>
            <a:pPr marL="571500" indent="-571500">
              <a:lnSpc>
                <a:spcPct val="90000"/>
              </a:lnSpc>
              <a:spcBef>
                <a:spcPts val="1200"/>
              </a:spcBef>
              <a:buFont typeface="Arial"/>
              <a:buChar char="•"/>
            </a:pPr>
            <a:r>
              <a:rPr lang="ru-RU" sz="4000" b="1" dirty="0" smtClean="0"/>
              <a:t>Выражайте </a:t>
            </a:r>
            <a:r>
              <a:rPr lang="ru-RU" sz="4000" b="1" dirty="0"/>
              <a:t>благодарность словами </a:t>
            </a:r>
          </a:p>
        </p:txBody>
      </p:sp>
    </p:spTree>
    <p:extLst>
      <p:ext uri="{BB962C8B-B14F-4D97-AF65-F5344CB8AC3E}">
        <p14:creationId xmlns:p14="http://schemas.microsoft.com/office/powerpoint/2010/main" val="26857545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6657DF6-0698-4359-15EC-487693F6A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4" name="Прямоугольник 3"/>
          <p:cNvSpPr/>
          <p:nvPr/>
        </p:nvSpPr>
        <p:spPr>
          <a:xfrm>
            <a:off x="2063552" y="980729"/>
            <a:ext cx="7704856" cy="584775"/>
          </a:xfrm>
          <a:prstGeom prst="rect">
            <a:avLst/>
          </a:prstGeom>
        </p:spPr>
        <p:txBody>
          <a:bodyPr wrap="square">
            <a:spAutoFit/>
          </a:bodyPr>
          <a:lstStyle/>
          <a:p>
            <a:r>
              <a:rPr lang="ru-RU" sz="3200" b="1" dirty="0"/>
              <a:t>                  </a:t>
            </a:r>
            <a:endParaRPr lang="ru-RU" sz="2400" i="1" dirty="0">
              <a:solidFill>
                <a:schemeClr val="accent2">
                  <a:lumMod val="50000"/>
                </a:schemeClr>
              </a:solidFill>
            </a:endParaRPr>
          </a:p>
        </p:txBody>
      </p:sp>
      <p:sp>
        <p:nvSpPr>
          <p:cNvPr id="6" name="TextBox 5">
            <a:extLst>
              <a:ext uri="{FF2B5EF4-FFF2-40B4-BE49-F238E27FC236}">
                <a16:creationId xmlns="" xmlns:a16="http://schemas.microsoft.com/office/drawing/2014/main" id="{5FAC1557-B5A7-4750-897B-FE9249ADF2C2}"/>
              </a:ext>
            </a:extLst>
          </p:cNvPr>
          <p:cNvSpPr txBox="1"/>
          <p:nvPr/>
        </p:nvSpPr>
        <p:spPr>
          <a:xfrm>
            <a:off x="695400" y="336211"/>
            <a:ext cx="11089232" cy="1107996"/>
          </a:xfrm>
          <a:prstGeom prst="rect">
            <a:avLst/>
          </a:prstGeom>
          <a:noFill/>
        </p:spPr>
        <p:txBody>
          <a:bodyPr wrap="square">
            <a:spAutoFit/>
          </a:bodyPr>
          <a:lstStyle/>
          <a:p>
            <a:r>
              <a:rPr lang="ru-RU" sz="6600" b="1" dirty="0">
                <a:ln w="18415" cmpd="sng">
                  <a:solidFill>
                    <a:srgbClr val="FFFFFF"/>
                  </a:solidFill>
                  <a:prstDash val="solid"/>
                </a:ln>
                <a:solidFill>
                  <a:srgbClr val="FFFFFF"/>
                </a:solidFill>
                <a:effectLst>
                  <a:outerShdw blurRad="63500" dir="3600000" algn="tl" rotWithShape="0">
                    <a:srgbClr val="000000">
                      <a:alpha val="70000"/>
                    </a:srgbClr>
                  </a:outerShdw>
                </a:effectLst>
              </a:rPr>
              <a:t>ПРАКТИКА БЛАГОДАРНОСТИ</a:t>
            </a:r>
          </a:p>
        </p:txBody>
      </p:sp>
      <p:sp>
        <p:nvSpPr>
          <p:cNvPr id="8" name="TextBox 7">
            <a:extLst>
              <a:ext uri="{FF2B5EF4-FFF2-40B4-BE49-F238E27FC236}">
                <a16:creationId xmlns="" xmlns:a16="http://schemas.microsoft.com/office/drawing/2014/main" id="{97E2381F-8EAF-4E07-4E12-7FD6BBC4D5C1}"/>
              </a:ext>
            </a:extLst>
          </p:cNvPr>
          <p:cNvSpPr txBox="1"/>
          <p:nvPr/>
        </p:nvSpPr>
        <p:spPr>
          <a:xfrm>
            <a:off x="606298" y="1556793"/>
            <a:ext cx="11106326" cy="4288354"/>
          </a:xfrm>
          <a:prstGeom prst="rect">
            <a:avLst/>
          </a:prstGeom>
          <a:noFill/>
        </p:spPr>
        <p:txBody>
          <a:bodyPr wrap="square">
            <a:spAutoFit/>
          </a:bodyPr>
          <a:lstStyle/>
          <a:p>
            <a:pPr marL="571500" indent="-571500">
              <a:lnSpc>
                <a:spcPct val="90000"/>
              </a:lnSpc>
              <a:spcBef>
                <a:spcPts val="1200"/>
              </a:spcBef>
              <a:buFont typeface="Arial"/>
              <a:buChar char="•"/>
            </a:pPr>
            <a:r>
              <a:rPr lang="ru-RU" sz="4000" b="1" dirty="0" smtClean="0"/>
              <a:t>Отправьте </a:t>
            </a:r>
            <a:r>
              <a:rPr lang="ru-RU" sz="4000" b="1" dirty="0"/>
              <a:t>электронное письмо или текстовое сообщение, выражающее благодарность</a:t>
            </a:r>
            <a:r>
              <a:rPr lang="ru-RU" sz="4000" b="1" dirty="0" smtClean="0"/>
              <a:t>. </a:t>
            </a:r>
          </a:p>
          <a:p>
            <a:pPr marL="571500" indent="-571500">
              <a:lnSpc>
                <a:spcPct val="90000"/>
              </a:lnSpc>
              <a:spcBef>
                <a:spcPts val="1200"/>
              </a:spcBef>
              <a:buFont typeface="Arial"/>
              <a:buChar char="•"/>
            </a:pPr>
            <a:r>
              <a:rPr lang="ru-RU" sz="4000" b="1" dirty="0"/>
              <a:t>Вознесите благодарственные </a:t>
            </a:r>
            <a:r>
              <a:rPr lang="ru-RU" sz="4000" b="1" dirty="0" smtClean="0"/>
              <a:t/>
            </a:r>
            <a:br>
              <a:rPr lang="ru-RU" sz="4000" b="1" dirty="0" smtClean="0"/>
            </a:br>
            <a:r>
              <a:rPr lang="ru-RU" sz="4000" b="1" dirty="0" smtClean="0"/>
              <a:t>молитвы</a:t>
            </a:r>
            <a:r>
              <a:rPr lang="ru-RU" sz="4000" b="1" dirty="0"/>
              <a:t>. </a:t>
            </a:r>
          </a:p>
          <a:p>
            <a:pPr marL="571500" indent="-571500">
              <a:lnSpc>
                <a:spcPct val="90000"/>
              </a:lnSpc>
              <a:spcBef>
                <a:spcPts val="1200"/>
              </a:spcBef>
              <a:buFont typeface="Arial"/>
              <a:buChar char="•"/>
            </a:pPr>
            <a:r>
              <a:rPr lang="ru-RU" sz="4000" b="1" dirty="0"/>
              <a:t>Пусть у вас будет </a:t>
            </a:r>
            <a:r>
              <a:rPr lang="ru-RU" sz="4000" b="1" dirty="0" smtClean="0"/>
              <a:t/>
            </a:r>
            <a:br>
              <a:rPr lang="ru-RU" sz="4000" b="1" dirty="0" smtClean="0"/>
            </a:br>
            <a:r>
              <a:rPr lang="ru-RU" sz="4000" b="1" dirty="0" smtClean="0"/>
              <a:t>напоминание </a:t>
            </a:r>
            <a:br>
              <a:rPr lang="ru-RU" sz="4000" b="1" dirty="0" smtClean="0"/>
            </a:br>
            <a:r>
              <a:rPr lang="ru-RU" sz="4000" b="1" dirty="0" smtClean="0"/>
              <a:t>о </a:t>
            </a:r>
            <a:r>
              <a:rPr lang="ru-RU" sz="4000" b="1" dirty="0"/>
              <a:t>благодарности. </a:t>
            </a:r>
          </a:p>
        </p:txBody>
      </p:sp>
    </p:spTree>
    <p:extLst>
      <p:ext uri="{BB962C8B-B14F-4D97-AF65-F5344CB8AC3E}">
        <p14:creationId xmlns:p14="http://schemas.microsoft.com/office/powerpoint/2010/main" val="361452039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338ABDD-D578-F047-0084-9AF5C16DDC54}"/>
              </a:ext>
            </a:extLst>
          </p:cNvPr>
          <p:cNvPicPr>
            <a:picLocks noChangeAspect="1"/>
          </p:cNvPicPr>
          <p:nvPr/>
        </p:nvPicPr>
        <p:blipFill>
          <a:blip r:embed="rId3" cstate="print">
            <a:alphaModFix amt="74000"/>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5" name="TextBox 4">
            <a:extLst>
              <a:ext uri="{FF2B5EF4-FFF2-40B4-BE49-F238E27FC236}">
                <a16:creationId xmlns="" xmlns:a16="http://schemas.microsoft.com/office/drawing/2014/main" id="{6213B3AD-F125-51D6-081D-1D030907A4F8}"/>
              </a:ext>
            </a:extLst>
          </p:cNvPr>
          <p:cNvSpPr txBox="1"/>
          <p:nvPr/>
        </p:nvSpPr>
        <p:spPr>
          <a:xfrm>
            <a:off x="1055440" y="692696"/>
            <a:ext cx="10081120" cy="5078314"/>
          </a:xfrm>
          <a:prstGeom prst="rect">
            <a:avLst/>
          </a:prstGeom>
          <a:noFill/>
        </p:spPr>
        <p:txBody>
          <a:bodyPr wrap="square">
            <a:spAutoFit/>
          </a:bodyPr>
          <a:lstStyle/>
          <a:p>
            <a:r>
              <a:rPr lang="ru-RU" sz="3600" dirty="0" smtClean="0">
                <a:solidFill>
                  <a:srgbClr val="002060"/>
                </a:solidFill>
              </a:rPr>
              <a:t>Словарь даёт </a:t>
            </a:r>
            <a:r>
              <a:rPr lang="ru-RU" sz="3600" dirty="0">
                <a:solidFill>
                  <a:srgbClr val="002060"/>
                </a:solidFill>
              </a:rPr>
              <a:t>определение слову «традиция», </a:t>
            </a:r>
            <a:r>
              <a:rPr lang="ru-RU" sz="3600" dirty="0" smtClean="0">
                <a:solidFill>
                  <a:srgbClr val="002060"/>
                </a:solidFill>
              </a:rPr>
              <a:t/>
            </a:r>
            <a:br>
              <a:rPr lang="ru-RU" sz="3600" dirty="0" smtClean="0">
                <a:solidFill>
                  <a:srgbClr val="002060"/>
                </a:solidFill>
              </a:rPr>
            </a:br>
            <a:r>
              <a:rPr lang="ru-RU" sz="3600" dirty="0" smtClean="0">
                <a:solidFill>
                  <a:srgbClr val="002060"/>
                </a:solidFill>
              </a:rPr>
              <a:t>как </a:t>
            </a:r>
            <a:r>
              <a:rPr lang="ru-RU" sz="3600" dirty="0">
                <a:solidFill>
                  <a:srgbClr val="002060"/>
                </a:solidFill>
              </a:rPr>
              <a:t>«воспоминания, обычаи, привычки </a:t>
            </a:r>
            <a:r>
              <a:rPr lang="ru-RU" sz="3600" dirty="0" smtClean="0">
                <a:solidFill>
                  <a:srgbClr val="002060"/>
                </a:solidFill>
              </a:rPr>
              <a:t/>
            </a:r>
            <a:br>
              <a:rPr lang="ru-RU" sz="3600" dirty="0" smtClean="0">
                <a:solidFill>
                  <a:srgbClr val="002060"/>
                </a:solidFill>
              </a:rPr>
            </a:br>
            <a:r>
              <a:rPr lang="ru-RU" sz="3600" dirty="0" smtClean="0">
                <a:solidFill>
                  <a:srgbClr val="002060"/>
                </a:solidFill>
              </a:rPr>
              <a:t>и </a:t>
            </a:r>
            <a:r>
              <a:rPr lang="ru-RU" sz="3600" dirty="0">
                <a:solidFill>
                  <a:srgbClr val="002060"/>
                </a:solidFill>
              </a:rPr>
              <a:t>информация, </a:t>
            </a:r>
            <a:r>
              <a:rPr lang="ru-RU" sz="3600" dirty="0" smtClean="0">
                <a:solidFill>
                  <a:srgbClr val="002060"/>
                </a:solidFill>
              </a:rPr>
              <a:t>которая передаётся </a:t>
            </a:r>
            <a:r>
              <a:rPr lang="ru-RU" sz="3600" dirty="0">
                <a:solidFill>
                  <a:srgbClr val="002060"/>
                </a:solidFill>
              </a:rPr>
              <a:t>от одного поколения к другому на протяжении многих лет </a:t>
            </a:r>
            <a:r>
              <a:rPr lang="ru-RU" sz="3600" dirty="0" smtClean="0">
                <a:solidFill>
                  <a:srgbClr val="002060"/>
                </a:solidFill>
              </a:rPr>
              <a:t/>
            </a:r>
            <a:br>
              <a:rPr lang="ru-RU" sz="3600" dirty="0" smtClean="0">
                <a:solidFill>
                  <a:srgbClr val="002060"/>
                </a:solidFill>
              </a:rPr>
            </a:br>
            <a:r>
              <a:rPr lang="ru-RU" sz="3600" dirty="0" smtClean="0">
                <a:solidFill>
                  <a:srgbClr val="002060"/>
                </a:solidFill>
              </a:rPr>
              <a:t>и которая становится практикой̆</a:t>
            </a:r>
            <a:r>
              <a:rPr lang="ru-RU" sz="3600" dirty="0">
                <a:solidFill>
                  <a:srgbClr val="002060"/>
                </a:solidFill>
              </a:rPr>
              <a:t>, </a:t>
            </a:r>
            <a:r>
              <a:rPr lang="ru-RU" sz="3600" dirty="0" smtClean="0">
                <a:solidFill>
                  <a:srgbClr val="002060"/>
                </a:solidFill>
              </a:rPr>
              <a:t/>
            </a:r>
            <a:br>
              <a:rPr lang="ru-RU" sz="3600" dirty="0" smtClean="0">
                <a:solidFill>
                  <a:srgbClr val="002060"/>
                </a:solidFill>
              </a:rPr>
            </a:br>
            <a:r>
              <a:rPr lang="ru-RU" sz="3600" dirty="0" smtClean="0">
                <a:solidFill>
                  <a:srgbClr val="002060"/>
                </a:solidFill>
              </a:rPr>
              <a:t>основанной̆ </a:t>
            </a:r>
            <a:r>
              <a:rPr lang="ru-RU" sz="3600" dirty="0">
                <a:solidFill>
                  <a:srgbClr val="002060"/>
                </a:solidFill>
              </a:rPr>
              <a:t>на времени». </a:t>
            </a:r>
          </a:p>
          <a:p>
            <a:r>
              <a:rPr lang="ru-RU" sz="3600" dirty="0" smtClean="0">
                <a:solidFill>
                  <a:srgbClr val="002060"/>
                </a:solidFill>
              </a:rPr>
              <a:t>В </a:t>
            </a:r>
            <a:r>
              <a:rPr lang="ru-RU" sz="3600" dirty="0">
                <a:solidFill>
                  <a:srgbClr val="002060"/>
                </a:solidFill>
              </a:rPr>
              <a:t>данном случае речь </a:t>
            </a:r>
            <a:r>
              <a:rPr lang="ru-RU" sz="3600" dirty="0" smtClean="0">
                <a:solidFill>
                  <a:srgbClr val="002060"/>
                </a:solidFill>
              </a:rPr>
              <a:t>идёт </a:t>
            </a:r>
            <a:r>
              <a:rPr lang="ru-RU" sz="3600" dirty="0">
                <a:solidFill>
                  <a:srgbClr val="002060"/>
                </a:solidFill>
              </a:rPr>
              <a:t>о том, что </a:t>
            </a:r>
            <a:r>
              <a:rPr lang="ru-RU" sz="3600" dirty="0" smtClean="0">
                <a:solidFill>
                  <a:srgbClr val="002060"/>
                </a:solidFill>
              </a:rPr>
              <a:t/>
            </a:r>
            <a:br>
              <a:rPr lang="ru-RU" sz="3600" dirty="0" smtClean="0">
                <a:solidFill>
                  <a:srgbClr val="002060"/>
                </a:solidFill>
              </a:rPr>
            </a:br>
            <a:r>
              <a:rPr lang="ru-RU" sz="3600" dirty="0" smtClean="0">
                <a:solidFill>
                  <a:srgbClr val="002060"/>
                </a:solidFill>
              </a:rPr>
              <a:t>вы сейчас </a:t>
            </a:r>
            <a:r>
              <a:rPr lang="ru-RU" sz="3600" dirty="0">
                <a:solidFill>
                  <a:srgbClr val="002060"/>
                </a:solidFill>
              </a:rPr>
              <a:t>делаете такого, о </a:t>
            </a:r>
            <a:r>
              <a:rPr lang="ru-RU" sz="3600" dirty="0" smtClean="0">
                <a:solidFill>
                  <a:srgbClr val="002060"/>
                </a:solidFill>
              </a:rPr>
              <a:t>чём потом </a:t>
            </a:r>
            <a:br>
              <a:rPr lang="ru-RU" sz="3600" dirty="0" smtClean="0">
                <a:solidFill>
                  <a:srgbClr val="002060"/>
                </a:solidFill>
              </a:rPr>
            </a:br>
            <a:r>
              <a:rPr lang="ru-RU" sz="3600" dirty="0" smtClean="0">
                <a:solidFill>
                  <a:srgbClr val="002060"/>
                </a:solidFill>
              </a:rPr>
              <a:t>ваши </a:t>
            </a:r>
            <a:r>
              <a:rPr lang="ru-RU" sz="3600" dirty="0">
                <a:solidFill>
                  <a:srgbClr val="002060"/>
                </a:solidFill>
              </a:rPr>
              <a:t>дети будут вспоминать с любовью. </a:t>
            </a:r>
          </a:p>
        </p:txBody>
      </p:sp>
    </p:spTree>
    <p:extLst>
      <p:ext uri="{BB962C8B-B14F-4D97-AF65-F5344CB8AC3E}">
        <p14:creationId xmlns:p14="http://schemas.microsoft.com/office/powerpoint/2010/main" val="1367062853"/>
      </p:ext>
    </p:extLst>
  </p:cSld>
  <p:clrMapOvr>
    <a:masterClrMapping/>
  </p:clrMapOvr>
  <p:transition xmlns:p14="http://schemas.microsoft.com/office/powerpoint/2010/mai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66A5BA8-10D3-8FF4-D123-6FB0A1662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6" name="TextBox 5">
            <a:extLst>
              <a:ext uri="{FF2B5EF4-FFF2-40B4-BE49-F238E27FC236}">
                <a16:creationId xmlns="" xmlns:a16="http://schemas.microsoft.com/office/drawing/2014/main" id="{DB413759-D932-7A9F-7931-8170401AFF50}"/>
              </a:ext>
            </a:extLst>
          </p:cNvPr>
          <p:cNvSpPr txBox="1"/>
          <p:nvPr/>
        </p:nvSpPr>
        <p:spPr>
          <a:xfrm>
            <a:off x="4151784" y="1412776"/>
            <a:ext cx="7488832" cy="4896726"/>
          </a:xfrm>
          <a:prstGeom prst="rect">
            <a:avLst/>
          </a:prstGeom>
          <a:noFill/>
        </p:spPr>
        <p:txBody>
          <a:bodyPr wrap="square">
            <a:spAutoFit/>
          </a:bodyPr>
          <a:lstStyle/>
          <a:p>
            <a:pPr marL="457200" indent="-457200">
              <a:lnSpc>
                <a:spcPct val="90000"/>
              </a:lnSpc>
              <a:spcBef>
                <a:spcPts val="1200"/>
              </a:spcBef>
              <a:buFont typeface="Arial" panose="020B0604020202020204" pitchFamily="34" charset="0"/>
              <a:buChar char="•"/>
            </a:pPr>
            <a:r>
              <a:rPr lang="ru-RU" sz="3600" dirty="0" smtClean="0">
                <a:solidFill>
                  <a:srgbClr val="002060"/>
                </a:solidFill>
              </a:rPr>
              <a:t>Назовите </a:t>
            </a:r>
            <a:r>
              <a:rPr lang="ru-RU" sz="3600" dirty="0">
                <a:solidFill>
                  <a:srgbClr val="002060"/>
                </a:solidFill>
              </a:rPr>
              <a:t>одного человека, </a:t>
            </a:r>
            <a:r>
              <a:rPr lang="ru-RU" sz="3600" dirty="0" smtClean="0">
                <a:solidFill>
                  <a:srgbClr val="002060"/>
                </a:solidFill>
              </a:rPr>
              <a:t>который̆ </a:t>
            </a:r>
            <a:r>
              <a:rPr lang="ru-RU" sz="3600" dirty="0">
                <a:solidFill>
                  <a:srgbClr val="002060"/>
                </a:solidFill>
              </a:rPr>
              <a:t>положительно повлиял на вашу жизнь. </a:t>
            </a:r>
          </a:p>
          <a:p>
            <a:pPr marL="457200" indent="-457200">
              <a:lnSpc>
                <a:spcPct val="90000"/>
              </a:lnSpc>
              <a:spcBef>
                <a:spcPts val="1200"/>
              </a:spcBef>
              <a:buFont typeface="Arial" panose="020B0604020202020204" pitchFamily="34" charset="0"/>
              <a:buChar char="•"/>
            </a:pPr>
            <a:r>
              <a:rPr lang="ru-RU" sz="3600" dirty="0">
                <a:solidFill>
                  <a:srgbClr val="002060"/>
                </a:solidFill>
              </a:rPr>
              <a:t>Каким именно образом </a:t>
            </a:r>
            <a:r>
              <a:rPr lang="ru-RU" sz="3600" dirty="0" smtClean="0">
                <a:solidFill>
                  <a:srgbClr val="002060"/>
                </a:solidFill>
              </a:rPr>
              <a:t>он/они изменил/и </a:t>
            </a:r>
            <a:r>
              <a:rPr lang="ru-RU" sz="3600" dirty="0">
                <a:solidFill>
                  <a:srgbClr val="002060"/>
                </a:solidFill>
              </a:rPr>
              <a:t>ситуацию? </a:t>
            </a:r>
          </a:p>
          <a:p>
            <a:pPr marL="457200" indent="-457200">
              <a:lnSpc>
                <a:spcPct val="90000"/>
              </a:lnSpc>
              <a:spcBef>
                <a:spcPts val="1200"/>
              </a:spcBef>
              <a:buFont typeface="Arial" panose="020B0604020202020204" pitchFamily="34" charset="0"/>
              <a:buChar char="•"/>
            </a:pPr>
            <a:r>
              <a:rPr lang="ru-RU" sz="3600" dirty="0">
                <a:solidFill>
                  <a:srgbClr val="002060"/>
                </a:solidFill>
              </a:rPr>
              <a:t>Что вы можете сделать до конца </a:t>
            </a:r>
            <a:r>
              <a:rPr lang="ru-RU" sz="3600" dirty="0" smtClean="0">
                <a:solidFill>
                  <a:srgbClr val="002060"/>
                </a:solidFill>
              </a:rPr>
              <a:t>этой̆ </a:t>
            </a:r>
            <a:r>
              <a:rPr lang="ru-RU" sz="3600" dirty="0">
                <a:solidFill>
                  <a:srgbClr val="002060"/>
                </a:solidFill>
              </a:rPr>
              <a:t>недели, чтобы выразить </a:t>
            </a:r>
            <a:r>
              <a:rPr lang="ru-RU" sz="3600" dirty="0" smtClean="0">
                <a:solidFill>
                  <a:srgbClr val="002060"/>
                </a:solidFill>
              </a:rPr>
              <a:t>свою благодарность этому человеку/людям? </a:t>
            </a:r>
            <a:endParaRPr lang="ru-RU" sz="3600" dirty="0">
              <a:solidFill>
                <a:srgbClr val="002060"/>
              </a:solidFill>
            </a:endParaRPr>
          </a:p>
        </p:txBody>
      </p:sp>
      <p:sp>
        <p:nvSpPr>
          <p:cNvPr id="4" name="TextBox 3">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Личные </a:t>
            </a:r>
            <a:r>
              <a:rPr lang="ru-RU" sz="5400" b="1" dirty="0">
                <a:solidFill>
                  <a:srgbClr val="000090"/>
                </a:solidFill>
                <a:latin typeface="Calibri" panose="020F0502020204030204" pitchFamily="34" charset="0"/>
                <a:cs typeface="Calibri" panose="020F0502020204030204" pitchFamily="34" charset="0"/>
              </a:rPr>
              <a:t>размышления </a:t>
            </a:r>
          </a:p>
        </p:txBody>
      </p:sp>
    </p:spTree>
    <p:extLst>
      <p:ext uri="{BB962C8B-B14F-4D97-AF65-F5344CB8AC3E}">
        <p14:creationId xmlns:p14="http://schemas.microsoft.com/office/powerpoint/2010/main" val="3574911629"/>
      </p:ext>
    </p:extLst>
  </p:cSld>
  <p:clrMapOvr>
    <a:masterClrMapping/>
  </p:clrMapOvr>
  <p:transition xmlns:p14="http://schemas.microsoft.com/office/powerpoint/2010/mai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17B48C1-F68C-CED1-DB57-A62C795A2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3" name="TextBox 2">
            <a:extLst>
              <a:ext uri="{FF2B5EF4-FFF2-40B4-BE49-F238E27FC236}">
                <a16:creationId xmlns="" xmlns:a16="http://schemas.microsoft.com/office/drawing/2014/main" id="{CDD6D857-B999-C0E0-4CC4-168F261156FD}"/>
              </a:ext>
            </a:extLst>
          </p:cNvPr>
          <p:cNvSpPr txBox="1"/>
          <p:nvPr/>
        </p:nvSpPr>
        <p:spPr>
          <a:xfrm rot="10800000" flipV="1">
            <a:off x="648072" y="2924945"/>
            <a:ext cx="11640616" cy="938719"/>
          </a:xfrm>
          <a:prstGeom prst="rect">
            <a:avLst/>
          </a:prstGeom>
          <a:noFill/>
        </p:spPr>
        <p:txBody>
          <a:bodyPr wrap="square">
            <a:spAutoFit/>
          </a:bodyPr>
          <a:lstStyle/>
          <a:p>
            <a:pPr>
              <a:lnSpc>
                <a:spcPct val="80000"/>
              </a:lnSpc>
            </a:pPr>
            <a:r>
              <a:rPr lang="ru-RU" sz="6600" b="1" dirty="0" smtClean="0">
                <a:solidFill>
                  <a:srgbClr val="002060"/>
                </a:solidFill>
              </a:rPr>
              <a:t>Продолжайте </a:t>
            </a:r>
            <a:r>
              <a:rPr lang="ru-RU" sz="6600" b="1" dirty="0">
                <a:solidFill>
                  <a:srgbClr val="002060"/>
                </a:solidFill>
              </a:rPr>
              <a:t>взирать вверх</a:t>
            </a:r>
            <a:r>
              <a:rPr lang="ru-RU" sz="6000" b="1" dirty="0">
                <a:solidFill>
                  <a:srgbClr val="002060"/>
                </a:solidFill>
              </a:rPr>
              <a:t>! </a:t>
            </a:r>
            <a:endParaRPr lang="ru-RU" sz="6000" dirty="0">
              <a:solidFill>
                <a:srgbClr val="002060"/>
              </a:solidFill>
            </a:endParaRPr>
          </a:p>
        </p:txBody>
      </p:sp>
    </p:spTree>
    <p:extLst>
      <p:ext uri="{BB962C8B-B14F-4D97-AF65-F5344CB8AC3E}">
        <p14:creationId xmlns:p14="http://schemas.microsoft.com/office/powerpoint/2010/main" val="1885860886"/>
      </p:ext>
    </p:extLst>
  </p:cSld>
  <p:clrMapOvr>
    <a:masterClrMapping/>
  </p:clrMapOvr>
  <p:transition xmlns:p14="http://schemas.microsoft.com/office/powerpoint/2010/mai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845C1AE-8CF7-8D34-B6A2-36E6220C1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 y="0"/>
            <a:ext cx="12360290" cy="6858000"/>
          </a:xfrm>
          <a:prstGeom prst="rect">
            <a:avLst/>
          </a:prstGeom>
        </p:spPr>
      </p:pic>
      <p:sp>
        <p:nvSpPr>
          <p:cNvPr id="2" name="Заголовок 1"/>
          <p:cNvSpPr>
            <a:spLocks noGrp="1"/>
          </p:cNvSpPr>
          <p:nvPr>
            <p:ph type="title"/>
          </p:nvPr>
        </p:nvSpPr>
        <p:spPr>
          <a:xfrm>
            <a:off x="2152652" y="1311793"/>
            <a:ext cx="3943349" cy="2368403"/>
          </a:xfrm>
        </p:spPr>
        <p:txBody>
          <a:bodyPr vert="horz" lIns="68580" tIns="34290" rIns="68580" bIns="34290" rtlCol="0" anchor="ctr">
            <a:normAutofit/>
          </a:bodyPr>
          <a:lstStyle/>
          <a:p>
            <a:r>
              <a:rPr lang="en-US" sz="2400" i="1"/>
              <a:t> </a:t>
            </a:r>
            <a:endParaRPr lang="en-US" sz="2400" i="1" dirty="0"/>
          </a:p>
        </p:txBody>
      </p:sp>
      <p:sp>
        <p:nvSpPr>
          <p:cNvPr id="5" name="Прямоугольник 4">
            <a:extLst>
              <a:ext uri="{FF2B5EF4-FFF2-40B4-BE49-F238E27FC236}">
                <a16:creationId xmlns="" xmlns:a16="http://schemas.microsoft.com/office/drawing/2014/main" id="{CDD0E706-D5D8-A8BA-05DB-B9EC3E91FCF6}"/>
              </a:ext>
            </a:extLst>
          </p:cNvPr>
          <p:cNvSpPr/>
          <p:nvPr/>
        </p:nvSpPr>
        <p:spPr>
          <a:xfrm>
            <a:off x="2433085" y="4020363"/>
            <a:ext cx="7129130" cy="1525845"/>
          </a:xfrm>
          <a:prstGeom prst="rect">
            <a:avLst/>
          </a:prstGeom>
        </p:spPr>
        <p:txBody>
          <a:bodyPr vert="horz" lIns="68580" tIns="34290" rIns="68580" bIns="34290" rtlCol="0">
            <a:noAutofit/>
          </a:bodyPr>
          <a:lstStyle/>
          <a:p>
            <a:pPr>
              <a:lnSpc>
                <a:spcPct val="90000"/>
              </a:lnSpc>
              <a:spcAft>
                <a:spcPts val="450"/>
              </a:spcAft>
            </a:pPr>
            <a:r>
              <a:rPr lang="en-US" sz="2700" b="1" i="1" dirty="0">
                <a:solidFill>
                  <a:schemeClr val="accent6">
                    <a:lumMod val="75000"/>
                  </a:schemeClr>
                </a:solidFill>
              </a:rPr>
              <a:t> </a:t>
            </a:r>
          </a:p>
        </p:txBody>
      </p:sp>
      <p:sp>
        <p:nvSpPr>
          <p:cNvPr id="4" name="Прямоугольник 3">
            <a:extLst>
              <a:ext uri="{FF2B5EF4-FFF2-40B4-BE49-F238E27FC236}">
                <a16:creationId xmlns="" xmlns:a16="http://schemas.microsoft.com/office/drawing/2014/main" id="{AE6B1444-8A30-C56F-0841-79150B4BD685}"/>
              </a:ext>
            </a:extLst>
          </p:cNvPr>
          <p:cNvSpPr/>
          <p:nvPr/>
        </p:nvSpPr>
        <p:spPr>
          <a:xfrm>
            <a:off x="3045619" y="1803165"/>
            <a:ext cx="6000750" cy="461665"/>
          </a:xfrm>
          <a:prstGeom prst="rect">
            <a:avLst/>
          </a:prstGeom>
        </p:spPr>
        <p:txBody>
          <a:bodyPr wrap="square">
            <a:spAutoFit/>
          </a:bodyPr>
          <a:lstStyle/>
          <a:p>
            <a:pPr>
              <a:spcAft>
                <a:spcPts val="450"/>
              </a:spcAft>
            </a:pPr>
            <a:r>
              <a:rPr lang="ru-RU" sz="2400" i="1" dirty="0">
                <a:solidFill>
                  <a:srgbClr val="FF0000"/>
                </a:solidFill>
                <a:latin typeface="TimesNewRomanPSMT"/>
              </a:rPr>
              <a:t> </a:t>
            </a:r>
            <a:endParaRPr lang="ru-RU" sz="2400" i="1">
              <a:solidFill>
                <a:srgbClr val="FF0000"/>
              </a:solidFill>
            </a:endParaRPr>
          </a:p>
        </p:txBody>
      </p:sp>
      <p:sp>
        <p:nvSpPr>
          <p:cNvPr id="6" name="TextBox 5">
            <a:extLst>
              <a:ext uri="{FF2B5EF4-FFF2-40B4-BE49-F238E27FC236}">
                <a16:creationId xmlns="" xmlns:a16="http://schemas.microsoft.com/office/drawing/2014/main" id="{1B343FD7-E380-EC71-C1E9-0F6DC88E3932}"/>
              </a:ext>
            </a:extLst>
          </p:cNvPr>
          <p:cNvSpPr txBox="1"/>
          <p:nvPr/>
        </p:nvSpPr>
        <p:spPr>
          <a:xfrm>
            <a:off x="2711624" y="3429000"/>
            <a:ext cx="5670376" cy="378760"/>
          </a:xfrm>
          <a:prstGeom prst="rect">
            <a:avLst/>
          </a:prstGeom>
          <a:noFill/>
        </p:spPr>
        <p:txBody>
          <a:bodyPr wrap="square">
            <a:spAutoFit/>
          </a:bodyPr>
          <a:lstStyle/>
          <a:p>
            <a:r>
              <a:rPr lang="ru-RU" b="1" dirty="0">
                <a:latin typeface="TimesNewRomanPS"/>
              </a:rPr>
              <a:t> </a:t>
            </a:r>
            <a:endParaRPr lang="ru-RU" dirty="0"/>
          </a:p>
        </p:txBody>
      </p:sp>
      <p:sp>
        <p:nvSpPr>
          <p:cNvPr id="10" name="Rectangle 9"/>
          <p:cNvSpPr/>
          <p:nvPr/>
        </p:nvSpPr>
        <p:spPr>
          <a:xfrm>
            <a:off x="0" y="0"/>
            <a:ext cx="12288688" cy="6858000"/>
          </a:xfrm>
          <a:prstGeom prst="rect">
            <a:avLst/>
          </a:prstGeom>
          <a:solidFill>
            <a:srgbClr val="00206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F03ECB27-B05B-7D83-0687-D338DED3F374}"/>
              </a:ext>
            </a:extLst>
          </p:cNvPr>
          <p:cNvSpPr txBox="1"/>
          <p:nvPr/>
        </p:nvSpPr>
        <p:spPr>
          <a:xfrm>
            <a:off x="623392" y="1340768"/>
            <a:ext cx="7992888" cy="4893648"/>
          </a:xfrm>
          <a:prstGeom prst="rect">
            <a:avLst/>
          </a:prstGeom>
          <a:noFill/>
        </p:spPr>
        <p:txBody>
          <a:bodyPr wrap="square">
            <a:spAutoFit/>
          </a:bodyPr>
          <a:lstStyle/>
          <a:p>
            <a:r>
              <a:rPr lang="ru-RU" sz="2600" dirty="0" smtClean="0">
                <a:solidFill>
                  <a:schemeClr val="bg1"/>
                </a:solidFill>
              </a:rPr>
              <a:t>Вы </a:t>
            </a:r>
            <a:r>
              <a:rPr lang="ru-RU" sz="2600" dirty="0">
                <a:solidFill>
                  <a:schemeClr val="bg1"/>
                </a:solidFill>
              </a:rPr>
              <a:t>можете выполнять много ролей в своей жизни, </a:t>
            </a:r>
            <a:r>
              <a:rPr lang="ru-RU" sz="2600" dirty="0" smtClean="0">
                <a:solidFill>
                  <a:schemeClr val="bg1"/>
                </a:solidFill>
              </a:rPr>
              <a:t/>
            </a:r>
            <a:br>
              <a:rPr lang="ru-RU" sz="2600" dirty="0" smtClean="0">
                <a:solidFill>
                  <a:schemeClr val="bg1"/>
                </a:solidFill>
              </a:rPr>
            </a:br>
            <a:r>
              <a:rPr lang="ru-RU" sz="2600" dirty="0" smtClean="0">
                <a:solidFill>
                  <a:schemeClr val="bg1"/>
                </a:solidFill>
              </a:rPr>
              <a:t>но </a:t>
            </a:r>
            <a:r>
              <a:rPr lang="ru-RU" sz="2600" dirty="0">
                <a:solidFill>
                  <a:schemeClr val="bg1"/>
                </a:solidFill>
              </a:rPr>
              <a:t>ни одна из них никогда не будет более важной, чем быть мамой. </a:t>
            </a:r>
            <a:r>
              <a:rPr lang="ru-RU" sz="2600" dirty="0" smtClean="0">
                <a:solidFill>
                  <a:schemeClr val="bg1"/>
                </a:solidFill>
              </a:rPr>
              <a:t>Это </a:t>
            </a:r>
            <a:r>
              <a:rPr lang="mr-IN" sz="2600" dirty="0" smtClean="0">
                <a:solidFill>
                  <a:schemeClr val="bg1"/>
                </a:solidFill>
              </a:rPr>
              <a:t>–</a:t>
            </a:r>
            <a:r>
              <a:rPr lang="ru-RU" sz="2600" dirty="0" smtClean="0">
                <a:solidFill>
                  <a:schemeClr val="bg1"/>
                </a:solidFill>
              </a:rPr>
              <a:t> священный̆ </a:t>
            </a:r>
            <a:r>
              <a:rPr lang="ru-RU" sz="2600" dirty="0">
                <a:solidFill>
                  <a:schemeClr val="bg1"/>
                </a:solidFill>
              </a:rPr>
              <a:t>долг. Никогда не стоит недооценивать влияние, которое может оказать молящаяся мама. Идите </a:t>
            </a:r>
            <a:r>
              <a:rPr lang="ru-RU" sz="2600" dirty="0" smtClean="0">
                <a:solidFill>
                  <a:schemeClr val="bg1"/>
                </a:solidFill>
              </a:rPr>
              <a:t>вперёд </a:t>
            </a:r>
            <a:r>
              <a:rPr lang="ru-RU" sz="2600" dirty="0">
                <a:solidFill>
                  <a:schemeClr val="bg1"/>
                </a:solidFill>
              </a:rPr>
              <a:t>с Богом </a:t>
            </a:r>
            <a:r>
              <a:rPr lang="ru-RU" sz="2600" dirty="0" smtClean="0">
                <a:solidFill>
                  <a:schemeClr val="bg1"/>
                </a:solidFill>
              </a:rPr>
              <a:t/>
            </a:r>
            <a:br>
              <a:rPr lang="ru-RU" sz="2600" dirty="0" smtClean="0">
                <a:solidFill>
                  <a:schemeClr val="bg1"/>
                </a:solidFill>
              </a:rPr>
            </a:br>
            <a:r>
              <a:rPr lang="ru-RU" sz="2600" dirty="0" smtClean="0">
                <a:solidFill>
                  <a:schemeClr val="bg1"/>
                </a:solidFill>
              </a:rPr>
              <a:t>и знайте, </a:t>
            </a:r>
            <a:r>
              <a:rPr lang="ru-RU" sz="2600" dirty="0">
                <a:solidFill>
                  <a:schemeClr val="bg1"/>
                </a:solidFill>
              </a:rPr>
              <a:t>что в ваших силах изменить мир </a:t>
            </a:r>
            <a:r>
              <a:rPr lang="ru-RU" sz="2600" dirty="0" smtClean="0">
                <a:solidFill>
                  <a:schemeClr val="bg1"/>
                </a:solidFill>
              </a:rPr>
              <a:t/>
            </a:r>
            <a:br>
              <a:rPr lang="ru-RU" sz="2600" dirty="0" smtClean="0">
                <a:solidFill>
                  <a:schemeClr val="bg1"/>
                </a:solidFill>
              </a:rPr>
            </a:br>
            <a:r>
              <a:rPr lang="ru-RU" sz="2600" dirty="0" smtClean="0">
                <a:solidFill>
                  <a:schemeClr val="bg1"/>
                </a:solidFill>
              </a:rPr>
              <a:t>к </a:t>
            </a:r>
            <a:r>
              <a:rPr lang="ru-RU" sz="2600" dirty="0">
                <a:solidFill>
                  <a:schemeClr val="bg1"/>
                </a:solidFill>
              </a:rPr>
              <a:t>лучшему </a:t>
            </a:r>
            <a:r>
              <a:rPr lang="ru-RU" sz="2600" dirty="0" smtClean="0">
                <a:solidFill>
                  <a:schemeClr val="bg1"/>
                </a:solidFill>
              </a:rPr>
              <a:t>ради грядущего поколения</a:t>
            </a:r>
            <a:r>
              <a:rPr lang="ru-RU" sz="2600" dirty="0">
                <a:solidFill>
                  <a:schemeClr val="bg1"/>
                </a:solidFill>
              </a:rPr>
              <a:t>. Бог </a:t>
            </a:r>
            <a:r>
              <a:rPr lang="ru-RU" sz="2600" dirty="0" smtClean="0">
                <a:solidFill>
                  <a:schemeClr val="bg1"/>
                </a:solidFill>
              </a:rPr>
              <a:t>вас избрал</a:t>
            </a:r>
            <a:r>
              <a:rPr lang="ru-RU" sz="2600" dirty="0">
                <a:solidFill>
                  <a:schemeClr val="bg1"/>
                </a:solidFill>
              </a:rPr>
              <a:t>, </a:t>
            </a:r>
            <a:r>
              <a:rPr lang="ru-RU" sz="2600" dirty="0" smtClean="0">
                <a:solidFill>
                  <a:schemeClr val="bg1"/>
                </a:solidFill>
              </a:rPr>
              <a:t>Он вас не </a:t>
            </a:r>
            <a:r>
              <a:rPr lang="ru-RU" sz="2600" dirty="0">
                <a:solidFill>
                  <a:schemeClr val="bg1"/>
                </a:solidFill>
              </a:rPr>
              <a:t>оставит. </a:t>
            </a:r>
            <a:r>
              <a:rPr lang="ru-RU" sz="2600" dirty="0" smtClean="0">
                <a:solidFill>
                  <a:schemeClr val="bg1"/>
                </a:solidFill>
              </a:rPr>
              <a:t>Примите для себя решение стать настолько хорошей мамой̆</a:t>
            </a:r>
            <a:r>
              <a:rPr lang="ru-RU" sz="2600" dirty="0">
                <a:solidFill>
                  <a:schemeClr val="bg1"/>
                </a:solidFill>
              </a:rPr>
              <a:t>, </a:t>
            </a:r>
            <a:r>
              <a:rPr lang="ru-RU" sz="2600" dirty="0" smtClean="0">
                <a:solidFill>
                  <a:schemeClr val="bg1"/>
                </a:solidFill>
              </a:rPr>
              <a:t>насколько можете</a:t>
            </a:r>
            <a:r>
              <a:rPr lang="ru-RU" sz="2600" dirty="0">
                <a:solidFill>
                  <a:schemeClr val="bg1"/>
                </a:solidFill>
              </a:rPr>
              <a:t>, зная, что Он </a:t>
            </a:r>
            <a:r>
              <a:rPr lang="ru-RU" sz="2600" dirty="0" smtClean="0">
                <a:solidFill>
                  <a:schemeClr val="bg1"/>
                </a:solidFill>
              </a:rPr>
              <a:t>идёт рядом </a:t>
            </a:r>
            <a:r>
              <a:rPr lang="ru-RU" sz="2600" dirty="0">
                <a:solidFill>
                  <a:schemeClr val="bg1"/>
                </a:solidFill>
              </a:rPr>
              <a:t>с вами. Вы любимы, </a:t>
            </a:r>
            <a:r>
              <a:rPr lang="ru-RU" sz="2600" dirty="0" smtClean="0">
                <a:solidFill>
                  <a:schemeClr val="bg1"/>
                </a:solidFill>
              </a:rPr>
              <a:t>Он печётся </a:t>
            </a:r>
            <a:br>
              <a:rPr lang="ru-RU" sz="2600" dirty="0" smtClean="0">
                <a:solidFill>
                  <a:schemeClr val="bg1"/>
                </a:solidFill>
              </a:rPr>
            </a:br>
            <a:r>
              <a:rPr lang="ru-RU" sz="2600" dirty="0" smtClean="0">
                <a:solidFill>
                  <a:schemeClr val="bg1"/>
                </a:solidFill>
              </a:rPr>
              <a:t>о вас. </a:t>
            </a:r>
            <a:r>
              <a:rPr lang="ru-RU" sz="2600" dirty="0">
                <a:solidFill>
                  <a:schemeClr val="bg1"/>
                </a:solidFill>
              </a:rPr>
              <a:t>Ходите с </a:t>
            </a:r>
            <a:r>
              <a:rPr lang="ru-RU" sz="2600" dirty="0" smtClean="0">
                <a:solidFill>
                  <a:schemeClr val="bg1"/>
                </a:solidFill>
              </a:rPr>
              <a:t>Богом. Одинокая мама, с Богом </a:t>
            </a:r>
            <a:br>
              <a:rPr lang="ru-RU" sz="2600" dirty="0" smtClean="0">
                <a:solidFill>
                  <a:schemeClr val="bg1"/>
                </a:solidFill>
              </a:rPr>
            </a:br>
            <a:r>
              <a:rPr lang="ru-RU" sz="2600" dirty="0" smtClean="0">
                <a:solidFill>
                  <a:schemeClr val="bg1"/>
                </a:solidFill>
              </a:rPr>
              <a:t>вы </a:t>
            </a:r>
            <a:r>
              <a:rPr lang="ru-RU" sz="2600" dirty="0">
                <a:solidFill>
                  <a:schemeClr val="bg1"/>
                </a:solidFill>
              </a:rPr>
              <a:t>не </a:t>
            </a:r>
            <a:r>
              <a:rPr lang="ru-RU" sz="2600" dirty="0" smtClean="0">
                <a:solidFill>
                  <a:schemeClr val="bg1"/>
                </a:solidFill>
              </a:rPr>
              <a:t>одиноки! </a:t>
            </a:r>
            <a:endParaRPr lang="ru-RU" sz="2600" dirty="0">
              <a:solidFill>
                <a:schemeClr val="bg1"/>
              </a:solidFill>
            </a:endParaRPr>
          </a:p>
        </p:txBody>
      </p:sp>
      <p:sp>
        <p:nvSpPr>
          <p:cNvPr id="9" name="TextBox 8">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ЗАКЛЮЧЕНИЕ</a:t>
            </a:r>
            <a:endParaRPr lang="ru-RU"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943434"/>
      </p:ext>
    </p:extLst>
  </p:cSld>
  <p:clrMapOvr>
    <a:masterClrMapping/>
  </p:clrMapOvr>
  <p:transition xmlns:p14="http://schemas.microsoft.com/office/powerpoint/2010/mai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D22A04C-3CC6-3013-73FB-01614DAA7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7" name="TextBox 6">
            <a:extLst>
              <a:ext uri="{FF2B5EF4-FFF2-40B4-BE49-F238E27FC236}">
                <a16:creationId xmlns="" xmlns:a16="http://schemas.microsoft.com/office/drawing/2014/main" id="{B7D3F34A-3D74-E9C4-D4EA-01558BCD8794}"/>
              </a:ext>
            </a:extLst>
          </p:cNvPr>
          <p:cNvSpPr txBox="1"/>
          <p:nvPr/>
        </p:nvSpPr>
        <p:spPr>
          <a:xfrm>
            <a:off x="4007768" y="1556792"/>
            <a:ext cx="7632848" cy="4673074"/>
          </a:xfrm>
          <a:prstGeom prst="rect">
            <a:avLst/>
          </a:prstGeom>
          <a:noFill/>
        </p:spPr>
        <p:txBody>
          <a:bodyPr wrap="square">
            <a:spAutoFit/>
          </a:bodyPr>
          <a:lstStyle/>
          <a:p>
            <a:pPr marL="342900" indent="-342900">
              <a:lnSpc>
                <a:spcPct val="90000"/>
              </a:lnSpc>
              <a:spcBef>
                <a:spcPts val="1200"/>
              </a:spcBef>
              <a:buFont typeface="Arial" panose="020B0604020202020204" pitchFamily="34" charset="0"/>
              <a:buChar char="•"/>
            </a:pPr>
            <a:r>
              <a:rPr lang="ru-RU" sz="2800" dirty="0" smtClean="0">
                <a:solidFill>
                  <a:srgbClr val="002060"/>
                </a:solidFill>
              </a:rPr>
              <a:t>Существует ли </a:t>
            </a:r>
            <a:r>
              <a:rPr lang="ru-RU" sz="2800" dirty="0">
                <a:solidFill>
                  <a:srgbClr val="002060"/>
                </a:solidFill>
              </a:rPr>
              <a:t>какая-то </a:t>
            </a:r>
            <a:r>
              <a:rPr lang="ru-RU" sz="2800" dirty="0" smtClean="0">
                <a:solidFill>
                  <a:srgbClr val="002060"/>
                </a:solidFill>
              </a:rPr>
              <a:t>семейная традиция </a:t>
            </a:r>
            <a:br>
              <a:rPr lang="ru-RU" sz="2800" dirty="0" smtClean="0">
                <a:solidFill>
                  <a:srgbClr val="002060"/>
                </a:solidFill>
              </a:rPr>
            </a:br>
            <a:r>
              <a:rPr lang="ru-RU" sz="2800" dirty="0" smtClean="0">
                <a:solidFill>
                  <a:srgbClr val="002060"/>
                </a:solidFill>
              </a:rPr>
              <a:t>со времён вашего детства, </a:t>
            </a:r>
            <a:r>
              <a:rPr lang="ru-RU" sz="2800" dirty="0">
                <a:solidFill>
                  <a:srgbClr val="002060"/>
                </a:solidFill>
              </a:rPr>
              <a:t>которую вы хотели бы </a:t>
            </a:r>
            <a:r>
              <a:rPr lang="ru-RU" sz="2800" dirty="0" smtClean="0">
                <a:solidFill>
                  <a:srgbClr val="002060"/>
                </a:solidFill>
              </a:rPr>
              <a:t>продолжить в своей семье? </a:t>
            </a:r>
            <a:endParaRPr lang="ru-RU" sz="2800" dirty="0">
              <a:solidFill>
                <a:srgbClr val="002060"/>
              </a:solidFill>
            </a:endParaRPr>
          </a:p>
          <a:p>
            <a:pPr marL="342900" indent="-342900">
              <a:lnSpc>
                <a:spcPct val="90000"/>
              </a:lnSpc>
              <a:spcBef>
                <a:spcPts val="1200"/>
              </a:spcBef>
              <a:buFont typeface="Arial" panose="020B0604020202020204" pitchFamily="34" charset="0"/>
              <a:buChar char="•"/>
            </a:pPr>
            <a:r>
              <a:rPr lang="ru-RU" sz="2800" dirty="0">
                <a:solidFill>
                  <a:srgbClr val="002060"/>
                </a:solidFill>
              </a:rPr>
              <a:t>Есть ли какая-то </a:t>
            </a:r>
            <a:r>
              <a:rPr lang="ru-RU" sz="2800" dirty="0" smtClean="0">
                <a:solidFill>
                  <a:srgbClr val="002060"/>
                </a:solidFill>
              </a:rPr>
              <a:t>традиция</a:t>
            </a:r>
            <a:r>
              <a:rPr lang="ru-RU" sz="2800" dirty="0">
                <a:solidFill>
                  <a:srgbClr val="002060"/>
                </a:solidFill>
              </a:rPr>
              <a:t>, которую </a:t>
            </a:r>
            <a:r>
              <a:rPr lang="ru-RU" sz="2800" dirty="0" smtClean="0">
                <a:solidFill>
                  <a:srgbClr val="002060"/>
                </a:solidFill>
              </a:rPr>
              <a:t>вам хотелось бы </a:t>
            </a:r>
            <a:r>
              <a:rPr lang="ru-RU" sz="2800" dirty="0" smtClean="0">
                <a:solidFill>
                  <a:srgbClr val="002060"/>
                </a:solidFill>
              </a:rPr>
              <a:t>установить, </a:t>
            </a:r>
            <a:r>
              <a:rPr lang="ru-RU" sz="2800" dirty="0" smtClean="0">
                <a:solidFill>
                  <a:srgbClr val="002060"/>
                </a:solidFill>
              </a:rPr>
              <a:t>которой </a:t>
            </a:r>
            <a:r>
              <a:rPr lang="ru-RU" sz="2800" dirty="0">
                <a:solidFill>
                  <a:srgbClr val="002060"/>
                </a:solidFill>
              </a:rPr>
              <a:t>не </a:t>
            </a:r>
            <a:r>
              <a:rPr lang="ru-RU" sz="2800" dirty="0" smtClean="0">
                <a:solidFill>
                  <a:srgbClr val="002060"/>
                </a:solidFill>
              </a:rPr>
              <a:t>было </a:t>
            </a:r>
            <a:br>
              <a:rPr lang="ru-RU" sz="2800" dirty="0" smtClean="0">
                <a:solidFill>
                  <a:srgbClr val="002060"/>
                </a:solidFill>
              </a:rPr>
            </a:br>
            <a:r>
              <a:rPr lang="ru-RU" sz="2800" dirty="0" smtClean="0">
                <a:solidFill>
                  <a:srgbClr val="002060"/>
                </a:solidFill>
              </a:rPr>
              <a:t>в </a:t>
            </a:r>
            <a:r>
              <a:rPr lang="ru-RU" sz="2800" dirty="0">
                <a:solidFill>
                  <a:srgbClr val="002060"/>
                </a:solidFill>
              </a:rPr>
              <a:t>доме вашего детства, но которую </a:t>
            </a:r>
            <a:r>
              <a:rPr lang="ru-RU" sz="2800" dirty="0" smtClean="0">
                <a:solidFill>
                  <a:srgbClr val="002060"/>
                </a:solidFill>
              </a:rPr>
              <a:t>вам хотелось </a:t>
            </a:r>
            <a:r>
              <a:rPr lang="ru-RU" sz="2800" dirty="0">
                <a:solidFill>
                  <a:srgbClr val="002060"/>
                </a:solidFill>
              </a:rPr>
              <a:t>бы передать </a:t>
            </a:r>
            <a:r>
              <a:rPr lang="ru-RU" sz="2800" dirty="0" smtClean="0">
                <a:solidFill>
                  <a:srgbClr val="002060"/>
                </a:solidFill>
              </a:rPr>
              <a:t>последующим поколениям? </a:t>
            </a:r>
            <a:endParaRPr lang="ru-RU" sz="2800" dirty="0">
              <a:solidFill>
                <a:srgbClr val="002060"/>
              </a:solidFill>
            </a:endParaRPr>
          </a:p>
          <a:p>
            <a:pPr marL="342900" indent="-342900">
              <a:lnSpc>
                <a:spcPct val="90000"/>
              </a:lnSpc>
              <a:spcBef>
                <a:spcPts val="1200"/>
              </a:spcBef>
              <a:buFont typeface="Arial" panose="020B0604020202020204" pitchFamily="34" charset="0"/>
              <a:buChar char="•"/>
            </a:pPr>
            <a:r>
              <a:rPr lang="ru-RU" sz="2800" dirty="0" smtClean="0">
                <a:solidFill>
                  <a:srgbClr val="002060"/>
                </a:solidFill>
              </a:rPr>
              <a:t>Как </a:t>
            </a:r>
            <a:r>
              <a:rPr lang="ru-RU" sz="2800" dirty="0">
                <a:solidFill>
                  <a:srgbClr val="002060"/>
                </a:solidFill>
              </a:rPr>
              <a:t>вы думаете, какое самое радостное воспоминание у вашего </a:t>
            </a:r>
            <a:r>
              <a:rPr lang="ru-RU" sz="2800" dirty="0" smtClean="0">
                <a:solidFill>
                  <a:srgbClr val="002060"/>
                </a:solidFill>
              </a:rPr>
              <a:t>ребёнка </a:t>
            </a:r>
            <a:br>
              <a:rPr lang="ru-RU" sz="2800" dirty="0" smtClean="0">
                <a:solidFill>
                  <a:srgbClr val="002060"/>
                </a:solidFill>
              </a:rPr>
            </a:br>
            <a:r>
              <a:rPr lang="ru-RU" sz="2800" dirty="0" smtClean="0">
                <a:solidFill>
                  <a:srgbClr val="002060"/>
                </a:solidFill>
              </a:rPr>
              <a:t>на сегодняшний̆ </a:t>
            </a:r>
            <a:r>
              <a:rPr lang="ru-RU" sz="2800" dirty="0">
                <a:solidFill>
                  <a:srgbClr val="002060"/>
                </a:solidFill>
              </a:rPr>
              <a:t>день? </a:t>
            </a:r>
          </a:p>
        </p:txBody>
      </p:sp>
      <p:sp>
        <p:nvSpPr>
          <p:cNvPr id="4" name="TextBox 3">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solidFill>
                  <a:srgbClr val="000090"/>
                </a:solidFill>
                <a:latin typeface="Calibri" panose="020F0502020204030204" pitchFamily="34" charset="0"/>
                <a:cs typeface="Calibri" panose="020F0502020204030204" pitchFamily="34" charset="0"/>
              </a:rPr>
              <a:t>Личные </a:t>
            </a:r>
            <a:r>
              <a:rPr lang="ru-RU" sz="5400" b="1" dirty="0">
                <a:solidFill>
                  <a:srgbClr val="000090"/>
                </a:solidFill>
                <a:latin typeface="Calibri" panose="020F0502020204030204" pitchFamily="34" charset="0"/>
                <a:cs typeface="Calibri" panose="020F0502020204030204" pitchFamily="34" charset="0"/>
              </a:rPr>
              <a:t>размышления </a:t>
            </a:r>
          </a:p>
        </p:txBody>
      </p:sp>
    </p:spTree>
    <p:extLst>
      <p:ext uri="{BB962C8B-B14F-4D97-AF65-F5344CB8AC3E}">
        <p14:creationId xmlns:p14="http://schemas.microsoft.com/office/powerpoint/2010/main" val="2105572968"/>
      </p:ext>
    </p:extLst>
  </p:cSld>
  <p:clrMapOvr>
    <a:masterClrMapping/>
  </p:clrMapOvr>
  <p:transition xmlns:p14="http://schemas.microsoft.com/office/powerpoint/2010/mai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C6BB18B-D8E6-8C84-463C-9A4C547A3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4" name="TextBox 3">
            <a:extLst>
              <a:ext uri="{FF2B5EF4-FFF2-40B4-BE49-F238E27FC236}">
                <a16:creationId xmlns="" xmlns:a16="http://schemas.microsoft.com/office/drawing/2014/main" id="{3BC6B67C-01A8-324A-CCDA-058A3ACC0B1E}"/>
              </a:ext>
            </a:extLst>
          </p:cNvPr>
          <p:cNvSpPr txBox="1"/>
          <p:nvPr/>
        </p:nvSpPr>
        <p:spPr>
          <a:xfrm>
            <a:off x="3758242" y="3248647"/>
            <a:ext cx="4606504" cy="369332"/>
          </a:xfrm>
          <a:prstGeom prst="rect">
            <a:avLst/>
          </a:prstGeom>
          <a:noFill/>
        </p:spPr>
        <p:txBody>
          <a:bodyPr wrap="square">
            <a:spAutoFit/>
          </a:bodyPr>
          <a:lstStyle/>
          <a:p>
            <a:r>
              <a:rPr lang="ru-RU" b="1" dirty="0">
                <a:solidFill>
                  <a:srgbClr val="231E1E"/>
                </a:solidFill>
                <a:latin typeface="TimesNewRomanPS"/>
              </a:rPr>
              <a:t> </a:t>
            </a:r>
            <a:endParaRPr lang="ru-RU" dirty="0"/>
          </a:p>
        </p:txBody>
      </p:sp>
      <p:sp>
        <p:nvSpPr>
          <p:cNvPr id="10" name="TextBox 9">
            <a:extLst>
              <a:ext uri="{FF2B5EF4-FFF2-40B4-BE49-F238E27FC236}">
                <a16:creationId xmlns="" xmlns:a16="http://schemas.microsoft.com/office/drawing/2014/main" id="{5CDF4D0B-BE45-D9D1-A947-6FA8CE015F57}"/>
              </a:ext>
            </a:extLst>
          </p:cNvPr>
          <p:cNvSpPr txBox="1"/>
          <p:nvPr/>
        </p:nvSpPr>
        <p:spPr>
          <a:xfrm>
            <a:off x="623392" y="1503368"/>
            <a:ext cx="10945216" cy="4824397"/>
          </a:xfrm>
          <a:prstGeom prst="rect">
            <a:avLst/>
          </a:prstGeom>
          <a:noFill/>
        </p:spPr>
        <p:txBody>
          <a:bodyPr wrap="square">
            <a:spAutoFit/>
          </a:bodyPr>
          <a:lstStyle/>
          <a:p>
            <a:pPr>
              <a:lnSpc>
                <a:spcPct val="90000"/>
              </a:lnSpc>
              <a:spcBef>
                <a:spcPts val="1200"/>
              </a:spcBef>
            </a:pP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Духовные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традиции играют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семье важную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роль.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Даже, если </a:t>
            </a:r>
            <a:b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этом участвуете только вы и ваш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ребёнок</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это время вместе будет бесценно,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ваш ребёнок понесёт эти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воспоминания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традиции религиозной̆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жизни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 собой̆, в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свою будущую семью. </a:t>
            </a:r>
          </a:p>
          <a:p>
            <a:pPr>
              <a:lnSpc>
                <a:spcPct val="90000"/>
              </a:lnSpc>
              <a:spcBef>
                <a:spcPts val="1200"/>
              </a:spcBef>
            </a:pP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Если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вы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привьёте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эти привычки своему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ребёнку сейчас,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они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станут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мощными воспоминаниями о том, как вера проживалась на практике в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его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детстве,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повлияют на то, как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он будет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возрастать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вере и воплощать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её в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жизнь, создав </a:t>
            </a: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собственную </a:t>
            </a:r>
            <a:r>
              <a:rPr lang="ru-RU"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семью. </a:t>
            </a:r>
          </a:p>
        </p:txBody>
      </p:sp>
      <p:sp>
        <p:nvSpPr>
          <p:cNvPr id="6" name="TextBox 5">
            <a:extLst>
              <a:ext uri="{FF2B5EF4-FFF2-40B4-BE49-F238E27FC236}">
                <a16:creationId xmlns="" xmlns:a16="http://schemas.microsoft.com/office/drawing/2014/main" id="{B77AC1F9-3AD8-B6A7-3861-BA52E1DF4029}"/>
              </a:ext>
            </a:extLst>
          </p:cNvPr>
          <p:cNvSpPr txBox="1"/>
          <p:nvPr/>
        </p:nvSpPr>
        <p:spPr>
          <a:xfrm>
            <a:off x="621566" y="404664"/>
            <a:ext cx="11174966" cy="923330"/>
          </a:xfrm>
          <a:prstGeom prst="rect">
            <a:avLst/>
          </a:prstGeom>
          <a:noFill/>
        </p:spPr>
        <p:txBody>
          <a:bodyPr wrap="square">
            <a:spAutoFit/>
          </a:bodyPr>
          <a:lstStyle/>
          <a:p>
            <a:r>
              <a:rPr lang="ru-RU"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Традиции</a:t>
            </a:r>
            <a:r>
              <a:rPr lang="ru-RU"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 связанные с </a:t>
            </a:r>
            <a:r>
              <a:rPr lang="ru-RU"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верой</a:t>
            </a:r>
            <a:endParaRPr lang="ru-RU"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26882395"/>
      </p:ext>
    </p:extLst>
  </p:cSld>
  <p:clrMapOvr>
    <a:masterClrMapping/>
  </p:clrMapOvr>
  <p:transition xmlns:p14="http://schemas.microsoft.com/office/powerpoint/2010/mai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ECED4BF-719D-7B6C-24A6-E36EBCBA8A0D}"/>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7" name="TextBox 6">
            <a:extLst>
              <a:ext uri="{FF2B5EF4-FFF2-40B4-BE49-F238E27FC236}">
                <a16:creationId xmlns="" xmlns:a16="http://schemas.microsoft.com/office/drawing/2014/main" id="{2F0BA639-FDF0-FEB5-1AEA-1AD0BA69797E}"/>
              </a:ext>
            </a:extLst>
          </p:cNvPr>
          <p:cNvSpPr txBox="1"/>
          <p:nvPr/>
        </p:nvSpPr>
        <p:spPr>
          <a:xfrm>
            <a:off x="911424" y="2265834"/>
            <a:ext cx="10081120" cy="3539430"/>
          </a:xfrm>
          <a:prstGeom prst="rect">
            <a:avLst/>
          </a:prstGeom>
          <a:noFill/>
        </p:spPr>
        <p:txBody>
          <a:bodyPr wrap="square">
            <a:spAutoFit/>
          </a:bodyPr>
          <a:lstStyle/>
          <a:p>
            <a:pPr marL="457200" indent="-457200">
              <a:buFont typeface="Arial" panose="020B0604020202020204" pitchFamily="34" charset="0"/>
              <a:buChar char="•"/>
            </a:pPr>
            <a:r>
              <a:rPr lang="ru-RU" sz="3200" b="1" dirty="0">
                <a:solidFill>
                  <a:srgbClr val="002060"/>
                </a:solidFill>
              </a:rPr>
              <a:t>Посещение церкви и празднование субботы</a:t>
            </a:r>
            <a:endParaRPr lang="ru-RU" sz="3200" dirty="0">
              <a:solidFill>
                <a:srgbClr val="002060"/>
              </a:solidFill>
            </a:endParaRPr>
          </a:p>
          <a:p>
            <a:pPr marL="457200" indent="-457200">
              <a:buFont typeface="Arial" panose="020B0604020202020204" pitchFamily="34" charset="0"/>
              <a:buChar char="•"/>
            </a:pPr>
            <a:r>
              <a:rPr lang="ru-RU" sz="3200" b="1" dirty="0">
                <a:solidFill>
                  <a:srgbClr val="002060"/>
                </a:solidFill>
              </a:rPr>
              <a:t>Ежедневное </a:t>
            </a:r>
            <a:r>
              <a:rPr lang="ru-RU" sz="3200" b="1" dirty="0" smtClean="0">
                <a:solidFill>
                  <a:srgbClr val="002060"/>
                </a:solidFill>
              </a:rPr>
              <a:t>семейное богослужение</a:t>
            </a:r>
            <a:endParaRPr lang="ru-RU" sz="3200" dirty="0">
              <a:solidFill>
                <a:srgbClr val="002060"/>
              </a:solidFill>
            </a:endParaRPr>
          </a:p>
          <a:p>
            <a:pPr marL="457200" indent="-457200">
              <a:buFont typeface="Arial" panose="020B0604020202020204" pitchFamily="34" charset="0"/>
              <a:buChar char="•"/>
            </a:pPr>
            <a:r>
              <a:rPr lang="ru-RU" sz="3200" b="1" dirty="0">
                <a:solidFill>
                  <a:srgbClr val="002060"/>
                </a:solidFill>
              </a:rPr>
              <a:t>Время молитвы </a:t>
            </a:r>
          </a:p>
          <a:p>
            <a:pPr marL="457200" indent="-457200">
              <a:buFont typeface="Arial" panose="020B0604020202020204" pitchFamily="34" charset="0"/>
              <a:buChar char="•"/>
            </a:pPr>
            <a:r>
              <a:rPr lang="ru-RU" sz="3200" b="1" dirty="0" smtClean="0">
                <a:solidFill>
                  <a:srgbClr val="002060"/>
                </a:solidFill>
              </a:rPr>
              <a:t>Семейная свадьба</a:t>
            </a:r>
            <a:endParaRPr lang="ru-RU" sz="3200" dirty="0">
              <a:solidFill>
                <a:srgbClr val="002060"/>
              </a:solidFill>
            </a:endParaRPr>
          </a:p>
          <a:p>
            <a:pPr marL="457200" indent="-457200">
              <a:buFont typeface="Arial" panose="020B0604020202020204" pitchFamily="34" charset="0"/>
              <a:buChar char="•"/>
            </a:pPr>
            <a:r>
              <a:rPr lang="ru-RU" sz="3200" b="1" dirty="0">
                <a:solidFill>
                  <a:srgbClr val="002060"/>
                </a:solidFill>
              </a:rPr>
              <a:t>Семейные похороны </a:t>
            </a:r>
          </a:p>
          <a:p>
            <a:pPr marL="457200" indent="-457200">
              <a:buFont typeface="Arial" panose="020B0604020202020204" pitchFamily="34" charset="0"/>
              <a:buChar char="•"/>
            </a:pPr>
            <a:r>
              <a:rPr lang="ru-RU" sz="3200" b="1" dirty="0">
                <a:solidFill>
                  <a:srgbClr val="002060"/>
                </a:solidFill>
              </a:rPr>
              <a:t>Рождество </a:t>
            </a:r>
          </a:p>
          <a:p>
            <a:pPr marL="457200" indent="-457200">
              <a:buFont typeface="Arial" panose="020B0604020202020204" pitchFamily="34" charset="0"/>
              <a:buChar char="•"/>
            </a:pPr>
            <a:r>
              <a:rPr lang="ru-RU" sz="3200" b="1" dirty="0">
                <a:solidFill>
                  <a:srgbClr val="002060"/>
                </a:solidFill>
              </a:rPr>
              <a:t>Пасха</a:t>
            </a:r>
            <a:endParaRPr lang="ru-RU" sz="3200" dirty="0">
              <a:solidFill>
                <a:srgbClr val="002060"/>
              </a:solidFill>
            </a:endParaRPr>
          </a:p>
        </p:txBody>
      </p:sp>
      <p:sp>
        <p:nvSpPr>
          <p:cNvPr id="5" name="TextBox 4">
            <a:extLst>
              <a:ext uri="{FF2B5EF4-FFF2-40B4-BE49-F238E27FC236}">
                <a16:creationId xmlns="" xmlns:a16="http://schemas.microsoft.com/office/drawing/2014/main" id="{B77AC1F9-3AD8-B6A7-3861-BA52E1DF4029}"/>
              </a:ext>
            </a:extLst>
          </p:cNvPr>
          <p:cNvSpPr txBox="1"/>
          <p:nvPr/>
        </p:nvSpPr>
        <p:spPr>
          <a:xfrm>
            <a:off x="897698" y="539212"/>
            <a:ext cx="11174966" cy="1449628"/>
          </a:xfrm>
          <a:prstGeom prst="rect">
            <a:avLst/>
          </a:prstGeom>
          <a:noFill/>
        </p:spPr>
        <p:txBody>
          <a:bodyPr wrap="square">
            <a:spAutoFit/>
          </a:bodyPr>
          <a:lstStyle/>
          <a:p>
            <a:pPr>
              <a:lnSpc>
                <a:spcPct val="80000"/>
              </a:lnSpc>
            </a:pPr>
            <a:r>
              <a:rPr lang="ru-RU" sz="5400" b="1" dirty="0" smtClean="0">
                <a:solidFill>
                  <a:srgbClr val="000090"/>
                </a:solidFill>
                <a:latin typeface="Calibri" panose="020F0502020204030204" pitchFamily="34" charset="0"/>
                <a:cs typeface="Calibri" panose="020F0502020204030204" pitchFamily="34" charset="0"/>
              </a:rPr>
              <a:t>Пути </a:t>
            </a:r>
            <a:r>
              <a:rPr lang="ru-RU" sz="5400" b="1" dirty="0">
                <a:solidFill>
                  <a:srgbClr val="000090"/>
                </a:solidFill>
                <a:latin typeface="Calibri" panose="020F0502020204030204" pitchFamily="34" charset="0"/>
                <a:cs typeface="Calibri" panose="020F0502020204030204" pitchFamily="34" charset="0"/>
              </a:rPr>
              <a:t>создания воспоминаний, связанных с </a:t>
            </a:r>
            <a:r>
              <a:rPr lang="ru-RU" sz="5400" b="1" dirty="0" smtClean="0">
                <a:solidFill>
                  <a:srgbClr val="000090"/>
                </a:solidFill>
                <a:latin typeface="Calibri" panose="020F0502020204030204" pitchFamily="34" charset="0"/>
                <a:cs typeface="Calibri" panose="020F0502020204030204" pitchFamily="34" charset="0"/>
              </a:rPr>
              <a:t>религиозной̆ </a:t>
            </a:r>
            <a:r>
              <a:rPr lang="ru-RU" sz="5400" b="1" dirty="0">
                <a:solidFill>
                  <a:srgbClr val="000090"/>
                </a:solidFill>
                <a:latin typeface="Calibri" panose="020F0502020204030204" pitchFamily="34" charset="0"/>
                <a:cs typeface="Calibri" panose="020F0502020204030204" pitchFamily="34" charset="0"/>
              </a:rPr>
              <a:t>жизнью </a:t>
            </a:r>
          </a:p>
        </p:txBody>
      </p:sp>
    </p:spTree>
    <p:extLst>
      <p:ext uri="{BB962C8B-B14F-4D97-AF65-F5344CB8AC3E}">
        <p14:creationId xmlns:p14="http://schemas.microsoft.com/office/powerpoint/2010/main" val="551359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FD146EC1-3A57-8714-91B9-7E828F2958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52" y="26413"/>
            <a:ext cx="12191187" cy="6858000"/>
          </a:xfrm>
          <a:prstGeom prst="rect">
            <a:avLst/>
          </a:prstGeom>
        </p:spPr>
      </p:pic>
      <p:sp>
        <p:nvSpPr>
          <p:cNvPr id="7" name="TextBox 6">
            <a:extLst>
              <a:ext uri="{FF2B5EF4-FFF2-40B4-BE49-F238E27FC236}">
                <a16:creationId xmlns="" xmlns:a16="http://schemas.microsoft.com/office/drawing/2014/main" id="{09F2DE25-B7B0-D780-68EE-B9A5867CC8D9}"/>
              </a:ext>
            </a:extLst>
          </p:cNvPr>
          <p:cNvSpPr txBox="1"/>
          <p:nvPr/>
        </p:nvSpPr>
        <p:spPr>
          <a:xfrm>
            <a:off x="770405" y="1859340"/>
            <a:ext cx="9934107" cy="1346522"/>
          </a:xfrm>
          <a:prstGeom prst="rect">
            <a:avLst/>
          </a:prstGeom>
          <a:noFill/>
        </p:spPr>
        <p:txBody>
          <a:bodyPr wrap="square">
            <a:spAutoFit/>
          </a:bodyPr>
          <a:lstStyle/>
          <a:p>
            <a:pPr>
              <a:lnSpc>
                <a:spcPct val="90000"/>
              </a:lnSpc>
            </a:pPr>
            <a:r>
              <a:rPr lang="ru-RU" sz="3000" b="1" dirty="0">
                <a:solidFill>
                  <a:srgbClr val="002060"/>
                </a:solidFill>
              </a:rPr>
              <a:t>Игры </a:t>
            </a:r>
            <a:r>
              <a:rPr lang="ru-RU" sz="3000" dirty="0">
                <a:solidFill>
                  <a:srgbClr val="002060"/>
                </a:solidFill>
              </a:rPr>
              <a:t>отлично подходят для </a:t>
            </a:r>
            <a:r>
              <a:rPr lang="ru-RU" sz="3000" dirty="0" smtClean="0">
                <a:solidFill>
                  <a:srgbClr val="002060"/>
                </a:solidFill>
              </a:rPr>
              <a:t>взаимодействия </a:t>
            </a:r>
            <a:r>
              <a:rPr lang="ru-RU" sz="3000" dirty="0">
                <a:solidFill>
                  <a:srgbClr val="002060"/>
                </a:solidFill>
              </a:rPr>
              <a:t>членов семьи, но обязательно </a:t>
            </a:r>
            <a:r>
              <a:rPr lang="ru-RU" sz="3000" dirty="0" smtClean="0">
                <a:solidFill>
                  <a:srgbClr val="002060"/>
                </a:solidFill>
              </a:rPr>
              <a:t>играйте </a:t>
            </a:r>
            <a:r>
              <a:rPr lang="ru-RU" sz="3000" dirty="0">
                <a:solidFill>
                  <a:srgbClr val="002060"/>
                </a:solidFill>
              </a:rPr>
              <a:t>в игры, которые не являются конкурентными по </a:t>
            </a:r>
            <a:r>
              <a:rPr lang="ru-RU" sz="3000" dirty="0" smtClean="0">
                <a:solidFill>
                  <a:srgbClr val="002060"/>
                </a:solidFill>
              </a:rPr>
              <a:t>своей̆ сути. </a:t>
            </a:r>
            <a:endParaRPr lang="ru-RU" sz="3000" dirty="0">
              <a:solidFill>
                <a:srgbClr val="002060"/>
              </a:solidFill>
            </a:endParaRPr>
          </a:p>
        </p:txBody>
      </p:sp>
      <p:sp>
        <p:nvSpPr>
          <p:cNvPr id="9" name="TextBox 8">
            <a:extLst>
              <a:ext uri="{FF2B5EF4-FFF2-40B4-BE49-F238E27FC236}">
                <a16:creationId xmlns="" xmlns:a16="http://schemas.microsoft.com/office/drawing/2014/main" id="{BEF76ED7-E354-E8F8-58DA-B41B0AD97F50}"/>
              </a:ext>
            </a:extLst>
          </p:cNvPr>
          <p:cNvSpPr txBox="1"/>
          <p:nvPr/>
        </p:nvSpPr>
        <p:spPr>
          <a:xfrm>
            <a:off x="770404" y="3501008"/>
            <a:ext cx="7989891" cy="2593018"/>
          </a:xfrm>
          <a:prstGeom prst="rect">
            <a:avLst/>
          </a:prstGeom>
          <a:noFill/>
        </p:spPr>
        <p:txBody>
          <a:bodyPr wrap="square">
            <a:spAutoFit/>
          </a:bodyPr>
          <a:lstStyle/>
          <a:p>
            <a:pPr>
              <a:lnSpc>
                <a:spcPct val="90000"/>
              </a:lnSpc>
            </a:pPr>
            <a:r>
              <a:rPr lang="ru-RU" sz="3000" dirty="0" smtClean="0">
                <a:solidFill>
                  <a:srgbClr val="002060"/>
                </a:solidFill>
              </a:rPr>
              <a:t>Запланируйте </a:t>
            </a:r>
            <a:r>
              <a:rPr lang="ru-RU" sz="3000" dirty="0">
                <a:solidFill>
                  <a:srgbClr val="002060"/>
                </a:solidFill>
              </a:rPr>
              <a:t>простую </a:t>
            </a:r>
            <a:r>
              <a:rPr lang="ru-RU" sz="3000" dirty="0" smtClean="0">
                <a:solidFill>
                  <a:srgbClr val="002060"/>
                </a:solidFill>
              </a:rPr>
              <a:t>семейную </a:t>
            </a:r>
            <a:r>
              <a:rPr lang="ru-RU" sz="3000" b="1" dirty="0">
                <a:solidFill>
                  <a:srgbClr val="002060"/>
                </a:solidFill>
              </a:rPr>
              <a:t>трапезу</a:t>
            </a:r>
            <a:r>
              <a:rPr lang="ru-RU" sz="3000" dirty="0">
                <a:solidFill>
                  <a:srgbClr val="002060"/>
                </a:solidFill>
              </a:rPr>
              <a:t>. </a:t>
            </a:r>
            <a:r>
              <a:rPr lang="ru-RU" sz="3000" dirty="0" smtClean="0">
                <a:solidFill>
                  <a:srgbClr val="002060"/>
                </a:solidFill>
              </a:rPr>
              <a:t/>
            </a:r>
            <a:br>
              <a:rPr lang="ru-RU" sz="3000" dirty="0" smtClean="0">
                <a:solidFill>
                  <a:srgbClr val="002060"/>
                </a:solidFill>
              </a:rPr>
            </a:br>
            <a:r>
              <a:rPr lang="ru-RU" sz="3000" dirty="0" smtClean="0">
                <a:solidFill>
                  <a:srgbClr val="002060"/>
                </a:solidFill>
              </a:rPr>
              <a:t>Это </a:t>
            </a:r>
            <a:r>
              <a:rPr lang="ru-RU" sz="3000" dirty="0">
                <a:solidFill>
                  <a:srgbClr val="002060"/>
                </a:solidFill>
              </a:rPr>
              <a:t>не обязательно должно быть </a:t>
            </a:r>
            <a:r>
              <a:rPr lang="ru-RU" sz="3000" dirty="0" smtClean="0">
                <a:solidFill>
                  <a:srgbClr val="002060"/>
                </a:solidFill>
              </a:rPr>
              <a:t>каждый̆ </a:t>
            </a:r>
            <a:r>
              <a:rPr lang="ru-RU" sz="3000" dirty="0">
                <a:solidFill>
                  <a:srgbClr val="002060"/>
                </a:solidFill>
              </a:rPr>
              <a:t>раз крупным застольем для гурманов. Помните, главное, что вы проводите время вместе, </a:t>
            </a:r>
            <a:r>
              <a:rPr lang="ru-RU" sz="3000" dirty="0" smtClean="0">
                <a:solidFill>
                  <a:srgbClr val="002060"/>
                </a:solidFill>
              </a:rPr>
              <a:t/>
            </a:r>
            <a:br>
              <a:rPr lang="ru-RU" sz="3000" dirty="0" smtClean="0">
                <a:solidFill>
                  <a:srgbClr val="002060"/>
                </a:solidFill>
              </a:rPr>
            </a:br>
            <a:r>
              <a:rPr lang="ru-RU" sz="3000" dirty="0" smtClean="0">
                <a:solidFill>
                  <a:srgbClr val="002060"/>
                </a:solidFill>
              </a:rPr>
              <a:t>как </a:t>
            </a:r>
            <a:r>
              <a:rPr lang="ru-RU" sz="3000" dirty="0">
                <a:solidFill>
                  <a:srgbClr val="002060"/>
                </a:solidFill>
              </a:rPr>
              <a:t>семья. Время, </a:t>
            </a:r>
            <a:r>
              <a:rPr lang="ru-RU" sz="3000" dirty="0" smtClean="0">
                <a:solidFill>
                  <a:srgbClr val="002060"/>
                </a:solidFill>
              </a:rPr>
              <a:t>качественно проведённое </a:t>
            </a:r>
            <a:r>
              <a:rPr lang="ru-RU" sz="3000" dirty="0">
                <a:solidFill>
                  <a:srgbClr val="002060"/>
                </a:solidFill>
              </a:rPr>
              <a:t>вместе, гораздо важнее меню. </a:t>
            </a:r>
          </a:p>
        </p:txBody>
      </p:sp>
      <p:sp>
        <p:nvSpPr>
          <p:cNvPr id="6" name="TextBox 5">
            <a:extLst>
              <a:ext uri="{FF2B5EF4-FFF2-40B4-BE49-F238E27FC236}">
                <a16:creationId xmlns="" xmlns:a16="http://schemas.microsoft.com/office/drawing/2014/main" id="{B77AC1F9-3AD8-B6A7-3861-BA52E1DF4029}"/>
              </a:ext>
            </a:extLst>
          </p:cNvPr>
          <p:cNvSpPr txBox="1"/>
          <p:nvPr/>
        </p:nvSpPr>
        <p:spPr>
          <a:xfrm>
            <a:off x="621566" y="404664"/>
            <a:ext cx="11174966" cy="1878976"/>
          </a:xfrm>
          <a:prstGeom prst="rect">
            <a:avLst/>
          </a:prstGeom>
          <a:noFill/>
        </p:spPr>
        <p:txBody>
          <a:bodyPr wrap="square">
            <a:spAutoFit/>
          </a:bodyPr>
          <a:lstStyle/>
          <a:p>
            <a:pPr>
              <a:lnSpc>
                <a:spcPct val="70000"/>
              </a:lnSpc>
            </a:pPr>
            <a:r>
              <a:rPr lang="ru-RU" sz="5400" b="1" dirty="0" smtClean="0">
                <a:solidFill>
                  <a:srgbClr val="000090"/>
                </a:solidFill>
                <a:latin typeface="Calibri" panose="020F0502020204030204" pitchFamily="34" charset="0"/>
                <a:cs typeface="Calibri" panose="020F0502020204030204" pitchFamily="34" charset="0"/>
              </a:rPr>
              <a:t>Воспоминания </a:t>
            </a:r>
            <a:r>
              <a:rPr lang="ru-RU" sz="5400" b="1" dirty="0">
                <a:solidFill>
                  <a:srgbClr val="000090"/>
                </a:solidFill>
                <a:latin typeface="Calibri" panose="020F0502020204030204" pitchFamily="34" charset="0"/>
                <a:cs typeface="Calibri" panose="020F0502020204030204" pitchFamily="34" charset="0"/>
              </a:rPr>
              <a:t>о времени, которое семья </a:t>
            </a:r>
            <a:r>
              <a:rPr lang="ru-RU" sz="5400" b="1" dirty="0" smtClean="0">
                <a:solidFill>
                  <a:srgbClr val="000090"/>
                </a:solidFill>
                <a:latin typeface="Calibri" panose="020F0502020204030204" pitchFamily="34" charset="0"/>
                <a:cs typeface="Calibri" panose="020F0502020204030204" pitchFamily="34" charset="0"/>
              </a:rPr>
              <a:t>проводит </a:t>
            </a:r>
            <a:r>
              <a:rPr lang="ru-RU" sz="5400" b="1" dirty="0">
                <a:solidFill>
                  <a:srgbClr val="000090"/>
                </a:solidFill>
                <a:latin typeface="Calibri" panose="020F0502020204030204" pitchFamily="34" charset="0"/>
                <a:cs typeface="Calibri" panose="020F0502020204030204" pitchFamily="34" charset="0"/>
              </a:rPr>
              <a:t>вместе </a:t>
            </a:r>
          </a:p>
          <a:p>
            <a:pPr>
              <a:lnSpc>
                <a:spcPct val="70000"/>
              </a:lnSpc>
            </a:pPr>
            <a:endParaRPr lang="ru-RU" sz="5400" b="1" dirty="0">
              <a:solidFill>
                <a:srgbClr val="0000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57889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36F919E2-BC36-BDEE-8F8F-3BB178B91604}"/>
              </a:ext>
            </a:extLst>
          </p:cNvPr>
          <p:cNvPicPr>
            <a:picLocks noChangeAspect="1"/>
          </p:cNvPicPr>
          <p:nvPr/>
        </p:nvPicPr>
        <p:blipFill>
          <a:blip r:embed="rId3" cstate="print">
            <a:alphaModFix amt="73000"/>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7" name="TextBox 6">
            <a:extLst>
              <a:ext uri="{FF2B5EF4-FFF2-40B4-BE49-F238E27FC236}">
                <a16:creationId xmlns="" xmlns:a16="http://schemas.microsoft.com/office/drawing/2014/main" id="{8CBEA1DE-594D-DA7D-DA9E-92BC46F3C939}"/>
              </a:ext>
            </a:extLst>
          </p:cNvPr>
          <p:cNvSpPr txBox="1"/>
          <p:nvPr/>
        </p:nvSpPr>
        <p:spPr>
          <a:xfrm>
            <a:off x="911424" y="1681386"/>
            <a:ext cx="7848872" cy="4627934"/>
          </a:xfrm>
          <a:prstGeom prst="rect">
            <a:avLst/>
          </a:prstGeom>
          <a:noFill/>
        </p:spPr>
        <p:txBody>
          <a:bodyPr wrap="square">
            <a:spAutoFit/>
          </a:bodyPr>
          <a:lstStyle/>
          <a:p>
            <a:pPr marL="342900" indent="-342900">
              <a:lnSpc>
                <a:spcPct val="90000"/>
              </a:lnSpc>
              <a:spcBef>
                <a:spcPts val="600"/>
              </a:spcBef>
              <a:buFont typeface="Arial" panose="020B0604020202020204" pitchFamily="34" charset="0"/>
              <a:buChar char="•"/>
            </a:pPr>
            <a:r>
              <a:rPr lang="ru-RU" sz="3200" b="1" dirty="0">
                <a:solidFill>
                  <a:srgbClr val="002060"/>
                </a:solidFill>
              </a:rPr>
              <a:t>Выберите </a:t>
            </a:r>
            <a:r>
              <a:rPr lang="ru-RU" sz="3200" b="1" dirty="0" smtClean="0">
                <a:solidFill>
                  <a:srgbClr val="002060"/>
                </a:solidFill>
              </a:rPr>
              <a:t>определённый </a:t>
            </a:r>
            <a:r>
              <a:rPr lang="ru-RU" sz="3200" b="1" dirty="0">
                <a:solidFill>
                  <a:srgbClr val="002060"/>
                </a:solidFill>
              </a:rPr>
              <a:t>день и время</a:t>
            </a:r>
          </a:p>
          <a:p>
            <a:pPr marL="342900" indent="-342900">
              <a:lnSpc>
                <a:spcPct val="90000"/>
              </a:lnSpc>
              <a:spcBef>
                <a:spcPts val="600"/>
              </a:spcBef>
              <a:buFont typeface="Arial" panose="020B0604020202020204" pitchFamily="34" charset="0"/>
              <a:buChar char="•"/>
            </a:pPr>
            <a:r>
              <a:rPr lang="ru-RU" sz="3200" b="1" dirty="0">
                <a:solidFill>
                  <a:srgbClr val="002060"/>
                </a:solidFill>
              </a:rPr>
              <a:t>Вовлеките своих детей в планирование</a:t>
            </a:r>
          </a:p>
          <a:p>
            <a:pPr marL="342900" indent="-342900">
              <a:lnSpc>
                <a:spcPct val="90000"/>
              </a:lnSpc>
              <a:spcBef>
                <a:spcPts val="600"/>
              </a:spcBef>
              <a:buFont typeface="Arial" panose="020B0604020202020204" pitchFamily="34" charset="0"/>
              <a:buChar char="•"/>
            </a:pPr>
            <a:r>
              <a:rPr lang="ru-RU" sz="3200" b="1" dirty="0">
                <a:solidFill>
                  <a:srgbClr val="002060"/>
                </a:solidFill>
              </a:rPr>
              <a:t>Устраните отвлекающие факторы</a:t>
            </a:r>
          </a:p>
          <a:p>
            <a:pPr marL="342900" indent="-342900">
              <a:lnSpc>
                <a:spcPct val="90000"/>
              </a:lnSpc>
              <a:spcBef>
                <a:spcPts val="600"/>
              </a:spcBef>
              <a:buFont typeface="Arial" panose="020B0604020202020204" pitchFamily="34" charset="0"/>
              <a:buChar char="•"/>
            </a:pPr>
            <a:r>
              <a:rPr lang="ru-RU" sz="3200" b="1" dirty="0">
                <a:solidFill>
                  <a:srgbClr val="002060"/>
                </a:solidFill>
              </a:rPr>
              <a:t>Никаких включенных экранов</a:t>
            </a:r>
          </a:p>
          <a:p>
            <a:pPr marL="342900" indent="-342900">
              <a:lnSpc>
                <a:spcPct val="90000"/>
              </a:lnSpc>
              <a:spcBef>
                <a:spcPts val="600"/>
              </a:spcBef>
              <a:buFont typeface="Arial" panose="020B0604020202020204" pitchFamily="34" charset="0"/>
              <a:buChar char="•"/>
            </a:pPr>
            <a:r>
              <a:rPr lang="ru-RU" sz="3200" b="1" dirty="0">
                <a:solidFill>
                  <a:srgbClr val="002060"/>
                </a:solidFill>
              </a:rPr>
              <a:t>Убедитесь, что каждый может принять участие</a:t>
            </a:r>
          </a:p>
          <a:p>
            <a:pPr marL="342900" indent="-342900">
              <a:lnSpc>
                <a:spcPct val="90000"/>
              </a:lnSpc>
              <a:spcBef>
                <a:spcPts val="600"/>
              </a:spcBef>
              <a:buFont typeface="Arial" panose="020B0604020202020204" pitchFamily="34" charset="0"/>
              <a:buChar char="•"/>
            </a:pPr>
            <a:r>
              <a:rPr lang="ru-RU" sz="3200" b="1" dirty="0">
                <a:solidFill>
                  <a:srgbClr val="002060"/>
                </a:solidFill>
              </a:rPr>
              <a:t>Пусть это будет весело</a:t>
            </a:r>
          </a:p>
          <a:p>
            <a:pPr marL="342900" indent="-342900">
              <a:lnSpc>
                <a:spcPct val="90000"/>
              </a:lnSpc>
              <a:spcBef>
                <a:spcPts val="600"/>
              </a:spcBef>
              <a:buFont typeface="Arial" panose="020B0604020202020204" pitchFamily="34" charset="0"/>
              <a:buChar char="•"/>
            </a:pPr>
            <a:r>
              <a:rPr lang="ru-RU" sz="3200" b="1" dirty="0">
                <a:solidFill>
                  <a:srgbClr val="002060"/>
                </a:solidFill>
              </a:rPr>
              <a:t>Обуздайте дух конкуренции</a:t>
            </a:r>
          </a:p>
          <a:p>
            <a:pPr marL="342900" indent="-342900">
              <a:lnSpc>
                <a:spcPct val="90000"/>
              </a:lnSpc>
              <a:spcBef>
                <a:spcPts val="600"/>
              </a:spcBef>
              <a:buFont typeface="Arial" panose="020B0604020202020204" pitchFamily="34" charset="0"/>
              <a:buChar char="•"/>
            </a:pPr>
            <a:r>
              <a:rPr lang="ru-RU" sz="3200" b="1" dirty="0">
                <a:solidFill>
                  <a:srgbClr val="002060"/>
                </a:solidFill>
              </a:rPr>
              <a:t>Пусть </a:t>
            </a:r>
            <a:r>
              <a:rPr lang="ru-RU" sz="3200" b="1" dirty="0" smtClean="0">
                <a:solidFill>
                  <a:srgbClr val="002060"/>
                </a:solidFill>
              </a:rPr>
              <a:t>всё </a:t>
            </a:r>
            <a:r>
              <a:rPr lang="ru-RU" sz="3200" b="1" dirty="0">
                <a:solidFill>
                  <a:srgbClr val="002060"/>
                </a:solidFill>
              </a:rPr>
              <a:t>будет просто</a:t>
            </a:r>
          </a:p>
        </p:txBody>
      </p:sp>
      <p:sp>
        <p:nvSpPr>
          <p:cNvPr id="5" name="TextBox 4">
            <a:extLst>
              <a:ext uri="{FF2B5EF4-FFF2-40B4-BE49-F238E27FC236}">
                <a16:creationId xmlns="" xmlns:a16="http://schemas.microsoft.com/office/drawing/2014/main" id="{B77AC1F9-3AD8-B6A7-3861-BA52E1DF4029}"/>
              </a:ext>
            </a:extLst>
          </p:cNvPr>
          <p:cNvSpPr txBox="1"/>
          <p:nvPr/>
        </p:nvSpPr>
        <p:spPr>
          <a:xfrm>
            <a:off x="621566" y="404664"/>
            <a:ext cx="11174966" cy="1198277"/>
          </a:xfrm>
          <a:prstGeom prst="rect">
            <a:avLst/>
          </a:prstGeom>
          <a:noFill/>
        </p:spPr>
        <p:txBody>
          <a:bodyPr wrap="square">
            <a:spAutoFit/>
          </a:bodyPr>
          <a:lstStyle/>
          <a:p>
            <a:pPr>
              <a:lnSpc>
                <a:spcPct val="80000"/>
              </a:lnSpc>
            </a:pPr>
            <a:r>
              <a:rPr lang="ru-RU" sz="4400" b="1" dirty="0" smtClean="0">
                <a:solidFill>
                  <a:srgbClr val="000090"/>
                </a:solidFill>
                <a:latin typeface="Calibri" panose="020F0502020204030204" pitchFamily="34" charset="0"/>
                <a:cs typeface="Calibri" panose="020F0502020204030204" pitchFamily="34" charset="0"/>
              </a:rPr>
              <a:t>Советы</a:t>
            </a:r>
            <a:r>
              <a:rPr lang="ru-RU" sz="4400" b="1" dirty="0">
                <a:solidFill>
                  <a:srgbClr val="000090"/>
                </a:solidFill>
                <a:latin typeface="Calibri" panose="020F0502020204030204" pitchFamily="34" charset="0"/>
                <a:cs typeface="Calibri" panose="020F0502020204030204" pitchFamily="34" charset="0"/>
              </a:rPr>
              <a:t>, которые помогут вам начать работу над созданием воспоминаний: </a:t>
            </a:r>
          </a:p>
        </p:txBody>
      </p:sp>
    </p:spTree>
    <p:extLst>
      <p:ext uri="{BB962C8B-B14F-4D97-AF65-F5344CB8AC3E}">
        <p14:creationId xmlns:p14="http://schemas.microsoft.com/office/powerpoint/2010/main" val="93439361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21BD524-AD34-13E7-B2F0-1C03F46BA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 y="0"/>
            <a:ext cx="12191187" cy="6858000"/>
          </a:xfrm>
          <a:prstGeom prst="rect">
            <a:avLst/>
          </a:prstGeom>
        </p:spPr>
      </p:pic>
      <p:sp>
        <p:nvSpPr>
          <p:cNvPr id="7" name="TextBox 6">
            <a:extLst>
              <a:ext uri="{FF2B5EF4-FFF2-40B4-BE49-F238E27FC236}">
                <a16:creationId xmlns="" xmlns:a16="http://schemas.microsoft.com/office/drawing/2014/main" id="{ED11D0E1-9F9D-72BD-8D76-D763A4383F0F}"/>
              </a:ext>
            </a:extLst>
          </p:cNvPr>
          <p:cNvSpPr txBox="1"/>
          <p:nvPr/>
        </p:nvSpPr>
        <p:spPr>
          <a:xfrm>
            <a:off x="839788" y="1950066"/>
            <a:ext cx="10368780" cy="1262910"/>
          </a:xfrm>
          <a:prstGeom prst="rect">
            <a:avLst/>
          </a:prstGeom>
          <a:noFill/>
        </p:spPr>
        <p:txBody>
          <a:bodyPr wrap="square">
            <a:spAutoFit/>
          </a:bodyPr>
          <a:lstStyle/>
          <a:p>
            <a:pPr>
              <a:lnSpc>
                <a:spcPct val="90000"/>
              </a:lnSpc>
            </a:pPr>
            <a:r>
              <a:rPr lang="ru-RU" sz="2800" b="1" dirty="0">
                <a:solidFill>
                  <a:srgbClr val="002060"/>
                </a:solidFill>
              </a:rPr>
              <a:t>Сидеть и </a:t>
            </a:r>
            <a:r>
              <a:rPr lang="ru-RU" sz="2800" b="1" dirty="0" smtClean="0">
                <a:solidFill>
                  <a:srgbClr val="002060"/>
                </a:solidFill>
              </a:rPr>
              <a:t>кушать вместе </a:t>
            </a:r>
            <a:r>
              <a:rPr lang="ru-RU" sz="2800" b="1" dirty="0">
                <a:solidFill>
                  <a:srgbClr val="002060"/>
                </a:solidFill>
              </a:rPr>
              <a:t>– </a:t>
            </a:r>
            <a:r>
              <a:rPr lang="ru-RU" sz="2800" b="1" dirty="0" smtClean="0">
                <a:solidFill>
                  <a:srgbClr val="002060"/>
                </a:solidFill>
              </a:rPr>
              <a:t>одно из лучших моментов дня</a:t>
            </a:r>
            <a:r>
              <a:rPr lang="ru-RU" sz="2800" b="1" dirty="0">
                <a:solidFill>
                  <a:srgbClr val="002060"/>
                </a:solidFill>
              </a:rPr>
              <a:t>, когда вы можете сделать новые открытия о том, что происходит </a:t>
            </a: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в </a:t>
            </a:r>
            <a:r>
              <a:rPr lang="ru-RU" sz="2800" b="1" dirty="0">
                <a:solidFill>
                  <a:srgbClr val="002060"/>
                </a:solidFill>
              </a:rPr>
              <a:t>жизни вашего </a:t>
            </a:r>
            <a:r>
              <a:rPr lang="ru-RU" sz="2800" b="1" dirty="0" smtClean="0">
                <a:solidFill>
                  <a:srgbClr val="002060"/>
                </a:solidFill>
              </a:rPr>
              <a:t>ребёнка</a:t>
            </a:r>
            <a:r>
              <a:rPr lang="ru-RU" sz="2800" b="1" dirty="0">
                <a:solidFill>
                  <a:srgbClr val="002060"/>
                </a:solidFill>
              </a:rPr>
              <a:t>. </a:t>
            </a:r>
          </a:p>
        </p:txBody>
      </p:sp>
      <p:sp>
        <p:nvSpPr>
          <p:cNvPr id="11" name="TextBox 10">
            <a:extLst>
              <a:ext uri="{FF2B5EF4-FFF2-40B4-BE49-F238E27FC236}">
                <a16:creationId xmlns="" xmlns:a16="http://schemas.microsoft.com/office/drawing/2014/main" id="{5FC2D4C3-2484-BC6E-8633-4F70735017D0}"/>
              </a:ext>
            </a:extLst>
          </p:cNvPr>
          <p:cNvSpPr txBox="1"/>
          <p:nvPr/>
        </p:nvSpPr>
        <p:spPr>
          <a:xfrm>
            <a:off x="5519936" y="3128768"/>
            <a:ext cx="6279950" cy="3108544"/>
          </a:xfrm>
          <a:prstGeom prst="rect">
            <a:avLst/>
          </a:prstGeom>
          <a:noFill/>
        </p:spPr>
        <p:txBody>
          <a:bodyPr wrap="square">
            <a:spAutoFit/>
          </a:bodyPr>
          <a:lstStyle/>
          <a:p>
            <a:r>
              <a:rPr lang="ru-RU" sz="2800" b="1" dirty="0" smtClean="0">
                <a:solidFill>
                  <a:srgbClr val="002060"/>
                </a:solidFill>
              </a:rPr>
              <a:t>ВЫХОДЫ ИЛИ ВЫЕЗДЫ </a:t>
            </a:r>
          </a:p>
          <a:p>
            <a:r>
              <a:rPr lang="ru-RU" sz="2800" b="1" dirty="0" smtClean="0">
                <a:solidFill>
                  <a:srgbClr val="002060"/>
                </a:solidFill>
              </a:rPr>
              <a:t>Выход </a:t>
            </a:r>
            <a:r>
              <a:rPr lang="ru-RU" sz="2800" b="1" dirty="0">
                <a:solidFill>
                  <a:srgbClr val="002060"/>
                </a:solidFill>
              </a:rPr>
              <a:t>или выезд, </a:t>
            </a:r>
            <a:r>
              <a:rPr lang="ru-RU" sz="2800" b="1" dirty="0" smtClean="0">
                <a:solidFill>
                  <a:srgbClr val="002060"/>
                </a:solidFill>
              </a:rPr>
              <a:t>оставляющий̆ </a:t>
            </a:r>
            <a:r>
              <a:rPr lang="ru-RU" sz="2800" b="1" dirty="0">
                <a:solidFill>
                  <a:srgbClr val="002060"/>
                </a:solidFill>
              </a:rPr>
              <a:t>воспоминания, измеряется не тем, сколько денег вы потратили или сколько миль </a:t>
            </a:r>
            <a:r>
              <a:rPr lang="ru-RU" sz="2800" b="1" dirty="0" smtClean="0">
                <a:solidFill>
                  <a:srgbClr val="002060"/>
                </a:solidFill>
              </a:rPr>
              <a:t>проехали, </a:t>
            </a:r>
            <a:r>
              <a:rPr lang="ru-RU" sz="2800" b="1" dirty="0">
                <a:solidFill>
                  <a:srgbClr val="002060"/>
                </a:solidFill>
              </a:rPr>
              <a:t>а тем, сколько удовольствия вы получили </a:t>
            </a: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в процессе</a:t>
            </a:r>
            <a:r>
              <a:rPr lang="ru-RU" sz="2800" b="1" dirty="0">
                <a:solidFill>
                  <a:srgbClr val="002060"/>
                </a:solidFill>
              </a:rPr>
              <a:t>! </a:t>
            </a:r>
          </a:p>
        </p:txBody>
      </p:sp>
      <p:sp>
        <p:nvSpPr>
          <p:cNvPr id="8" name="TextBox 7">
            <a:extLst>
              <a:ext uri="{FF2B5EF4-FFF2-40B4-BE49-F238E27FC236}">
                <a16:creationId xmlns="" xmlns:a16="http://schemas.microsoft.com/office/drawing/2014/main" id="{B77AC1F9-3AD8-B6A7-3861-BA52E1DF4029}"/>
              </a:ext>
            </a:extLst>
          </p:cNvPr>
          <p:cNvSpPr txBox="1"/>
          <p:nvPr/>
        </p:nvSpPr>
        <p:spPr>
          <a:xfrm>
            <a:off x="839788" y="476672"/>
            <a:ext cx="10800828" cy="1297278"/>
          </a:xfrm>
          <a:prstGeom prst="rect">
            <a:avLst/>
          </a:prstGeom>
          <a:noFill/>
        </p:spPr>
        <p:txBody>
          <a:bodyPr wrap="square">
            <a:spAutoFit/>
          </a:bodyPr>
          <a:lstStyle/>
          <a:p>
            <a:pPr>
              <a:lnSpc>
                <a:spcPct val="70000"/>
              </a:lnSpc>
            </a:pPr>
            <a:r>
              <a:rPr lang="ru-RU" sz="5400" b="1" dirty="0" smtClean="0">
                <a:solidFill>
                  <a:srgbClr val="000090"/>
                </a:solidFill>
                <a:latin typeface="Calibri" panose="020F0502020204030204" pitchFamily="34" charset="0"/>
                <a:cs typeface="Calibri" panose="020F0502020204030204" pitchFamily="34" charset="0"/>
              </a:rPr>
              <a:t>Воспоминания </a:t>
            </a:r>
            <a:r>
              <a:rPr lang="ru-RU" sz="5400" b="1" dirty="0">
                <a:solidFill>
                  <a:srgbClr val="000090"/>
                </a:solidFill>
                <a:latin typeface="Calibri" panose="020F0502020204030204" pitchFamily="34" charset="0"/>
                <a:cs typeface="Calibri" panose="020F0502020204030204" pitchFamily="34" charset="0"/>
              </a:rPr>
              <a:t>о совместных трапезах </a:t>
            </a:r>
          </a:p>
        </p:txBody>
      </p:sp>
    </p:spTree>
    <p:extLst>
      <p:ext uri="{BB962C8B-B14F-4D97-AF65-F5344CB8AC3E}">
        <p14:creationId xmlns:p14="http://schemas.microsoft.com/office/powerpoint/2010/main" val="19723186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1962</TotalTime>
  <Words>3687</Words>
  <Application>Microsoft Macintosh PowerPoint</Application>
  <PresentationFormat>Custom</PresentationFormat>
  <Paragraphs>314</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snanavo@mail.ru</dc:creator>
  <cp:lastModifiedBy>Yulia Lisovaya</cp:lastModifiedBy>
  <cp:revision>86</cp:revision>
  <dcterms:created xsi:type="dcterms:W3CDTF">2021-11-18T18:18:07Z</dcterms:created>
  <dcterms:modified xsi:type="dcterms:W3CDTF">2023-02-26T21:09:40Z</dcterms:modified>
</cp:coreProperties>
</file>