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7" r:id="rId2"/>
    <p:sldId id="259" r:id="rId3"/>
    <p:sldId id="288" r:id="rId4"/>
    <p:sldId id="262" r:id="rId5"/>
    <p:sldId id="289" r:id="rId6"/>
    <p:sldId id="300" r:id="rId7"/>
    <p:sldId id="269" r:id="rId8"/>
    <p:sldId id="292" r:id="rId9"/>
    <p:sldId id="293" r:id="rId10"/>
    <p:sldId id="260" r:id="rId11"/>
    <p:sldId id="270" r:id="rId12"/>
    <p:sldId id="294" r:id="rId13"/>
    <p:sldId id="295" r:id="rId14"/>
    <p:sldId id="272" r:id="rId15"/>
    <p:sldId id="274" r:id="rId16"/>
    <p:sldId id="296" r:id="rId17"/>
    <p:sldId id="301" r:id="rId18"/>
    <p:sldId id="284" r:id="rId19"/>
    <p:sldId id="277" r:id="rId20"/>
    <p:sldId id="268" r:id="rId21"/>
    <p:sldId id="280" r:id="rId22"/>
    <p:sldId id="298" r:id="rId23"/>
    <p:sldId id="278" r:id="rId24"/>
    <p:sldId id="281" r:id="rId25"/>
    <p:sldId id="290" r:id="rId26"/>
    <p:sldId id="302" r:id="rId27"/>
    <p:sldId id="299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57422" autoAdjust="0"/>
  </p:normalViewPr>
  <p:slideViewPr>
    <p:cSldViewPr>
      <p:cViewPr>
        <p:scale>
          <a:sx n="83" d="100"/>
          <a:sy n="83" d="100"/>
        </p:scale>
        <p:origin x="-1856" y="-184"/>
      </p:cViewPr>
      <p:guideLst>
        <p:guide orient="horz" pos="981"/>
        <p:guide pos="2025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0A79-58FE-458C-A352-097DEF99B7F0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339D7-FD85-472C-A132-B7F6EC6DD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5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СОЛО МАМА        </a:t>
            </a:r>
          </a:p>
          <a:p>
            <a:r>
              <a:rPr lang="ru-RU" dirty="0" smtClean="0"/>
              <a:t>От</a:t>
            </a:r>
            <a:r>
              <a:rPr lang="ru-RU" baseline="0" dirty="0" smtClean="0"/>
              <a:t> выживания к процветанию  </a:t>
            </a:r>
          </a:p>
          <a:p>
            <a:r>
              <a:rPr lang="ru-RU" baseline="0" dirty="0" smtClean="0"/>
              <a:t>Доктор ПАМЕЛА КОНСУЭГРА</a:t>
            </a:r>
          </a:p>
          <a:p>
            <a:endParaRPr lang="ru-RU" baseline="0" dirty="0" smtClean="0"/>
          </a:p>
          <a:p>
            <a:r>
              <a:rPr lang="ru-RU" dirty="0" smtClean="0"/>
              <a:t>Возможно, вы </a:t>
            </a:r>
            <a:r>
              <a:rPr lang="mr-IN" dirty="0" smtClean="0"/>
              <a:t>–</a:t>
            </a:r>
            <a:r>
              <a:rPr lang="ru-RU" dirty="0" smtClean="0"/>
              <a:t> мама-одиночка по собственному выбору, из-за неожиданной беременности, из-за развода, из-за смерти отца вашего ребёнка, из-за отсутствующего отца, из-за его отказа от участия в воспитании или из-за </a:t>
            </a:r>
            <a:r>
              <a:rPr lang="ru-RU" baseline="0" dirty="0" smtClean="0"/>
              <a:t>сложившейся жизненной ситуации</a:t>
            </a:r>
            <a:r>
              <a:rPr lang="ru-RU" dirty="0" smtClean="0"/>
              <a:t>. Одинокие мамы – это женщины, самостоятельно воспитывающие ребёнка, по собственному</a:t>
            </a:r>
            <a:r>
              <a:rPr lang="ru-RU" baseline="0" dirty="0" smtClean="0"/>
              <a:t> </a:t>
            </a:r>
            <a:r>
              <a:rPr lang="ru-RU" dirty="0" smtClean="0"/>
              <a:t>выбору или</a:t>
            </a:r>
            <a:r>
              <a:rPr lang="ru-RU" baseline="0" dirty="0" smtClean="0"/>
              <a:t> в силу </a:t>
            </a:r>
            <a:r>
              <a:rPr lang="ru-RU" dirty="0" smtClean="0"/>
              <a:t>обстоятельств.</a:t>
            </a:r>
          </a:p>
          <a:p>
            <a:endParaRPr lang="ru-RU" dirty="0" smtClean="0"/>
          </a:p>
          <a:p>
            <a:r>
              <a:rPr lang="ru-RU" b="1" dirty="0" smtClean="0"/>
              <a:t>ЧАСТЬ 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5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03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effectLst/>
                <a:latin typeface="TimesNewRomanPS"/>
              </a:rPr>
              <a:t>Разработайте </a:t>
            </a:r>
            <a:r>
              <a:rPr lang="ru-RU" sz="1800" b="1" dirty="0">
                <a:effectLst/>
                <a:latin typeface="TimesNewRomanPS"/>
              </a:rPr>
              <a:t>бюджет </a:t>
            </a:r>
            <a:r>
              <a:rPr lang="ru-RU" sz="1800" dirty="0">
                <a:effectLst/>
                <a:latin typeface="TimesNewRomanPSMT"/>
              </a:rPr>
              <a:t>– Даже если вы находитесь в ситуации, когда </a:t>
            </a:r>
            <a:r>
              <a:rPr lang="ru-RU" sz="1800" dirty="0" smtClean="0">
                <a:effectLst/>
                <a:latin typeface="TimesNewRomanPSMT"/>
              </a:rPr>
              <a:t>вы живёте</a:t>
            </a:r>
            <a:r>
              <a:rPr lang="ru-RU" sz="1800" baseline="0" dirty="0" smtClean="0">
                <a:effectLst/>
                <a:latin typeface="TimesNewRomanPSMT"/>
              </a:rPr>
              <a:t>, </a:t>
            </a:r>
            <a:r>
              <a:rPr lang="ru-RU" sz="1800" dirty="0" smtClean="0">
                <a:effectLst/>
                <a:latin typeface="TimesNewRomanPSMT"/>
              </a:rPr>
              <a:t>что называется, «от </a:t>
            </a:r>
            <a:r>
              <a:rPr lang="ru-RU" sz="1800" dirty="0">
                <a:effectLst/>
                <a:latin typeface="TimesNewRomanPSMT"/>
              </a:rPr>
              <a:t>зарплаты до </a:t>
            </a:r>
            <a:r>
              <a:rPr lang="ru-RU" sz="1800" dirty="0" smtClean="0">
                <a:effectLst/>
                <a:latin typeface="TimesNewRomanPSMT"/>
              </a:rPr>
              <a:t>зарплаты», составленный письменный </a:t>
            </a:r>
            <a:r>
              <a:rPr lang="ru-RU" sz="1800" dirty="0">
                <a:effectLst/>
                <a:latin typeface="TimesNewRomanPSMT"/>
              </a:rPr>
              <a:t>бюджет </a:t>
            </a:r>
            <a:r>
              <a:rPr lang="ru-RU" sz="1800" dirty="0" smtClean="0">
                <a:effectLst/>
                <a:latin typeface="TimesNewRomanPSMT"/>
              </a:rPr>
              <a:t>всё </a:t>
            </a:r>
            <a:r>
              <a:rPr lang="ru-RU" sz="1800" dirty="0">
                <a:effectLst/>
                <a:latin typeface="TimesNewRomanPSMT"/>
              </a:rPr>
              <a:t>равно будет </a:t>
            </a:r>
            <a:r>
              <a:rPr lang="ru-RU" sz="1800" dirty="0" smtClean="0">
                <a:effectLst/>
                <a:latin typeface="TimesNewRomanPSMT"/>
              </a:rPr>
              <a:t>вам полезным подспорьем.</a:t>
            </a:r>
            <a:br>
              <a:rPr lang="ru-RU" sz="1800" dirty="0" smtClean="0">
                <a:effectLst/>
                <a:latin typeface="TimesNewRomanPSMT"/>
              </a:rPr>
            </a:br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Ведите </a:t>
            </a:r>
            <a:r>
              <a:rPr lang="ru-RU" sz="1800" b="1" dirty="0" smtClean="0">
                <a:effectLst/>
                <a:latin typeface="TimesNewRomanPS"/>
              </a:rPr>
              <a:t>точный учёт </a:t>
            </a:r>
            <a:r>
              <a:rPr lang="ru-RU" sz="1800" b="1" dirty="0">
                <a:effectLst/>
                <a:latin typeface="TimesNewRomanPS"/>
              </a:rPr>
              <a:t>расходов </a:t>
            </a:r>
            <a:r>
              <a:rPr lang="ru-RU" sz="1800" dirty="0">
                <a:effectLst/>
                <a:latin typeface="TimesNewRomanPSMT"/>
              </a:rPr>
              <a:t>– Большинство финансовых проблем появляются не из-за больших </a:t>
            </a:r>
            <a:r>
              <a:rPr lang="ru-RU" sz="1800" dirty="0" smtClean="0">
                <a:effectLst/>
                <a:latin typeface="TimesNewRomanPSMT"/>
              </a:rPr>
              <a:t>статей расходов</a:t>
            </a:r>
            <a:r>
              <a:rPr lang="ru-RU" sz="1800" dirty="0">
                <a:effectLst/>
                <a:latin typeface="TimesNewRomanPSMT"/>
              </a:rPr>
              <a:t>. Скорее, их вызывает постоянное </a:t>
            </a:r>
            <a:r>
              <a:rPr lang="ru-RU" sz="1800" dirty="0" smtClean="0">
                <a:effectLst/>
                <a:latin typeface="TimesNewRomanPSMT"/>
              </a:rPr>
              <a:t>утекание</a:t>
            </a:r>
            <a:r>
              <a:rPr lang="ru-RU" sz="1800" baseline="0" dirty="0" smtClean="0">
                <a:effectLst/>
                <a:latin typeface="TimesNewRomanPSMT"/>
              </a:rPr>
              <a:t> средств, состоящее из </a:t>
            </a:r>
            <a:r>
              <a:rPr lang="ru-RU" sz="1800" dirty="0" smtClean="0">
                <a:effectLst/>
                <a:latin typeface="TimesNewRomanPSMT"/>
              </a:rPr>
              <a:t>трат на </a:t>
            </a:r>
            <a:r>
              <a:rPr lang="ru-RU" sz="1800" dirty="0">
                <a:effectLst/>
                <a:latin typeface="TimesNewRomanPSMT"/>
              </a:rPr>
              <a:t>мелкие покупки, которые никто не отслеживает</a:t>
            </a:r>
            <a:r>
              <a:rPr lang="ru-RU" sz="1800" dirty="0" smtClean="0">
                <a:effectLst/>
                <a:latin typeface="TimesNewRomanPSMT"/>
              </a:rPr>
              <a:t>.</a:t>
            </a:r>
            <a:br>
              <a:rPr lang="ru-RU" sz="1800" dirty="0" smtClean="0">
                <a:effectLst/>
                <a:latin typeface="TimesNewRomanPSMT"/>
              </a:rPr>
            </a:br>
            <a:r>
              <a:rPr lang="ru-RU" sz="1800" dirty="0" smtClean="0">
                <a:effectLst/>
                <a:latin typeface="TimesNewRomanPSMT"/>
              </a:rPr>
              <a:t> </a:t>
            </a:r>
            <a:endParaRPr lang="ru-RU" sz="1800" dirty="0">
              <a:effectLst/>
              <a:latin typeface="TimesNewRomanPSMT"/>
            </a:endParaRPr>
          </a:p>
          <a:p>
            <a:r>
              <a:rPr lang="ru-RU" sz="1800" b="1" dirty="0">
                <a:effectLst/>
                <a:latin typeface="TimesNewRomanPS"/>
              </a:rPr>
              <a:t>Обратитесь к своим кредиторам/платите как можете </a:t>
            </a:r>
            <a:r>
              <a:rPr lang="ru-RU" sz="1800" dirty="0" smtClean="0">
                <a:effectLst/>
                <a:latin typeface="TimesNewRomanPSMT"/>
              </a:rPr>
              <a:t>– Никогда </a:t>
            </a:r>
            <a:r>
              <a:rPr lang="ru-RU" sz="1800" dirty="0">
                <a:effectLst/>
                <a:latin typeface="TimesNewRomanPSMT"/>
              </a:rPr>
              <a:t>не </a:t>
            </a:r>
            <a:r>
              <a:rPr lang="ru-RU" sz="1800" dirty="0" smtClean="0">
                <a:effectLst/>
                <a:latin typeface="TimesNewRomanPSMT"/>
              </a:rPr>
              <a:t>бойтесь </a:t>
            </a:r>
            <a:r>
              <a:rPr lang="ru-RU" sz="1800" dirty="0">
                <a:effectLst/>
                <a:latin typeface="TimesNewRomanPSMT"/>
              </a:rPr>
              <a:t>обратиться к тем, кому вы должны, </a:t>
            </a:r>
            <a:r>
              <a:rPr lang="ru-RU" sz="1800" dirty="0" smtClean="0">
                <a:effectLst/>
                <a:latin typeface="TimesNewRomanPSMT"/>
              </a:rPr>
              <a:t/>
            </a:r>
            <a:br>
              <a:rPr lang="ru-RU" sz="1800" dirty="0" smtClean="0">
                <a:effectLst/>
                <a:latin typeface="TimesNewRomanPSMT"/>
              </a:rPr>
            </a:br>
            <a:r>
              <a:rPr lang="ru-RU" sz="1800" dirty="0" smtClean="0">
                <a:effectLst/>
                <a:latin typeface="TimesNewRomanPSMT"/>
              </a:rPr>
              <a:t>чтобы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сказать </a:t>
            </a:r>
            <a:r>
              <a:rPr lang="ru-RU" sz="1800" dirty="0">
                <a:effectLst/>
                <a:latin typeface="TimesNewRomanPSMT"/>
              </a:rPr>
              <a:t>им, что вы хотите выплатить свои долги, но на этот раз нуждаетесь в некоторых специальных условиях</a:t>
            </a:r>
            <a:r>
              <a:rPr lang="ru-RU" sz="1800" dirty="0" smtClean="0">
                <a:effectLst/>
                <a:latin typeface="TimesNewRomanPSMT"/>
              </a:rPr>
              <a:t>.</a:t>
            </a:r>
            <a:br>
              <a:rPr lang="ru-RU" sz="1800" dirty="0" smtClean="0">
                <a:effectLst/>
                <a:latin typeface="TimesNewRomanPSMT"/>
              </a:rPr>
            </a:br>
            <a:r>
              <a:rPr lang="ru-RU" sz="1800" dirty="0" smtClean="0">
                <a:effectLst/>
                <a:latin typeface="TimesNewRomanPSMT"/>
              </a:rPr>
              <a:t> </a:t>
            </a:r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Ищите помощи, если она необходима </a:t>
            </a:r>
            <a:r>
              <a:rPr lang="ru-RU" sz="1800" dirty="0">
                <a:effectLst/>
                <a:latin typeface="TimesNewRomanPSMT"/>
              </a:rPr>
              <a:t>– Если вы не знаете, как составить бюджет или ваши долги настолько велики, что вы не можете свести концы с концами, </a:t>
            </a:r>
            <a:r>
              <a:rPr lang="ru-RU" sz="1800" dirty="0" smtClean="0">
                <a:effectLst/>
                <a:latin typeface="TimesNewRomanPSMT"/>
              </a:rPr>
              <a:t>пожалуйста, </a:t>
            </a:r>
            <a:r>
              <a:rPr lang="ru-RU" sz="1800" dirty="0">
                <a:effectLst/>
                <a:latin typeface="TimesNewRomanPSMT"/>
              </a:rPr>
              <a:t>обратитесь за </a:t>
            </a:r>
            <a:r>
              <a:rPr lang="ru-RU" sz="1800" dirty="0" smtClean="0">
                <a:effectLst/>
                <a:latin typeface="TimesNewRomanPSMT"/>
              </a:rPr>
              <a:t>финансовой консультацией. </a:t>
            </a:r>
            <a:r>
              <a:rPr lang="ru-RU" sz="1800" dirty="0">
                <a:effectLst/>
                <a:latin typeface="TimesNewRomanPSMT"/>
              </a:rPr>
              <a:t>Потратьте время, чтобы изучить все варианты </a:t>
            </a:r>
            <a:r>
              <a:rPr lang="ru-RU" sz="1800" dirty="0" smtClean="0">
                <a:effectLst/>
                <a:latin typeface="TimesNewRomanPSMT"/>
              </a:rPr>
              <a:t>финансовой помощи</a:t>
            </a:r>
            <a:r>
              <a:rPr lang="ru-RU" sz="1800" dirty="0">
                <a:effectLst/>
                <a:latin typeface="TimesNewRomanPSMT"/>
              </a:rPr>
              <a:t>, доступные в </a:t>
            </a:r>
            <a:r>
              <a:rPr lang="ru-RU" sz="1800" dirty="0" smtClean="0">
                <a:effectLst/>
                <a:latin typeface="TimesNewRomanPSMT"/>
              </a:rPr>
              <a:t>вашей местности</a:t>
            </a:r>
            <a:r>
              <a:rPr lang="ru-RU" sz="1800" dirty="0">
                <a:effectLst/>
                <a:latin typeface="TimesNewRomanPSMT"/>
              </a:rPr>
              <a:t>, но будьте внимательны, чтобы не связаться с мошенниками. Если что-то звучит слишком </a:t>
            </a:r>
            <a:r>
              <a:rPr lang="ru-RU" sz="1800" dirty="0" smtClean="0">
                <a:effectLst/>
                <a:latin typeface="TimesNewRomanPSMT"/>
              </a:rPr>
              <a:t>легк</a:t>
            </a:r>
            <a:r>
              <a:rPr lang="ru-RU" sz="1800" baseline="0" dirty="0" smtClean="0">
                <a:effectLst/>
                <a:latin typeface="TimesNewRomanPSMT"/>
              </a:rPr>
              <a:t>о и </a:t>
            </a:r>
            <a:r>
              <a:rPr lang="ru-RU" sz="1800" dirty="0" smtClean="0">
                <a:effectLst/>
                <a:latin typeface="TimesNewRomanPSMT"/>
              </a:rPr>
              <a:t>хорошо</a:t>
            </a:r>
            <a:r>
              <a:rPr lang="ru-RU" sz="1800" dirty="0">
                <a:effectLst/>
                <a:latin typeface="TimesNewRomanPSMT"/>
              </a:rPr>
              <a:t>, чтобы быть </a:t>
            </a:r>
            <a:r>
              <a:rPr lang="ru-RU" sz="1800" dirty="0" smtClean="0">
                <a:effectLst/>
                <a:latin typeface="TimesNewRomanPSMT"/>
              </a:rPr>
              <a:t>правдой,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то</a:t>
            </a:r>
            <a:r>
              <a:rPr lang="ru-RU" sz="1800" dirty="0">
                <a:effectLst/>
                <a:latin typeface="TimesNewRomanPSMT"/>
              </a:rPr>
              <a:t>, вероятно, </a:t>
            </a:r>
            <a:r>
              <a:rPr lang="ru-RU" sz="1800" dirty="0" smtClean="0">
                <a:effectLst/>
                <a:latin typeface="TimesNewRomanPSMT"/>
              </a:rPr>
              <a:t>это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mr-IN" sz="1800" baseline="0" dirty="0" smtClean="0">
                <a:effectLst/>
                <a:latin typeface="TimesNewRomanPSMT"/>
              </a:rPr>
              <a:t>–</a:t>
            </a:r>
            <a:r>
              <a:rPr lang="ru-RU" sz="1800" dirty="0" smtClean="0">
                <a:effectLst/>
                <a:latin typeface="TimesNewRomanPSMT"/>
              </a:rPr>
              <a:t> </a:t>
            </a:r>
            <a:r>
              <a:rPr lang="ru-RU" sz="1800" dirty="0">
                <a:effectLst/>
                <a:latin typeface="TimesNewRomanPSMT"/>
              </a:rPr>
              <a:t>не есть правда.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36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6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r>
              <a:rPr lang="ru-RU" sz="1800" dirty="0" smtClean="0">
                <a:effectLst/>
                <a:latin typeface="TimesNewRomanPSMT"/>
              </a:rPr>
              <a:t>Этот</a:t>
            </a:r>
            <a:r>
              <a:rPr lang="ru-RU" sz="1800" baseline="0" dirty="0" smtClean="0">
                <a:effectLst/>
                <a:latin typeface="TimesNewRomanPSMT"/>
              </a:rPr>
              <a:t> библейский </a:t>
            </a:r>
            <a:r>
              <a:rPr lang="ru-RU" sz="1800" dirty="0" smtClean="0">
                <a:effectLst/>
                <a:latin typeface="TimesNewRomanPSMT"/>
              </a:rPr>
              <a:t>текст (на экране) подчёркивает ценность </a:t>
            </a:r>
            <a:r>
              <a:rPr lang="ru-RU" sz="1800" dirty="0">
                <a:effectLst/>
                <a:latin typeface="TimesNewRomanPSMT"/>
              </a:rPr>
              <a:t>хорошего друга. </a:t>
            </a:r>
            <a:r>
              <a:rPr lang="ru-RU" sz="1800" dirty="0" smtClean="0">
                <a:effectLst/>
                <a:latin typeface="TimesNewRomanPSMT"/>
              </a:rPr>
              <a:t>Хороший друг </a:t>
            </a:r>
            <a:r>
              <a:rPr lang="ru-RU" sz="1800" dirty="0">
                <a:effectLst/>
                <a:latin typeface="TimesNewRomanPSMT"/>
              </a:rPr>
              <a:t>всегда готов предложить помощь, когда это необходимо. Воспитание </a:t>
            </a:r>
            <a:r>
              <a:rPr lang="ru-RU" sz="1800" dirty="0" smtClean="0">
                <a:effectLst/>
                <a:latin typeface="TimesNewRomanPSMT"/>
              </a:rPr>
              <a:t>детей – </a:t>
            </a:r>
            <a:r>
              <a:rPr lang="ru-RU" sz="1800" dirty="0">
                <a:effectLst/>
                <a:latin typeface="TimesNewRomanPSMT"/>
              </a:rPr>
              <a:t>это одна из </a:t>
            </a:r>
            <a:r>
              <a:rPr lang="ru-RU" sz="1800" dirty="0" smtClean="0">
                <a:effectLst/>
                <a:latin typeface="TimesNewRomanPSMT"/>
              </a:rPr>
              <a:t>областей, </a:t>
            </a:r>
            <a:r>
              <a:rPr lang="ru-RU" sz="1800" dirty="0">
                <a:effectLst/>
                <a:latin typeface="TimesNewRomanPSMT"/>
              </a:rPr>
              <a:t>где хорошо иметь </a:t>
            </a:r>
            <a:r>
              <a:rPr lang="ru-RU" sz="1800" dirty="0" smtClean="0">
                <a:effectLst/>
                <a:latin typeface="TimesNewRomanPSMT"/>
              </a:rPr>
              <a:t>надёжных</a:t>
            </a:r>
            <a:r>
              <a:rPr lang="ru-RU" sz="1800" dirty="0">
                <a:effectLst/>
                <a:latin typeface="TimesNewRomanPSMT"/>
              </a:rPr>
              <a:t>, ведомых Христом </a:t>
            </a:r>
            <a:r>
              <a:rPr lang="ru-RU" sz="1800" dirty="0" smtClean="0">
                <a:effectLst/>
                <a:latin typeface="TimesNewRomanPSMT"/>
              </a:rPr>
              <a:t>друзей, </a:t>
            </a:r>
            <a:r>
              <a:rPr lang="ru-RU" sz="1800" dirty="0">
                <a:effectLst/>
                <a:latin typeface="TimesNewRomanPSMT"/>
              </a:rPr>
              <a:t>которые смогут вам помочь. А будучи одиноким родителем, вам </a:t>
            </a:r>
            <a:r>
              <a:rPr lang="ru-RU" sz="1800" dirty="0" smtClean="0">
                <a:effectLst/>
                <a:latin typeface="TimesNewRomanPSMT"/>
              </a:rPr>
              <a:t>ещё </a:t>
            </a:r>
            <a:r>
              <a:rPr lang="ru-RU" sz="1800" dirty="0">
                <a:effectLst/>
                <a:latin typeface="TimesNewRomanPSMT"/>
              </a:rPr>
              <a:t>важнее </a:t>
            </a:r>
            <a:r>
              <a:rPr lang="ru-RU" sz="1800" dirty="0" smtClean="0">
                <a:effectLst/>
                <a:latin typeface="TimesNewRomanPSMT"/>
              </a:rPr>
              <a:t>найти </a:t>
            </a:r>
            <a:r>
              <a:rPr lang="ru-RU" sz="1800" dirty="0">
                <a:effectLst/>
                <a:latin typeface="TimesNewRomanPSMT"/>
              </a:rPr>
              <a:t>надежных, компетентных и молитвенных </a:t>
            </a:r>
            <a:r>
              <a:rPr lang="ru-RU" sz="1800" dirty="0" smtClean="0">
                <a:effectLst/>
                <a:latin typeface="TimesNewRomanPSMT"/>
              </a:rPr>
              <a:t>партнеров.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2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r>
              <a:rPr lang="ru-RU" sz="1800" dirty="0" smtClean="0">
                <a:effectLst/>
                <a:latin typeface="TimesNewRomanPSMT"/>
              </a:rPr>
              <a:t>Второй библейски</a:t>
            </a:r>
            <a:r>
              <a:rPr lang="ru-RU" sz="1800" baseline="0" dirty="0" smtClean="0">
                <a:effectLst/>
                <a:latin typeface="TimesNewRomanPSMT"/>
              </a:rPr>
              <a:t>й текст </a:t>
            </a:r>
            <a:r>
              <a:rPr lang="ru-RU" sz="1800" dirty="0" smtClean="0">
                <a:effectLst/>
                <a:latin typeface="TimesNewRomanPSMT"/>
              </a:rPr>
              <a:t>(на экране) предлагает </a:t>
            </a:r>
            <a:r>
              <a:rPr lang="ru-RU" sz="1800" dirty="0">
                <a:effectLst/>
                <a:latin typeface="TimesNewRomanPSMT"/>
              </a:rPr>
              <a:t>совет тщательно выбирать </a:t>
            </a:r>
            <a:r>
              <a:rPr lang="ru-RU" sz="1800" dirty="0" smtClean="0">
                <a:effectLst/>
                <a:latin typeface="TimesNewRomanPSMT"/>
              </a:rPr>
              <a:t>друзей̆</a:t>
            </a:r>
            <a:r>
              <a:rPr lang="ru-RU" sz="1800" dirty="0">
                <a:effectLst/>
                <a:latin typeface="TimesNewRomanPSMT"/>
              </a:rPr>
              <a:t>, а также напоминает </a:t>
            </a:r>
            <a:r>
              <a:rPr lang="ru-RU" sz="1800" dirty="0" smtClean="0">
                <a:effectLst/>
                <a:latin typeface="TimesNewRomanPSMT"/>
              </a:rPr>
              <a:t>нам о том, </a:t>
            </a:r>
            <a:r>
              <a:rPr lang="ru-RU" sz="1800" dirty="0">
                <a:effectLst/>
                <a:latin typeface="TimesNewRomanPSMT"/>
              </a:rPr>
              <a:t>что есть один друг, </a:t>
            </a:r>
            <a:r>
              <a:rPr lang="ru-RU" sz="1800" dirty="0" smtClean="0">
                <a:effectLst/>
                <a:latin typeface="TimesNewRomanPSMT"/>
              </a:rPr>
              <a:t>который нам </a:t>
            </a:r>
            <a:r>
              <a:rPr lang="ru-RU" sz="1800" dirty="0">
                <a:effectLst/>
                <a:latin typeface="TimesNewRomanPSMT"/>
              </a:rPr>
              <a:t>ближе, чем брат. Этот </a:t>
            </a:r>
            <a:r>
              <a:rPr lang="ru-RU" sz="1800" dirty="0" smtClean="0">
                <a:effectLst/>
                <a:latin typeface="TimesNewRomanPSMT"/>
              </a:rPr>
              <a:t>Друг </a:t>
            </a:r>
            <a:r>
              <a:rPr lang="ru-RU" sz="1800" dirty="0">
                <a:effectLst/>
                <a:latin typeface="TimesNewRomanPSMT"/>
              </a:rPr>
              <a:t>– Сам </a:t>
            </a:r>
            <a:r>
              <a:rPr lang="ru-RU" sz="1800" dirty="0" smtClean="0">
                <a:effectLst/>
                <a:latin typeface="TimesNewRomanPSMT"/>
              </a:rPr>
              <a:t>Иисус Христос! 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2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TimesNewRomanPSMT"/>
              </a:rPr>
              <a:t>Возникает вопрос: </a:t>
            </a:r>
            <a:r>
              <a:rPr lang="ru-RU" sz="1800" b="1" i="1" dirty="0" smtClean="0">
                <a:effectLst/>
                <a:latin typeface="TimesNewRomanPSMT"/>
              </a:rPr>
              <a:t>к </a:t>
            </a:r>
            <a:r>
              <a:rPr lang="ru-RU" sz="1800" b="1" i="1" dirty="0">
                <a:effectLst/>
                <a:latin typeface="TimesNewRomanPSMT"/>
              </a:rPr>
              <a:t>кому, когда и куда идти?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NewRomanPS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effectLst/>
                <a:latin typeface="TimesNewRomanPSMT"/>
              </a:rPr>
              <a:t>К </a:t>
            </a:r>
            <a:r>
              <a:rPr lang="ru-RU" sz="1800" dirty="0">
                <a:effectLst/>
                <a:latin typeface="TimesNewRomanPSMT"/>
              </a:rPr>
              <a:t>кому вы, как одинокая мама, обращаетесь за помощью?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NewRomanPSMT"/>
              </a:rPr>
              <a:t>Иногда помощь, которая вам нужна, очень близка – всего лишь </a:t>
            </a:r>
            <a:r>
              <a:rPr lang="ru-RU" sz="1800" dirty="0" smtClean="0">
                <a:effectLst/>
                <a:latin typeface="TimesNewRomanPSMT"/>
              </a:rPr>
              <a:t>телефонный звонок </a:t>
            </a:r>
            <a:r>
              <a:rPr lang="ru-RU" sz="1800" dirty="0">
                <a:effectLst/>
                <a:latin typeface="TimesNewRomanPSMT"/>
              </a:rPr>
              <a:t>или текстовое сообщение. </a:t>
            </a:r>
            <a:r>
              <a:rPr lang="ru-RU" sz="1800" dirty="0" smtClean="0">
                <a:effectLst/>
                <a:latin typeface="TimesNewRomanPSMT"/>
              </a:rPr>
              <a:t>Что </a:t>
            </a:r>
            <a:r>
              <a:rPr lang="ru-RU" sz="1800" dirty="0">
                <a:effectLst/>
                <a:latin typeface="TimesNewRomanPSMT"/>
              </a:rPr>
              <a:t>может стать лучшим источником </a:t>
            </a:r>
            <a:r>
              <a:rPr lang="ru-RU" sz="1800" dirty="0" smtClean="0">
                <a:effectLst/>
                <a:latin typeface="TimesNewRomanPSMT"/>
              </a:rPr>
              <a:t>помощи? </a:t>
            </a:r>
            <a:r>
              <a:rPr lang="ru-RU" sz="1800" dirty="0">
                <a:effectLst/>
                <a:latin typeface="TimesNewRomanPSMT"/>
              </a:rPr>
              <a:t>- зависит от </a:t>
            </a:r>
            <a:r>
              <a:rPr lang="ru-RU" sz="1800" dirty="0" smtClean="0">
                <a:effectLst/>
                <a:latin typeface="TimesNewRomanPSMT"/>
              </a:rPr>
              <a:t>конкретной нужды</a:t>
            </a:r>
            <a:r>
              <a:rPr lang="ru-RU" sz="1800" dirty="0">
                <a:effectLst/>
                <a:latin typeface="TimesNewRomanPSMT"/>
              </a:rPr>
              <a:t>. Итак, мы должны сначала определить нужду, а затем искать доступные варианты.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01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NewRomanPS"/>
              </a:rPr>
              <a:t>Благодарите Его </a:t>
            </a:r>
            <a:r>
              <a:rPr lang="ru-RU" sz="1800" dirty="0">
                <a:effectLst/>
                <a:latin typeface="TimesNewRomanPSMT"/>
              </a:rPr>
              <a:t>– Благодарите Бога за то, что Он уже сделал в </a:t>
            </a:r>
            <a:r>
              <a:rPr lang="ru-RU" sz="1800" dirty="0" smtClean="0">
                <a:effectLst/>
                <a:latin typeface="TimesNewRomanPSMT"/>
              </a:rPr>
              <a:t>вашей жизни </a:t>
            </a:r>
            <a:r>
              <a:rPr lang="ru-RU" sz="1800" dirty="0">
                <a:effectLst/>
                <a:latin typeface="TimesNewRomanPSMT"/>
              </a:rPr>
              <a:t>и в </a:t>
            </a:r>
            <a:r>
              <a:rPr lang="ru-RU" sz="1800" dirty="0" smtClean="0">
                <a:effectLst/>
                <a:latin typeface="TimesNewRomanPSMT"/>
              </a:rPr>
              <a:t>жизни </a:t>
            </a:r>
            <a:r>
              <a:rPr lang="ru-RU" sz="1800" dirty="0">
                <a:effectLst/>
                <a:latin typeface="TimesNewRomanPSMT"/>
              </a:rPr>
              <a:t>вашего </a:t>
            </a:r>
            <a:r>
              <a:rPr lang="ru-RU" sz="1800" dirty="0" smtClean="0">
                <a:effectLst/>
                <a:latin typeface="TimesNewRomanPSMT"/>
              </a:rPr>
              <a:t>ребёнка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 smtClean="0">
              <a:effectLst/>
              <a:latin typeface="TimesNewRomanPSMT"/>
            </a:endParaRPr>
          </a:p>
          <a:p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Просите Его </a:t>
            </a:r>
            <a:r>
              <a:rPr lang="ru-RU" sz="1800" dirty="0">
                <a:effectLst/>
                <a:latin typeface="TimesNewRomanPSMT"/>
              </a:rPr>
              <a:t>– Принесите все ваши желания, нужды и мечты Богу. Молитва – это разговор с Богом как с лучшим </a:t>
            </a:r>
            <a:r>
              <a:rPr lang="ru-RU" sz="1800" dirty="0" smtClean="0">
                <a:effectLst/>
                <a:latin typeface="TimesNewRomanPSMT"/>
              </a:rPr>
              <a:t>Другом</a:t>
            </a:r>
            <a:r>
              <a:rPr lang="ru-RU" sz="1800" dirty="0">
                <a:effectLst/>
                <a:latin typeface="TimesNewRomanPSMT"/>
              </a:rPr>
              <a:t>. Скажите Ему, если вы на Него сердитесь. </a:t>
            </a:r>
            <a:r>
              <a:rPr lang="ru-RU" sz="1800" dirty="0" smtClean="0">
                <a:effectLst/>
                <a:latin typeface="TimesNewRomanPSMT"/>
              </a:rPr>
              <a:t>Всё </a:t>
            </a:r>
            <a:r>
              <a:rPr lang="ru-RU" sz="1800" dirty="0">
                <a:effectLst/>
                <a:latin typeface="TimesNewRomanPSMT"/>
              </a:rPr>
              <a:t>в порядке. Он понимает ваши чувства разочарования и гнева и поможет вам преодолеть их продуктивным образом</a:t>
            </a:r>
            <a:r>
              <a:rPr lang="ru-RU" sz="1800" dirty="0" smtClean="0">
                <a:effectLst/>
                <a:latin typeface="TimesNewRomanPSMT"/>
              </a:rPr>
              <a:t>.</a:t>
            </a:r>
          </a:p>
          <a:p>
            <a:endParaRPr lang="ru-RU" dirty="0"/>
          </a:p>
          <a:p>
            <a:r>
              <a:rPr lang="ru-RU" sz="1800" b="1" dirty="0" smtClean="0">
                <a:effectLst/>
                <a:latin typeface="TimesNewRomanPS"/>
              </a:rPr>
              <a:t>Ожидайте </a:t>
            </a:r>
            <a:r>
              <a:rPr lang="ru-RU" sz="1800" b="1" dirty="0">
                <a:effectLst/>
                <a:latin typeface="TimesNewRomanPS"/>
              </a:rPr>
              <a:t>Его вмешательства </a:t>
            </a:r>
            <a:r>
              <a:rPr lang="ru-RU" sz="1800" dirty="0">
                <a:effectLst/>
                <a:latin typeface="TimesNewRomanPSMT"/>
              </a:rPr>
              <a:t>– Трудно ждать, но мы должны быть терпеливы и ждать, когда насупит время, </a:t>
            </a:r>
            <a:r>
              <a:rPr lang="ru-RU" sz="1800" dirty="0" smtClean="0">
                <a:effectLst/>
                <a:latin typeface="TimesNewRomanPSMT"/>
              </a:rPr>
              <a:t>определённое </a:t>
            </a:r>
            <a:r>
              <a:rPr lang="ru-RU" sz="1800" dirty="0">
                <a:effectLst/>
                <a:latin typeface="TimesNewRomanPSMT"/>
              </a:rPr>
              <a:t>Богом. </a:t>
            </a:r>
            <a:r>
              <a:rPr lang="ru-RU" sz="1800" dirty="0" smtClean="0">
                <a:effectLst/>
                <a:latin typeface="TimesNewRomanPSMT"/>
              </a:rPr>
              <a:t>Старайтесь </a:t>
            </a:r>
            <a:r>
              <a:rPr lang="ru-RU" sz="1800" dirty="0">
                <a:effectLst/>
                <a:latin typeface="TimesNewRomanPSMT"/>
              </a:rPr>
              <a:t>не торопиться с принятием </a:t>
            </a:r>
            <a:r>
              <a:rPr lang="ru-RU" sz="1800" dirty="0" smtClean="0">
                <a:effectLst/>
                <a:latin typeface="TimesNewRomanPSMT"/>
              </a:rPr>
              <a:t>решения </a:t>
            </a:r>
            <a:r>
              <a:rPr lang="ru-RU" sz="1800" dirty="0">
                <a:effectLst/>
                <a:latin typeface="TimesNewRomanPSMT"/>
              </a:rPr>
              <a:t>до того, как вы </a:t>
            </a:r>
            <a:r>
              <a:rPr lang="ru-RU" sz="1800" dirty="0" smtClean="0">
                <a:effectLst/>
                <a:latin typeface="TimesNewRomanPSMT"/>
              </a:rPr>
              <a:t>чётко </a:t>
            </a:r>
            <a:r>
              <a:rPr lang="ru-RU" sz="1800" dirty="0">
                <a:effectLst/>
                <a:latin typeface="TimesNewRomanPSMT"/>
              </a:rPr>
              <a:t>услышите ответ от Него. Вы же не хотите пожалеть о поспешном решении, так что наберитесь терпения! </a:t>
            </a:r>
            <a:endParaRPr lang="ru-RU" sz="1800" dirty="0" smtClean="0">
              <a:effectLst/>
              <a:latin typeface="TimesNewRomanPSMT"/>
            </a:endParaRPr>
          </a:p>
          <a:p>
            <a:endParaRPr lang="ru-RU" dirty="0"/>
          </a:p>
          <a:p>
            <a:r>
              <a:rPr lang="ru-RU" sz="1800" b="1" dirty="0" smtClean="0">
                <a:effectLst/>
                <a:latin typeface="TimesNewRomanPS"/>
              </a:rPr>
              <a:t>Слушайте </a:t>
            </a:r>
            <a:r>
              <a:rPr lang="ru-RU" sz="1800" b="1" dirty="0">
                <a:effectLst/>
                <a:latin typeface="TimesNewRomanPS"/>
              </a:rPr>
              <a:t>Его </a:t>
            </a:r>
            <a:r>
              <a:rPr lang="ru-RU" sz="1800" dirty="0">
                <a:effectLst/>
                <a:latin typeface="TimesNewRomanPSMT"/>
              </a:rPr>
              <a:t>– Иногда мы хотим, чтобы Бог отвечал на наши молитвы так, как МЫ </a:t>
            </a:r>
            <a:r>
              <a:rPr lang="ru-RU" sz="1800" dirty="0" smtClean="0">
                <a:effectLst/>
                <a:latin typeface="TimesNewRomanPSMT"/>
              </a:rPr>
              <a:t>себе представляем и так,</a:t>
            </a:r>
            <a:r>
              <a:rPr lang="ru-RU" sz="1800" baseline="0" dirty="0" smtClean="0">
                <a:effectLst/>
                <a:latin typeface="TimesNewRomanPSMT"/>
              </a:rPr>
              <a:t> как </a:t>
            </a:r>
            <a:r>
              <a:rPr lang="ru-RU" sz="1800" dirty="0" smtClean="0">
                <a:effectLst/>
                <a:latin typeface="TimesNewRomanPSMT"/>
              </a:rPr>
              <a:t>думаем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smtClean="0">
                <a:effectLst/>
                <a:latin typeface="TimesNewRomanPSMT"/>
              </a:rPr>
              <a:t>будет лучше всего для нас; </a:t>
            </a:r>
            <a:r>
              <a:rPr lang="ru-RU" sz="1800" dirty="0">
                <a:effectLst/>
                <a:latin typeface="TimesNewRomanPSMT"/>
              </a:rPr>
              <a:t>однако мы должны быть </a:t>
            </a:r>
            <a:r>
              <a:rPr lang="ru-RU" sz="1800" dirty="0" smtClean="0">
                <a:effectLst/>
                <a:latin typeface="TimesNewRomanPSMT"/>
              </a:rPr>
              <a:t>открытыми для Его воли и быть послушны Его водительству. </a:t>
            </a:r>
            <a:endParaRPr lang="ru-RU" dirty="0"/>
          </a:p>
          <a:p>
            <a:r>
              <a:rPr lang="ru-RU" sz="1800" dirty="0" smtClean="0">
                <a:effectLst/>
                <a:latin typeface="TimesNewRomanPSMT"/>
              </a:rPr>
              <a:t>Сделайте </a:t>
            </a:r>
            <a:r>
              <a:rPr lang="ru-RU" sz="1800" dirty="0">
                <a:effectLst/>
                <a:latin typeface="TimesNewRomanPSMT"/>
              </a:rPr>
              <a:t>Бога </a:t>
            </a:r>
            <a:r>
              <a:rPr lang="ru-RU" sz="1800" dirty="0" smtClean="0">
                <a:effectLst/>
                <a:latin typeface="TimesNewRomanPSMT"/>
              </a:rPr>
              <a:t>активной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частью вашей повседневной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жизни </a:t>
            </a:r>
            <a:r>
              <a:rPr lang="ru-RU" sz="1800" dirty="0">
                <a:effectLst/>
                <a:latin typeface="TimesNewRomanPSMT"/>
              </a:rPr>
              <a:t>матери. Предложите Ему идти рядом с вами и направлять вас. Он – </a:t>
            </a:r>
            <a:r>
              <a:rPr lang="ru-RU" sz="1800" dirty="0" smtClean="0">
                <a:effectLst/>
                <a:latin typeface="TimesNewRomanPSMT"/>
              </a:rPr>
              <a:t>первый Партнёр</a:t>
            </a:r>
            <a:r>
              <a:rPr lang="ru-RU" sz="1800" dirty="0">
                <a:effectLst/>
                <a:latin typeface="TimesNewRomanPSMT"/>
              </a:rPr>
              <a:t>, к </a:t>
            </a:r>
            <a:r>
              <a:rPr lang="ru-RU" sz="1800" dirty="0" smtClean="0">
                <a:effectLst/>
                <a:latin typeface="TimesNewRomanPSMT"/>
              </a:rPr>
              <a:t>Которому </a:t>
            </a:r>
            <a:r>
              <a:rPr lang="ru-RU" sz="1800" dirty="0">
                <a:effectLst/>
                <a:latin typeface="TimesNewRomanPSMT"/>
              </a:rPr>
              <a:t>вы должны обратиться.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NewRomanPSMT"/>
              </a:rPr>
              <a:t>В сущности, вы только что записали молитву. При желании вы можете продолжить работу над этим позже. </a:t>
            </a:r>
            <a:r>
              <a:rPr lang="ru-RU" sz="1800" dirty="0" smtClean="0">
                <a:effectLst/>
                <a:latin typeface="TimesNewRomanPSMT"/>
              </a:rPr>
              <a:t>По мере того как вы будете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сотрудничать с Богом в финансовых вопросах</a:t>
            </a:r>
            <a:r>
              <a:rPr lang="ru-RU" sz="1800" baseline="0" dirty="0" smtClean="0">
                <a:effectLst/>
                <a:latin typeface="TimesNewRomanPSMT"/>
              </a:rPr>
              <a:t> (и не только)</a:t>
            </a:r>
            <a:r>
              <a:rPr lang="ru-RU" sz="1800" dirty="0" smtClean="0">
                <a:effectLst/>
                <a:latin typeface="TimesNewRomanPSMT"/>
              </a:rPr>
              <a:t>, для </a:t>
            </a:r>
            <a:r>
              <a:rPr lang="ru-RU" sz="1800" dirty="0">
                <a:effectLst/>
                <a:latin typeface="TimesNewRomanPSMT"/>
              </a:rPr>
              <a:t>вас может </a:t>
            </a:r>
            <a:r>
              <a:rPr lang="ru-RU" sz="1800" dirty="0" smtClean="0">
                <a:effectLst/>
                <a:latin typeface="TimesNewRomanPSMT"/>
              </a:rPr>
              <a:t>оказаться ценным</a:t>
            </a:r>
            <a:r>
              <a:rPr lang="ru-RU" sz="1800" baseline="0" dirty="0" smtClean="0">
                <a:effectLst/>
                <a:latin typeface="TimesNewRomanPSMT"/>
              </a:rPr>
              <a:t> опытом </a:t>
            </a:r>
            <a:r>
              <a:rPr lang="mr-IN" sz="1800" baseline="0" dirty="0" smtClean="0">
                <a:effectLst/>
                <a:latin typeface="TimesNewRomanPSMT"/>
              </a:rPr>
              <a:t>–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начать </a:t>
            </a:r>
            <a:r>
              <a:rPr lang="ru-RU" sz="1800" dirty="0">
                <a:effectLst/>
                <a:latin typeface="TimesNewRomanPSMT"/>
              </a:rPr>
              <a:t>вести </a:t>
            </a:r>
            <a:r>
              <a:rPr lang="ru-RU" sz="1800" dirty="0" smtClean="0">
                <a:effectLst/>
                <a:latin typeface="TimesNewRomanPSMT"/>
              </a:rPr>
              <a:t>свой молитвенный журнал. </a:t>
            </a:r>
            <a:r>
              <a:rPr lang="ru-RU" sz="1800" dirty="0">
                <a:effectLst/>
                <a:latin typeface="TimesNewRomanPSMT"/>
              </a:rPr>
              <a:t>Очень полезно выражать свои мысли и чувства в </a:t>
            </a:r>
            <a:r>
              <a:rPr lang="ru-RU" sz="1800" dirty="0" smtClean="0">
                <a:effectLst/>
                <a:latin typeface="TimesNewRomanPSMT"/>
              </a:rPr>
              <a:t>письменной форме!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3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NewRomanPS"/>
              </a:rPr>
              <a:t>Выслушать </a:t>
            </a:r>
            <a:r>
              <a:rPr lang="ru-RU" sz="1800" dirty="0">
                <a:effectLst/>
                <a:latin typeface="TimesNewRomanPSMT"/>
              </a:rPr>
              <a:t>– Поскольку у вас дома нет </a:t>
            </a:r>
            <a:r>
              <a:rPr lang="ru-RU" sz="1800" dirty="0" smtClean="0">
                <a:effectLst/>
                <a:latin typeface="TimesNewRomanPSMT"/>
              </a:rPr>
              <a:t>партнёра</a:t>
            </a:r>
            <a:r>
              <a:rPr lang="ru-RU" sz="1800" dirty="0">
                <a:effectLst/>
                <a:latin typeface="TimesNewRomanPSMT"/>
              </a:rPr>
              <a:t>, на которого можно опереться, одно из самых прекрасных дел, которые </a:t>
            </a:r>
            <a:r>
              <a:rPr lang="ru-RU" sz="1800" dirty="0" smtClean="0">
                <a:effectLst/>
                <a:latin typeface="TimesNewRomanPSMT"/>
              </a:rPr>
              <a:t>члены семьи и друзья </a:t>
            </a:r>
            <a:r>
              <a:rPr lang="ru-RU" sz="1800" dirty="0">
                <a:effectLst/>
                <a:latin typeface="TimesNewRomanPSMT"/>
              </a:rPr>
              <a:t>могут сделать для вас, - это предложить </a:t>
            </a:r>
            <a:r>
              <a:rPr lang="ru-RU" sz="1800" dirty="0" smtClean="0">
                <a:effectLst/>
                <a:latin typeface="TimesNewRomanPSMT"/>
              </a:rPr>
              <a:t>вам (в качестве себя) сочувственного слушателя, </a:t>
            </a:r>
            <a:r>
              <a:rPr lang="ru-RU" sz="1800" dirty="0">
                <a:effectLst/>
                <a:latin typeface="TimesNewRomanPSMT"/>
              </a:rPr>
              <a:t>чтобы вы могли высказаться, </a:t>
            </a:r>
            <a:r>
              <a:rPr lang="ru-RU" sz="1800" dirty="0" smtClean="0">
                <a:effectLst/>
                <a:latin typeface="TimesNewRomanPSMT"/>
              </a:rPr>
              <a:t>предложить</a:t>
            </a:r>
            <a:r>
              <a:rPr lang="ru-RU" sz="1800" baseline="0" dirty="0" smtClean="0">
                <a:effectLst/>
                <a:latin typeface="TimesNewRomanPSMT"/>
              </a:rPr>
              <a:t> вам </a:t>
            </a:r>
            <a:r>
              <a:rPr lang="ru-RU" sz="1800" dirty="0" smtClean="0">
                <a:effectLst/>
                <a:latin typeface="TimesNewRomanPSMT"/>
              </a:rPr>
              <a:t>плечо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smtClean="0">
                <a:effectLst/>
                <a:latin typeface="TimesNewRomanPSMT"/>
              </a:rPr>
              <a:t>на которое можно опереться. </a:t>
            </a:r>
            <a:r>
              <a:rPr lang="ru-RU" sz="1800" dirty="0">
                <a:effectLst/>
                <a:latin typeface="TimesNewRomanPSMT"/>
              </a:rPr>
              <a:t>Они не обязательно должны что-то делать или говорить, просто быть </a:t>
            </a:r>
            <a:r>
              <a:rPr lang="ru-RU" sz="1800" dirty="0" smtClean="0">
                <a:effectLst/>
                <a:latin typeface="TimesNewRomanPSMT"/>
              </a:rPr>
              <a:t>рядом,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быть </a:t>
            </a:r>
            <a:r>
              <a:rPr lang="ru-RU" sz="1800" dirty="0">
                <a:effectLst/>
                <a:latin typeface="TimesNewRomanPSMT"/>
              </a:rPr>
              <a:t>вашим другом, чтобы можно было вместе делиться эмоциями, смеяться, говорить или плакать по мере необходимости. </a:t>
            </a:r>
            <a:endParaRPr lang="ru-RU" dirty="0"/>
          </a:p>
          <a:p>
            <a:endParaRPr lang="ru-RU" sz="1800" b="1" dirty="0" smtClean="0">
              <a:effectLst/>
              <a:latin typeface="TimesNewRomanPS"/>
            </a:endParaRPr>
          </a:p>
          <a:p>
            <a:r>
              <a:rPr lang="ru-RU" sz="1800" b="1" dirty="0" smtClean="0">
                <a:effectLst/>
                <a:latin typeface="TimesNewRomanPS"/>
              </a:rPr>
              <a:t>Посидеть </a:t>
            </a:r>
            <a:r>
              <a:rPr lang="ru-RU" sz="1800" b="1" dirty="0">
                <a:effectLst/>
                <a:latin typeface="TimesNewRomanPS"/>
              </a:rPr>
              <a:t>с </a:t>
            </a:r>
            <a:r>
              <a:rPr lang="ru-RU" sz="1800" b="1" dirty="0" smtClean="0">
                <a:effectLst/>
                <a:latin typeface="TimesNewRomanPS"/>
              </a:rPr>
              <a:t>ребёнком </a:t>
            </a:r>
            <a:r>
              <a:rPr lang="ru-RU" sz="1800" dirty="0">
                <a:effectLst/>
                <a:latin typeface="TimesNewRomanPSMT"/>
              </a:rPr>
              <a:t>– Они могут дать вам передышку, </a:t>
            </a:r>
            <a:r>
              <a:rPr lang="ru-RU" sz="1800" dirty="0" smtClean="0">
                <a:effectLst/>
                <a:latin typeface="TimesNewRomanPSMT"/>
              </a:rPr>
              <a:t>необходимый перерыв </a:t>
            </a:r>
            <a:r>
              <a:rPr lang="ru-RU" sz="1800" dirty="0">
                <a:effectLst/>
                <a:latin typeface="TimesNewRomanPSMT"/>
              </a:rPr>
              <a:t>и несколько минут, чтобы побыть в одиночестве. Передышка </a:t>
            </a:r>
            <a:r>
              <a:rPr lang="ru-RU" sz="1800" dirty="0" smtClean="0">
                <a:effectLst/>
                <a:latin typeface="TimesNewRomanPSMT"/>
              </a:rPr>
              <a:t>не обязательно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должна </a:t>
            </a:r>
            <a:r>
              <a:rPr lang="ru-RU" sz="1800" dirty="0">
                <a:effectLst/>
                <a:latin typeface="TimesNewRomanPSMT"/>
              </a:rPr>
              <a:t>быть </a:t>
            </a:r>
            <a:r>
              <a:rPr lang="ru-RU" sz="1800" dirty="0" smtClean="0">
                <a:effectLst/>
                <a:latin typeface="TimesNewRomanPSMT"/>
              </a:rPr>
              <a:t>продолжительной.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Это </a:t>
            </a:r>
            <a:r>
              <a:rPr lang="ru-RU" sz="1800" dirty="0">
                <a:effectLst/>
                <a:latin typeface="TimesNewRomanPSMT"/>
              </a:rPr>
              <a:t>может быть час, чтобы вы могли по дороге </a:t>
            </a:r>
            <a:r>
              <a:rPr lang="ru-RU" sz="1800" dirty="0" smtClean="0">
                <a:effectLst/>
                <a:latin typeface="TimesNewRomanPSMT"/>
              </a:rPr>
              <a:t>домой </a:t>
            </a:r>
            <a:r>
              <a:rPr lang="ru-RU" sz="1800" dirty="0">
                <a:effectLst/>
                <a:latin typeface="TimesNewRomanPSMT"/>
              </a:rPr>
              <a:t>совершить </a:t>
            </a:r>
            <a:r>
              <a:rPr lang="ru-RU" sz="1800" dirty="0" smtClean="0">
                <a:effectLst/>
                <a:latin typeface="TimesNewRomanPSMT"/>
              </a:rPr>
              <a:t>прогулку </a:t>
            </a:r>
            <a:r>
              <a:rPr lang="ru-RU" sz="1800" dirty="0">
                <a:effectLst/>
                <a:latin typeface="TimesNewRomanPSMT"/>
              </a:rPr>
              <a:t>или понежиться в ванне с </a:t>
            </a:r>
            <a:r>
              <a:rPr lang="ru-RU" sz="1800" dirty="0" smtClean="0">
                <a:effectLst/>
                <a:latin typeface="TimesNewRomanPSMT"/>
              </a:rPr>
              <a:t>пеной. </a:t>
            </a:r>
            <a:r>
              <a:rPr lang="ru-RU" sz="1800" dirty="0">
                <a:effectLst/>
                <a:latin typeface="TimesNewRomanPSMT"/>
              </a:rPr>
              <a:t>Даже короткие промежутки времени </a:t>
            </a:r>
            <a:r>
              <a:rPr lang="ru-RU" sz="1800" dirty="0" smtClean="0">
                <a:effectLst/>
                <a:latin typeface="TimesNewRomanPSMT"/>
              </a:rPr>
              <a:t>передышки могут быть для вас спасительными</a:t>
            </a:r>
            <a:r>
              <a:rPr lang="ru-RU" sz="1800" baseline="0" dirty="0" smtClean="0">
                <a:effectLst/>
                <a:latin typeface="TimesNewRomanPSMT"/>
              </a:rPr>
              <a:t> для</a:t>
            </a:r>
            <a:r>
              <a:rPr lang="ru-RU" sz="1800" dirty="0" smtClean="0">
                <a:effectLst/>
                <a:latin typeface="TimesNewRomanPSMT"/>
              </a:rPr>
              <a:t> </a:t>
            </a:r>
            <a:r>
              <a:rPr lang="ru-RU" sz="1800" dirty="0">
                <a:effectLst/>
                <a:latin typeface="TimesNewRomanPSMT"/>
              </a:rPr>
              <a:t>того, чтобы </a:t>
            </a:r>
            <a:r>
              <a:rPr lang="ru-RU" sz="1800" dirty="0" smtClean="0">
                <a:effectLst/>
                <a:latin typeface="TimesNewRomanPSMT"/>
              </a:rPr>
              <a:t>«перезагрузиться». </a:t>
            </a:r>
            <a:endParaRPr lang="ru-RU" dirty="0"/>
          </a:p>
          <a:p>
            <a:endParaRPr lang="ru-RU" sz="1800" b="1" dirty="0" smtClean="0">
              <a:effectLst/>
              <a:latin typeface="TimesNewRomanPS"/>
            </a:endParaRPr>
          </a:p>
          <a:p>
            <a:r>
              <a:rPr lang="ru-RU" sz="1800" b="1" dirty="0" smtClean="0">
                <a:effectLst/>
                <a:latin typeface="TimesNewRomanPS"/>
              </a:rPr>
              <a:t>Дать </a:t>
            </a:r>
            <a:r>
              <a:rPr lang="ru-RU" sz="1800" b="1" dirty="0">
                <a:effectLst/>
                <a:latin typeface="TimesNewRomanPS"/>
              </a:rPr>
              <a:t>совет </a:t>
            </a:r>
            <a:r>
              <a:rPr lang="ru-RU" sz="1800" dirty="0">
                <a:effectLst/>
                <a:latin typeface="TimesNewRomanPSMT"/>
              </a:rPr>
              <a:t>– Часто </a:t>
            </a:r>
            <a:r>
              <a:rPr lang="ru-RU" sz="1800" dirty="0" smtClean="0">
                <a:effectLst/>
                <a:latin typeface="TimesNewRomanPSMT"/>
              </a:rPr>
              <a:t>нам </a:t>
            </a:r>
            <a:r>
              <a:rPr lang="ru-RU" sz="1800" dirty="0">
                <a:effectLst/>
                <a:latin typeface="TimesNewRomanPSMT"/>
              </a:rPr>
              <a:t>просто </a:t>
            </a:r>
            <a:r>
              <a:rPr lang="ru-RU" sz="1800" dirty="0" smtClean="0">
                <a:effectLst/>
                <a:latin typeface="TimesNewRomanPSMT"/>
              </a:rPr>
              <a:t>нужен</a:t>
            </a:r>
            <a:r>
              <a:rPr lang="ru-RU" sz="1800" baseline="0" dirty="0" smtClean="0">
                <a:effectLst/>
                <a:latin typeface="TimesNewRomanPSMT"/>
              </a:rPr>
              <a:t> слушатель</a:t>
            </a:r>
            <a:r>
              <a:rPr lang="ru-RU" sz="1800" dirty="0" smtClean="0">
                <a:effectLst/>
                <a:latin typeface="TimesNewRomanPSMT"/>
              </a:rPr>
              <a:t>; </a:t>
            </a:r>
            <a:r>
              <a:rPr lang="ru-RU" sz="1800" dirty="0">
                <a:effectLst/>
                <a:latin typeface="TimesNewRomanPSMT"/>
              </a:rPr>
              <a:t>однако бывают случаи, когда </a:t>
            </a:r>
            <a:r>
              <a:rPr lang="ru-RU" sz="1800" dirty="0" smtClean="0">
                <a:effectLst/>
                <a:latin typeface="TimesNewRomanPSMT"/>
              </a:rPr>
              <a:t>может понадобиться что-то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более</a:t>
            </a:r>
            <a:r>
              <a:rPr lang="ru-RU" sz="1800" baseline="0" dirty="0" smtClean="0">
                <a:effectLst/>
                <a:latin typeface="TimesNewRomanPSMT"/>
              </a:rPr>
              <a:t> существенное</a:t>
            </a:r>
            <a:r>
              <a:rPr lang="ru-RU" sz="1800" dirty="0" smtClean="0">
                <a:effectLst/>
                <a:latin typeface="TimesNewRomanPSMT"/>
              </a:rPr>
              <a:t>. </a:t>
            </a:r>
            <a:r>
              <a:rPr lang="ru-RU" sz="1800" dirty="0">
                <a:effectLst/>
                <a:latin typeface="TimesNewRomanPSMT"/>
              </a:rPr>
              <a:t>Вы можете воспользоваться советом кого-то, кто </a:t>
            </a:r>
            <a:r>
              <a:rPr lang="ru-RU" sz="1800" dirty="0" smtClean="0">
                <a:effectLst/>
                <a:latin typeface="TimesNewRomanPSMT"/>
              </a:rPr>
              <a:t>прошёл тем</a:t>
            </a:r>
            <a:r>
              <a:rPr lang="ru-RU" sz="1800" baseline="0" dirty="0" smtClean="0">
                <a:effectLst/>
                <a:latin typeface="TimesNewRomanPSMT"/>
              </a:rPr>
              <a:t> же нелёгким путём</a:t>
            </a:r>
            <a:r>
              <a:rPr lang="ru-RU" sz="1800" dirty="0" smtClean="0">
                <a:effectLst/>
                <a:latin typeface="TimesNewRomanPSMT"/>
              </a:rPr>
              <a:t>, </a:t>
            </a:r>
            <a:r>
              <a:rPr lang="ru-RU" sz="1800" dirty="0">
                <a:effectLst/>
                <a:latin typeface="TimesNewRomanPSMT"/>
              </a:rPr>
              <a:t>что и вы, </a:t>
            </a:r>
            <a:r>
              <a:rPr lang="ru-RU" sz="1800" dirty="0" smtClean="0">
                <a:effectLst/>
                <a:latin typeface="TimesNewRomanPSMT"/>
              </a:rPr>
              <a:t>- такие люди могут дать вам дельные советы на </a:t>
            </a:r>
            <a:r>
              <a:rPr lang="ru-RU" sz="1800" dirty="0">
                <a:effectLst/>
                <a:latin typeface="TimesNewRomanPSMT"/>
              </a:rPr>
              <a:t>основе </a:t>
            </a:r>
            <a:r>
              <a:rPr lang="ru-RU" sz="1800" dirty="0" smtClean="0">
                <a:effectLst/>
                <a:latin typeface="TimesNewRomanPSMT"/>
              </a:rPr>
              <a:t>собственного опыта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dirty="0"/>
          </a:p>
          <a:p>
            <a:endParaRPr lang="ru-RU" sz="1800" b="1" dirty="0" smtClean="0">
              <a:effectLst/>
              <a:latin typeface="TimesNewRomanPS"/>
            </a:endParaRPr>
          </a:p>
          <a:p>
            <a:r>
              <a:rPr lang="ru-RU" sz="1800" b="1" dirty="0" smtClean="0">
                <a:effectLst/>
                <a:latin typeface="TimesNewRomanPS"/>
              </a:rPr>
              <a:t>Поговорить </a:t>
            </a:r>
            <a:r>
              <a:rPr lang="ru-RU" sz="1800" dirty="0">
                <a:effectLst/>
                <a:latin typeface="TimesNewRomanPSMT"/>
              </a:rPr>
              <a:t>– Иногда достаточно просто услышать голос другого взрослого человека. У вас нет проблемы, которую нужно </a:t>
            </a:r>
            <a:r>
              <a:rPr lang="ru-RU" sz="1800" dirty="0" smtClean="0">
                <a:effectLst/>
                <a:latin typeface="TimesNewRomanPSMT"/>
              </a:rPr>
              <a:t>решать и вы </a:t>
            </a:r>
            <a:r>
              <a:rPr lang="ru-RU" sz="1800" dirty="0">
                <a:effectLst/>
                <a:latin typeface="TimesNewRomanPSMT"/>
              </a:rPr>
              <a:t>не нуждаетесь в совете или не собираетесь просить об </a:t>
            </a:r>
            <a:r>
              <a:rPr lang="ru-RU" sz="1800" dirty="0" smtClean="0">
                <a:effectLst/>
                <a:latin typeface="TimesNewRomanPSMT"/>
              </a:rPr>
              <a:t>одолжении,</a:t>
            </a:r>
            <a:r>
              <a:rPr lang="ru-RU" sz="1800" baseline="0" dirty="0" smtClean="0">
                <a:effectLst/>
                <a:latin typeface="TimesNewRomanPSMT"/>
              </a:rPr>
              <a:t> - порой в</a:t>
            </a:r>
            <a:r>
              <a:rPr lang="ru-RU" sz="1800" dirty="0" smtClean="0">
                <a:effectLst/>
                <a:latin typeface="TimesNewRomanPSMT"/>
              </a:rPr>
              <a:t>сё, </a:t>
            </a:r>
            <a:r>
              <a:rPr lang="ru-RU" sz="1800" dirty="0">
                <a:effectLst/>
                <a:latin typeface="TimesNewRomanPSMT"/>
              </a:rPr>
              <a:t>что </a:t>
            </a:r>
            <a:r>
              <a:rPr lang="ru-RU" sz="1800" dirty="0" smtClean="0">
                <a:effectLst/>
                <a:latin typeface="TimesNewRomanPSMT"/>
              </a:rPr>
              <a:t>нужно</a:t>
            </a:r>
            <a:r>
              <a:rPr lang="ru-RU" sz="1800" dirty="0">
                <a:effectLst/>
                <a:latin typeface="TimesNewRomanPSMT"/>
              </a:rPr>
              <a:t>, - это </a:t>
            </a:r>
            <a:r>
              <a:rPr lang="ru-RU" sz="1800" dirty="0" smtClean="0">
                <a:effectLst/>
                <a:latin typeface="TimesNewRomanPSMT"/>
              </a:rPr>
              <a:t>обычный разговор с другим взрослым человеком.</a:t>
            </a:r>
          </a:p>
          <a:p>
            <a:r>
              <a:rPr lang="ru-RU" sz="1800" dirty="0" smtClean="0">
                <a:effectLst/>
                <a:latin typeface="TimesNewRomanPSMT"/>
              </a:rPr>
              <a:t>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Лучшая поддержка может исходить от других одиноких мам. Они могут понять вашу ситуацию </a:t>
            </a:r>
            <a:r>
              <a:rPr lang="ru-RU" sz="1800" dirty="0" smtClean="0">
                <a:effectLst/>
                <a:latin typeface="TimesNewRomanPSMT"/>
              </a:rPr>
              <a:t>куда лучше</a:t>
            </a:r>
            <a:r>
              <a:rPr lang="ru-RU" sz="1800" dirty="0">
                <a:effectLst/>
                <a:latin typeface="TimesNewRomanPSMT"/>
              </a:rPr>
              <a:t>, чем кто-либо </a:t>
            </a:r>
            <a:r>
              <a:rPr lang="ru-RU" sz="1800" dirty="0" smtClean="0">
                <a:effectLst/>
                <a:latin typeface="TimesNewRomanPSMT"/>
              </a:rPr>
              <a:t>иной. </a:t>
            </a:r>
            <a:r>
              <a:rPr lang="ru-RU" sz="1800" dirty="0">
                <a:effectLst/>
                <a:latin typeface="TimesNewRomanPSMT"/>
              </a:rPr>
              <a:t>К ним также будет полезно обратиться за советом, когда вам это понадобится, потому что им нет необходимости что-либо объяснять. Возможно, они прошли через трудности в вопросах </a:t>
            </a:r>
            <a:r>
              <a:rPr lang="ru-RU" sz="1800" dirty="0" smtClean="0">
                <a:effectLst/>
                <a:latin typeface="TimesNewRomanPSMT"/>
              </a:rPr>
              <a:t>совместной опеки</a:t>
            </a:r>
            <a:r>
              <a:rPr lang="ru-RU" sz="1800" dirty="0">
                <a:effectLst/>
                <a:latin typeface="TimesNewRomanPSMT"/>
              </a:rPr>
              <a:t>, судебных заседаний, адвокатов, алиментов и т. д. Это правда, что ни одна ситуация не похожа на вашу. Вы уникальны, и ваша прошлая история тоже уникальна, но общение с другими людьми в подобных ситуациях </a:t>
            </a:r>
            <a:r>
              <a:rPr lang="ru-RU" sz="1800" dirty="0" smtClean="0">
                <a:effectLst/>
                <a:latin typeface="TimesNewRomanPSMT"/>
              </a:rPr>
              <a:t>всё ещё </a:t>
            </a:r>
            <a:r>
              <a:rPr lang="ru-RU" sz="1800" dirty="0">
                <a:effectLst/>
                <a:latin typeface="TimesNewRomanPSMT"/>
              </a:rPr>
              <a:t>может обеспечить вам необходимую поддержку.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76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3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78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effectLst/>
                <a:latin typeface="TimesNewRomanPS"/>
              </a:rPr>
              <a:t>Партнёрство </a:t>
            </a:r>
            <a:r>
              <a:rPr lang="ru-RU" sz="1800" b="1" dirty="0">
                <a:effectLst/>
                <a:latin typeface="TimesNewRomanPS"/>
              </a:rPr>
              <a:t>с церковью </a:t>
            </a:r>
            <a:endParaRPr lang="ru-RU" dirty="0"/>
          </a:p>
          <a:p>
            <a:r>
              <a:rPr lang="ru-RU" sz="1800" dirty="0" smtClean="0">
                <a:effectLst/>
                <a:latin typeface="TimesNewRomanPSMT"/>
              </a:rPr>
              <a:t>Партнёрство </a:t>
            </a:r>
            <a:r>
              <a:rPr lang="ru-RU" sz="1800" dirty="0">
                <a:effectLst/>
                <a:latin typeface="TimesNewRomanPSMT"/>
              </a:rPr>
              <a:t>с членами церкви также может быть отличным вариантом, </a:t>
            </a:r>
            <a:r>
              <a:rPr lang="ru-RU" sz="1800" dirty="0" smtClean="0">
                <a:effectLst/>
                <a:latin typeface="TimesNewRomanPSMT"/>
              </a:rPr>
              <a:t>если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ваша </a:t>
            </a:r>
            <a:r>
              <a:rPr lang="ru-RU" sz="1800" dirty="0">
                <a:effectLst/>
                <a:latin typeface="TimesNewRomanPSMT"/>
              </a:rPr>
              <a:t>церковь </a:t>
            </a:r>
            <a:r>
              <a:rPr lang="ru-RU" sz="1800" dirty="0" smtClean="0">
                <a:effectLst/>
                <a:latin typeface="TimesNewRomanPSMT"/>
              </a:rPr>
              <a:t>готова вас поддержать и вы чувствуете,</a:t>
            </a:r>
            <a:r>
              <a:rPr lang="ru-RU" sz="1800" baseline="0" dirty="0" smtClean="0">
                <a:effectLst/>
                <a:latin typeface="TimesNewRomanPSMT"/>
              </a:rPr>
              <a:t> что это для вас </a:t>
            </a:r>
            <a:r>
              <a:rPr lang="mr-IN" sz="1800" baseline="0" dirty="0" smtClean="0">
                <a:effectLst/>
                <a:latin typeface="TimesNewRomanPSMT"/>
              </a:rPr>
              <a:t>–</a:t>
            </a:r>
            <a:r>
              <a:rPr lang="ru-RU" sz="1800" baseline="0" dirty="0" smtClean="0">
                <a:effectLst/>
                <a:latin typeface="TimesNewRomanPSMT"/>
              </a:rPr>
              <a:t> безопасное место</a:t>
            </a:r>
            <a:r>
              <a:rPr lang="ru-RU" sz="1800" dirty="0" smtClean="0">
                <a:effectLst/>
                <a:latin typeface="TimesNewRomanPSMT"/>
              </a:rPr>
              <a:t>. </a:t>
            </a:r>
            <a:r>
              <a:rPr lang="ru-RU" sz="1800" dirty="0">
                <a:effectLst/>
                <a:latin typeface="TimesNewRomanPSMT"/>
              </a:rPr>
              <a:t>Вы можете искать </a:t>
            </a:r>
            <a:r>
              <a:rPr lang="ru-RU" sz="1800" dirty="0" smtClean="0">
                <a:effectLst/>
                <a:latin typeface="TimesNewRomanPSMT"/>
              </a:rPr>
              <a:t>людей в </a:t>
            </a:r>
            <a:r>
              <a:rPr lang="ru-RU" sz="1800" dirty="0">
                <a:effectLst/>
                <a:latin typeface="TimesNewRomanPSMT"/>
              </a:rPr>
              <a:t>церкви, чтобы </a:t>
            </a:r>
            <a:r>
              <a:rPr lang="ru-RU" sz="1800" dirty="0" smtClean="0">
                <a:effectLst/>
                <a:latin typeface="TimesNewRomanPSMT"/>
              </a:rPr>
              <a:t>стать партнёрами </a:t>
            </a:r>
            <a:r>
              <a:rPr lang="ru-RU" sz="1800" dirty="0">
                <a:effectLst/>
                <a:latin typeface="TimesNewRomanPSMT"/>
              </a:rPr>
              <a:t>по молитве, делиться конкретными проблемами, с которыми вы сталкиваетесь, и просить их возносить молитвы о ваших нуждах. </a:t>
            </a:r>
          </a:p>
          <a:p>
            <a:r>
              <a:rPr lang="ru-RU" sz="1800" dirty="0">
                <a:effectLst/>
                <a:latin typeface="TimesNewRomanPSMT"/>
              </a:rPr>
              <a:t>Церковь и религиозная община могут играть очень важную роль в процессе </a:t>
            </a:r>
            <a:r>
              <a:rPr lang="ru-RU" sz="1800" dirty="0" smtClean="0">
                <a:effectLst/>
                <a:latin typeface="TimesNewRomanPSMT"/>
              </a:rPr>
              <a:t>воспитания. </a:t>
            </a:r>
            <a:r>
              <a:rPr lang="ru-RU" sz="1800" dirty="0">
                <a:effectLst/>
                <a:latin typeface="TimesNewRomanPSMT"/>
              </a:rPr>
              <a:t>Вот несколько дополнительных идей о том, как </a:t>
            </a:r>
            <a:r>
              <a:rPr lang="ru-RU" sz="1800" dirty="0" smtClean="0">
                <a:effectLst/>
                <a:latin typeface="TimesNewRomanPSMT"/>
              </a:rPr>
              <a:t>члены церкви могут </a:t>
            </a:r>
            <a:r>
              <a:rPr lang="ru-RU" sz="1800" dirty="0">
                <a:effectLst/>
                <a:latin typeface="TimesNewRomanPSMT"/>
              </a:rPr>
              <a:t>сотрудничать с вами в воспитании </a:t>
            </a:r>
            <a:r>
              <a:rPr lang="ru-RU" sz="1800" dirty="0" smtClean="0">
                <a:effectLst/>
                <a:latin typeface="TimesNewRomanPSMT"/>
              </a:rPr>
              <a:t>детей:</a:t>
            </a:r>
          </a:p>
          <a:p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Семинары по воспитанию </a:t>
            </a:r>
            <a:r>
              <a:rPr lang="ru-RU" sz="1800" b="1" dirty="0" smtClean="0">
                <a:effectLst/>
                <a:latin typeface="TimesNewRomanPS"/>
              </a:rPr>
              <a:t>детей </a:t>
            </a:r>
            <a:r>
              <a:rPr lang="ru-RU" sz="1800" dirty="0" smtClean="0">
                <a:effectLst/>
                <a:latin typeface="TimesNewRomanPSMT"/>
              </a:rPr>
              <a:t>– </a:t>
            </a:r>
            <a:r>
              <a:rPr lang="ru-RU" sz="1800" dirty="0">
                <a:effectLst/>
                <a:latin typeface="TimesNewRomanPSMT"/>
              </a:rPr>
              <a:t>Получите преимущество от участия в любых семинарах или практических занятиях, которые предлагает ваша </a:t>
            </a:r>
            <a:r>
              <a:rPr lang="ru-RU" sz="1800" dirty="0" smtClean="0">
                <a:effectLst/>
                <a:latin typeface="TimesNewRomanPSMT"/>
              </a:rPr>
              <a:t>община и </a:t>
            </a:r>
            <a:r>
              <a:rPr lang="ru-RU" sz="1800" dirty="0">
                <a:effectLst/>
                <a:latin typeface="TimesNewRomanPSMT"/>
              </a:rPr>
              <a:t>которые могут включать в себя обучение воспитанию </a:t>
            </a:r>
            <a:r>
              <a:rPr lang="ru-RU" sz="1800" dirty="0" smtClean="0">
                <a:effectLst/>
                <a:latin typeface="TimesNewRomanPSMT"/>
              </a:rPr>
              <a:t>детей. </a:t>
            </a:r>
            <a:r>
              <a:rPr lang="ru-RU" sz="1800" dirty="0">
                <a:effectLst/>
                <a:latin typeface="TimesNewRomanPSMT"/>
              </a:rPr>
              <a:t>Это может быть ценным ресурсом. </a:t>
            </a:r>
            <a:endParaRPr lang="ru-RU" sz="1800" dirty="0" smtClean="0">
              <a:effectLst/>
              <a:latin typeface="TimesNewRomanPSMT"/>
            </a:endParaRPr>
          </a:p>
          <a:p>
            <a:endParaRPr lang="ru-RU" sz="1800" dirty="0">
              <a:effectLst/>
              <a:latin typeface="TimesNewRomanPSMT"/>
            </a:endParaRPr>
          </a:p>
          <a:p>
            <a:r>
              <a:rPr lang="ru-RU" sz="1800" b="1" dirty="0">
                <a:effectLst/>
                <a:latin typeface="TimesNewRomanPS"/>
              </a:rPr>
              <a:t>Выезды на отдых для мам/</a:t>
            </a:r>
            <a:r>
              <a:rPr lang="ru-RU" sz="1800" b="1" dirty="0" smtClean="0">
                <a:effectLst/>
                <a:latin typeface="TimesNewRomanPS"/>
              </a:rPr>
              <a:t>детей </a:t>
            </a:r>
            <a:r>
              <a:rPr lang="ru-RU" sz="1800" dirty="0" smtClean="0">
                <a:effectLst/>
                <a:latin typeface="TimesNewRomanPSMT"/>
              </a:rPr>
              <a:t>– </a:t>
            </a:r>
            <a:r>
              <a:rPr lang="ru-RU" sz="1800" dirty="0">
                <a:effectLst/>
                <a:latin typeface="TimesNewRomanPSMT"/>
              </a:rPr>
              <a:t>Это может быть радостное время, когда вы можете уехать из дома и провести качественное время со своим </a:t>
            </a:r>
            <a:r>
              <a:rPr lang="ru-RU" sz="1800" dirty="0" smtClean="0">
                <a:effectLst/>
                <a:latin typeface="TimesNewRomanPSMT"/>
              </a:rPr>
              <a:t>ребёнком</a:t>
            </a:r>
            <a:r>
              <a:rPr lang="ru-RU" sz="1800" dirty="0">
                <a:effectLst/>
                <a:latin typeface="TimesNewRomanPSMT"/>
              </a:rPr>
              <a:t>. Вы и ваш </a:t>
            </a:r>
            <a:r>
              <a:rPr lang="ru-RU" sz="1800" dirty="0" smtClean="0">
                <a:effectLst/>
                <a:latin typeface="TimesNewRomanPSMT"/>
              </a:rPr>
              <a:t>ребёнок </a:t>
            </a:r>
            <a:r>
              <a:rPr lang="ru-RU" sz="1800" dirty="0">
                <a:effectLst/>
                <a:latin typeface="TimesNewRomanPSMT"/>
              </a:rPr>
              <a:t>оба </a:t>
            </a:r>
            <a:r>
              <a:rPr lang="ru-RU" sz="1800" dirty="0" smtClean="0">
                <a:effectLst/>
                <a:latin typeface="TimesNewRomanPSMT"/>
              </a:rPr>
              <a:t>от этого выиграете. </a:t>
            </a:r>
          </a:p>
          <a:p>
            <a:endParaRPr lang="ru-RU" sz="1800" dirty="0">
              <a:effectLst/>
              <a:latin typeface="TimesNewRomanPSMT"/>
            </a:endParaRPr>
          </a:p>
          <a:p>
            <a:r>
              <a:rPr lang="ru-RU" sz="1800" b="1" dirty="0">
                <a:effectLst/>
                <a:latin typeface="TimesNewRomanPS"/>
              </a:rPr>
              <a:t>Церковная библиотека </a:t>
            </a:r>
            <a:r>
              <a:rPr lang="ru-RU" sz="1800" dirty="0">
                <a:effectLst/>
                <a:latin typeface="TimesNewRomanPSMT"/>
              </a:rPr>
              <a:t>– Возможно, в </a:t>
            </a:r>
            <a:r>
              <a:rPr lang="ru-RU" sz="1800" dirty="0" smtClean="0">
                <a:effectLst/>
                <a:latin typeface="TimesNewRomanPSMT"/>
              </a:rPr>
              <a:t>вашей церкви </a:t>
            </a:r>
            <a:r>
              <a:rPr lang="ru-RU" sz="1800" dirty="0">
                <a:effectLst/>
                <a:latin typeface="TimesNewRomanPSMT"/>
              </a:rPr>
              <a:t>есть библиотека, в </a:t>
            </a:r>
            <a:r>
              <a:rPr lang="ru-RU" sz="1800" dirty="0" smtClean="0">
                <a:effectLst/>
                <a:latin typeface="TimesNewRomanPSMT"/>
              </a:rPr>
              <a:t>которой присутствуют </a:t>
            </a:r>
            <a:r>
              <a:rPr lang="ru-RU" sz="1800" dirty="0">
                <a:effectLst/>
                <a:latin typeface="TimesNewRomanPSMT"/>
              </a:rPr>
              <a:t>книги для </a:t>
            </a:r>
            <a:r>
              <a:rPr lang="ru-RU" sz="1800" dirty="0" smtClean="0">
                <a:effectLst/>
                <a:latin typeface="TimesNewRomanPSMT"/>
              </a:rPr>
              <a:t>родителей или </a:t>
            </a:r>
            <a:r>
              <a:rPr lang="ru-RU" sz="1800" dirty="0">
                <a:effectLst/>
                <a:latin typeface="TimesNewRomanPSMT"/>
              </a:rPr>
              <a:t>другие учебные материалы. Вы также можете </a:t>
            </a:r>
            <a:r>
              <a:rPr lang="ru-RU" sz="1800" dirty="0" smtClean="0">
                <a:effectLst/>
                <a:latin typeface="TimesNewRomanPSMT"/>
              </a:rPr>
              <a:t>найти </a:t>
            </a:r>
            <a:r>
              <a:rPr lang="ru-RU" sz="1800" dirty="0">
                <a:effectLst/>
                <a:latin typeface="TimesNewRomanPSMT"/>
              </a:rPr>
              <a:t>там идеи для </a:t>
            </a:r>
            <a:r>
              <a:rPr lang="ru-RU" sz="1800" dirty="0" smtClean="0">
                <a:effectLst/>
                <a:latin typeface="TimesNewRomanPSMT"/>
              </a:rPr>
              <a:t>семейного </a:t>
            </a:r>
            <a:r>
              <a:rPr lang="ru-RU" sz="1800" dirty="0">
                <a:effectLst/>
                <a:latin typeface="TimesNewRomanPSMT"/>
              </a:rPr>
              <a:t>богослужения, радостные способы празднования субботы и т. д. </a:t>
            </a:r>
            <a:endParaRPr lang="ru-RU" sz="1800" dirty="0" smtClean="0">
              <a:effectLst/>
              <a:latin typeface="TimesNewRomanPSMT"/>
            </a:endParaRPr>
          </a:p>
          <a:p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Молитвенные </a:t>
            </a:r>
            <a:r>
              <a:rPr lang="ru-RU" sz="1800" b="1" dirty="0" smtClean="0">
                <a:effectLst/>
                <a:latin typeface="TimesNewRomanPS"/>
              </a:rPr>
              <a:t>партнёры </a:t>
            </a:r>
            <a:r>
              <a:rPr lang="ru-RU" sz="1800" dirty="0">
                <a:effectLst/>
                <a:latin typeface="TimesNewRomanPSMT"/>
              </a:rPr>
              <a:t>– Иметь человека, с которым можно молиться, - это бесценно. Это может быть организованная программа церкви, где </a:t>
            </a:r>
            <a:r>
              <a:rPr lang="ru-RU" sz="1800" dirty="0" smtClean="0">
                <a:effectLst/>
                <a:latin typeface="TimesNewRomanPSMT"/>
              </a:rPr>
              <a:t>партнёры </a:t>
            </a:r>
            <a:r>
              <a:rPr lang="ru-RU" sz="1800" dirty="0">
                <a:effectLst/>
                <a:latin typeface="TimesNewRomanPSMT"/>
              </a:rPr>
              <a:t>заранее распределены, или вы можете просто попросить другого члена церкви быть вашим молитвенным </a:t>
            </a:r>
            <a:r>
              <a:rPr lang="ru-RU" sz="1800" dirty="0" smtClean="0">
                <a:effectLst/>
                <a:latin typeface="TimesNewRomanPSMT"/>
              </a:rPr>
              <a:t>партнёром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 smtClean="0">
              <a:effectLst/>
              <a:latin typeface="TimesNewRomanPSMT"/>
            </a:endParaRPr>
          </a:p>
          <a:p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Группа изучения Библии по вопросам воспитания </a:t>
            </a:r>
            <a:r>
              <a:rPr lang="ru-RU" sz="1800" b="1" dirty="0" smtClean="0">
                <a:effectLst/>
                <a:latin typeface="TimesNewRomanPS"/>
              </a:rPr>
              <a:t>детей </a:t>
            </a:r>
            <a:r>
              <a:rPr lang="ru-RU" sz="1800" dirty="0" smtClean="0">
                <a:effectLst/>
                <a:latin typeface="TimesNewRomanPSMT"/>
              </a:rPr>
              <a:t>– </a:t>
            </a:r>
            <a:r>
              <a:rPr lang="ru-RU" sz="1800" dirty="0">
                <a:effectLst/>
                <a:latin typeface="TimesNewRomanPSMT"/>
              </a:rPr>
              <a:t>Знаете ли вы, что говорит Писание о воспитании </a:t>
            </a:r>
            <a:r>
              <a:rPr lang="ru-RU" sz="1800" dirty="0" smtClean="0">
                <a:effectLst/>
                <a:latin typeface="TimesNewRomanPSMT"/>
              </a:rPr>
              <a:t>детей? </a:t>
            </a:r>
            <a:r>
              <a:rPr lang="ru-RU" sz="1800" dirty="0">
                <a:effectLst/>
                <a:latin typeface="TimesNewRomanPSMT"/>
              </a:rPr>
              <a:t>Иногда мы пропускаем ценные уроки воспитания в некоторых из наших любимых историй. Если существует группа по изучению, то это ценно, потому что это </a:t>
            </a:r>
            <a:r>
              <a:rPr lang="ru-RU" sz="1800" dirty="0" smtClean="0">
                <a:effectLst/>
                <a:latin typeface="TimesNewRomanPSMT"/>
              </a:rPr>
              <a:t>даёт </a:t>
            </a:r>
            <a:r>
              <a:rPr lang="ru-RU" sz="1800" dirty="0">
                <a:effectLst/>
                <a:latin typeface="TimesNewRomanPSMT"/>
              </a:rPr>
              <a:t>вам возможность обсудить то, что вы вместе изучаете, и получить ответы на свои вопросы</a:t>
            </a:r>
            <a:r>
              <a:rPr lang="ru-RU" sz="1800" dirty="0" smtClean="0">
                <a:effectLst/>
                <a:latin typeface="TimesNewRomanPSMT"/>
              </a:rPr>
              <a:t>.</a:t>
            </a:r>
          </a:p>
          <a:p>
            <a:r>
              <a:rPr lang="ru-RU" sz="1800" dirty="0" smtClean="0">
                <a:effectLst/>
                <a:latin typeface="TimesNewRomanPSMT"/>
              </a:rPr>
              <a:t> </a:t>
            </a:r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Мамин вечер </a:t>
            </a:r>
            <a:r>
              <a:rPr lang="ru-RU" sz="1800" dirty="0">
                <a:effectLst/>
                <a:latin typeface="TimesNewRomanPSMT"/>
              </a:rPr>
              <a:t>– Вы мечтаете о свободном вечере? Ваша церковь может быть местом, где начнется такая программа. Ваш ребенок будет находиться в </a:t>
            </a:r>
            <a:r>
              <a:rPr lang="ru-RU" sz="1800" dirty="0" smtClean="0">
                <a:effectLst/>
                <a:latin typeface="TimesNewRomanPSMT"/>
              </a:rPr>
              <a:t>безопасной обстановке</a:t>
            </a:r>
            <a:r>
              <a:rPr lang="ru-RU" sz="1800" dirty="0">
                <a:effectLst/>
                <a:latin typeface="TimesNewRomanPSMT"/>
              </a:rPr>
              <a:t>, а вы будете наслаждаться отдыхом. </a:t>
            </a:r>
            <a:endParaRPr lang="ru-RU" sz="1800" dirty="0" smtClean="0">
              <a:effectLst/>
              <a:latin typeface="TimesNewRomanPSMT"/>
            </a:endParaRPr>
          </a:p>
          <a:p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Присмотр за детьми по очереди </a:t>
            </a:r>
            <a:r>
              <a:rPr lang="ru-RU" sz="1800" dirty="0">
                <a:effectLst/>
                <a:latin typeface="TimesNewRomanPSMT"/>
              </a:rPr>
              <a:t>– Ваша церковная община может помочь родителям, официально организовав эту программу. Возможно, в церкви есть </a:t>
            </a:r>
            <a:r>
              <a:rPr lang="ru-RU" sz="1800" dirty="0" smtClean="0">
                <a:effectLst/>
                <a:latin typeface="TimesNewRomanPSMT"/>
              </a:rPr>
              <a:t>регистрационный лист </a:t>
            </a:r>
            <a:r>
              <a:rPr lang="ru-RU" sz="1800" dirty="0">
                <a:effectLst/>
                <a:latin typeface="TimesNewRomanPSMT"/>
              </a:rPr>
              <a:t>и где родителям могут выбрать вечер, когда они присмотрят за чужим ребенком в обмен на то, что кто-то </a:t>
            </a:r>
            <a:r>
              <a:rPr lang="ru-RU" sz="1800" dirty="0" smtClean="0">
                <a:effectLst/>
                <a:latin typeface="TimesNewRomanPSMT"/>
              </a:rPr>
              <a:t>другой будет </a:t>
            </a:r>
            <a:r>
              <a:rPr lang="ru-RU" sz="1800" dirty="0">
                <a:effectLst/>
                <a:latin typeface="TimesNewRomanPSMT"/>
              </a:rPr>
              <a:t>присматривать за их детьми в другое время.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81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NewRomanPS"/>
              </a:rPr>
              <a:t>О вас кто-то молится </a:t>
            </a:r>
            <a:r>
              <a:rPr lang="ru-RU" sz="1800" dirty="0">
                <a:effectLst/>
                <a:latin typeface="TimesNewRomanPSMT"/>
              </a:rPr>
              <a:t>– Иногда нам нужно, чтобы кто-то </a:t>
            </a:r>
            <a:r>
              <a:rPr lang="ru-RU" sz="1800" dirty="0" smtClean="0">
                <a:effectLst/>
                <a:latin typeface="TimesNewRomanPSMT"/>
              </a:rPr>
              <a:t>другой молился </a:t>
            </a:r>
            <a:r>
              <a:rPr lang="ru-RU" sz="1800" dirty="0">
                <a:effectLst/>
                <a:latin typeface="TimesNewRomanPSMT"/>
              </a:rPr>
              <a:t>за нас. У нас может не хватить слов, чтобы помолиться, и нам нужен человек, </a:t>
            </a:r>
            <a:r>
              <a:rPr lang="ru-RU" sz="1800" dirty="0" smtClean="0">
                <a:effectLst/>
                <a:latin typeface="TimesNewRomanPSMT"/>
              </a:rPr>
              <a:t>который «встанет </a:t>
            </a:r>
            <a:r>
              <a:rPr lang="ru-RU" sz="1800" dirty="0">
                <a:effectLst/>
                <a:latin typeface="TimesNewRomanPSMT"/>
              </a:rPr>
              <a:t>в </a:t>
            </a:r>
            <a:r>
              <a:rPr lang="ru-RU" sz="1800" dirty="0" smtClean="0">
                <a:effectLst/>
                <a:latin typeface="TimesNewRomanPSMT"/>
              </a:rPr>
              <a:t>проломе» </a:t>
            </a:r>
            <a:r>
              <a:rPr lang="ru-RU" sz="1800" dirty="0">
                <a:effectLst/>
                <a:latin typeface="TimesNewRomanPSMT"/>
              </a:rPr>
              <a:t>и будет </a:t>
            </a:r>
            <a:r>
              <a:rPr lang="ru-RU" sz="1800" dirty="0" smtClean="0">
                <a:effectLst/>
                <a:latin typeface="TimesNewRomanPSMT"/>
              </a:rPr>
              <a:t>за нас ходатайствовать. </a:t>
            </a:r>
            <a:r>
              <a:rPr lang="ru-RU" sz="1800" dirty="0">
                <a:effectLst/>
                <a:latin typeface="TimesNewRomanPSMT"/>
              </a:rPr>
              <a:t>Слушая, как кто-то </a:t>
            </a:r>
            <a:r>
              <a:rPr lang="ru-RU" sz="1800" dirty="0" smtClean="0">
                <a:effectLst/>
                <a:latin typeface="TimesNewRomanPSMT"/>
              </a:rPr>
              <a:t>другой молится </a:t>
            </a:r>
            <a:r>
              <a:rPr lang="ru-RU" sz="1800" dirty="0">
                <a:effectLst/>
                <a:latin typeface="TimesNewRomanPSMT"/>
              </a:rPr>
              <a:t>о наших нуждах, мы можем переориентировать наши собственные молитвы. Иисус учил: «ибо, где двое или трое собраны во имя </a:t>
            </a:r>
            <a:r>
              <a:rPr lang="ru-RU" sz="1800" dirty="0" smtClean="0">
                <a:effectLst/>
                <a:latin typeface="TimesNewRomanPSMT"/>
              </a:rPr>
              <a:t>Моё, </a:t>
            </a:r>
            <a:r>
              <a:rPr lang="ru-RU" sz="1800" dirty="0">
                <a:effectLst/>
                <a:latin typeface="TimesNewRomanPSMT"/>
              </a:rPr>
              <a:t>там Я посреди них» (Матфея 18:20). В </a:t>
            </a:r>
            <a:r>
              <a:rPr lang="ru-RU" sz="1800" dirty="0" smtClean="0">
                <a:effectLst/>
                <a:latin typeface="TimesNewRomanPSMT"/>
              </a:rPr>
              <a:t>объединённых </a:t>
            </a:r>
            <a:r>
              <a:rPr lang="ru-RU" sz="1800" dirty="0">
                <a:effectLst/>
                <a:latin typeface="TimesNewRomanPSMT"/>
              </a:rPr>
              <a:t>молитвах заключается сила. </a:t>
            </a:r>
            <a:endParaRPr lang="ru-RU" dirty="0"/>
          </a:p>
          <a:p>
            <a:endParaRPr lang="ru-RU" sz="1800" b="1" dirty="0" smtClean="0">
              <a:effectLst/>
              <a:latin typeface="TimesNewRomanPS"/>
            </a:endParaRPr>
          </a:p>
          <a:p>
            <a:r>
              <a:rPr lang="ru-RU" sz="1800" b="1" dirty="0" smtClean="0">
                <a:effectLst/>
                <a:latin typeface="TimesNewRomanPS"/>
              </a:rPr>
              <a:t>Не даёт </a:t>
            </a:r>
            <a:r>
              <a:rPr lang="ru-RU" sz="1800" b="1" dirty="0">
                <a:effectLst/>
                <a:latin typeface="TimesNewRomanPS"/>
              </a:rPr>
              <a:t>нашим молитвам быть слишком сосредоточенными на нас </a:t>
            </a:r>
            <a:r>
              <a:rPr lang="ru-RU" sz="1800" dirty="0">
                <a:effectLst/>
                <a:latin typeface="TimesNewRomanPSMT"/>
              </a:rPr>
              <a:t>– Молитва за кого-то другого </a:t>
            </a:r>
            <a:r>
              <a:rPr lang="ru-RU" sz="1800" dirty="0" smtClean="0">
                <a:effectLst/>
                <a:latin typeface="TimesNewRomanPSMT"/>
              </a:rPr>
              <a:t>даст вам другой</a:t>
            </a:r>
            <a:r>
              <a:rPr lang="ru-RU" sz="1800" baseline="0" dirty="0" smtClean="0">
                <a:effectLst/>
                <a:latin typeface="TimesNewRomanPSMT"/>
              </a:rPr>
              <a:t> взгляд на многие вещи и не даст вам быть </a:t>
            </a:r>
            <a:r>
              <a:rPr lang="ru-RU" sz="1800" dirty="0" smtClean="0">
                <a:effectLst/>
                <a:latin typeface="TimesNewRomanPSMT"/>
              </a:rPr>
              <a:t>сосредоточенными исключительно </a:t>
            </a:r>
            <a:r>
              <a:rPr lang="ru-RU" sz="1800" dirty="0">
                <a:effectLst/>
                <a:latin typeface="TimesNewRomanPSMT"/>
              </a:rPr>
              <a:t>на </a:t>
            </a:r>
            <a:r>
              <a:rPr lang="ru-RU" sz="1800" dirty="0" smtClean="0">
                <a:effectLst/>
                <a:latin typeface="TimesNewRomanPSMT"/>
              </a:rPr>
              <a:t>себе. </a:t>
            </a:r>
            <a:r>
              <a:rPr lang="ru-RU" sz="1800" dirty="0">
                <a:effectLst/>
                <a:latin typeface="TimesNewRomanPSMT"/>
              </a:rPr>
              <a:t>Вы </a:t>
            </a:r>
            <a:r>
              <a:rPr lang="ru-RU" sz="1800" dirty="0" smtClean="0">
                <a:effectLst/>
                <a:latin typeface="TimesNewRomanPSMT"/>
              </a:rPr>
              <a:t>будете проводить </a:t>
            </a:r>
            <a:r>
              <a:rPr lang="ru-RU" sz="1800" dirty="0">
                <a:effectLst/>
                <a:latin typeface="TimesNewRomanPSMT"/>
              </a:rPr>
              <a:t>время, </a:t>
            </a:r>
            <a:r>
              <a:rPr lang="ru-RU" sz="1800" dirty="0" smtClean="0">
                <a:effectLst/>
                <a:latin typeface="TimesNewRomanPSMT"/>
              </a:rPr>
              <a:t>изливая своё </a:t>
            </a:r>
            <a:r>
              <a:rPr lang="ru-RU" sz="1800" dirty="0">
                <a:effectLst/>
                <a:latin typeface="TimesNewRomanPSMT"/>
              </a:rPr>
              <a:t>сердце Богу в прошении за </a:t>
            </a:r>
            <a:r>
              <a:rPr lang="ru-RU" sz="1800" dirty="0" smtClean="0">
                <a:effectLst/>
                <a:latin typeface="TimesNewRomanPSMT"/>
              </a:rPr>
              <a:t>вашего</a:t>
            </a:r>
            <a:r>
              <a:rPr lang="ru-RU" sz="1800" baseline="0" dirty="0" smtClean="0">
                <a:effectLst/>
                <a:latin typeface="TimesNewRomanPSMT"/>
              </a:rPr>
              <a:t> молитвенного партнёра</a:t>
            </a:r>
            <a:r>
              <a:rPr lang="ru-RU" sz="1800" dirty="0" smtClean="0">
                <a:effectLst/>
                <a:latin typeface="TimesNewRomanPSMT"/>
              </a:rPr>
              <a:t>.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Это </a:t>
            </a:r>
            <a:r>
              <a:rPr lang="ru-RU" sz="1800" dirty="0">
                <a:effectLst/>
                <a:latin typeface="TimesNewRomanPSMT"/>
              </a:rPr>
              <a:t>поможет придать вашим собственным молитвам лучшую перспективу, </a:t>
            </a:r>
            <a:r>
              <a:rPr lang="ru-RU" sz="1800" dirty="0" smtClean="0">
                <a:effectLst/>
                <a:latin typeface="TimesNewRomanPSMT"/>
              </a:rPr>
              <a:t>ведь, </a:t>
            </a:r>
            <a:r>
              <a:rPr lang="ru-RU" sz="1800" dirty="0">
                <a:effectLst/>
                <a:latin typeface="TimesNewRomanPSMT"/>
              </a:rPr>
              <a:t>когда </a:t>
            </a:r>
            <a:r>
              <a:rPr lang="ru-RU" sz="1800" dirty="0" smtClean="0">
                <a:effectLst/>
                <a:latin typeface="TimesNewRomanPSMT"/>
              </a:rPr>
              <a:t>другой молится </a:t>
            </a:r>
            <a:r>
              <a:rPr lang="ru-RU" sz="1800" dirty="0">
                <a:effectLst/>
                <a:latin typeface="TimesNewRomanPSMT"/>
              </a:rPr>
              <a:t>о вас, вы </a:t>
            </a:r>
            <a:r>
              <a:rPr lang="ru-RU" sz="1800" dirty="0" smtClean="0">
                <a:effectLst/>
                <a:latin typeface="TimesNewRomanPSMT"/>
              </a:rPr>
              <a:t>и будете </a:t>
            </a:r>
            <a:r>
              <a:rPr lang="ru-RU" sz="1800" dirty="0">
                <a:effectLst/>
                <a:latin typeface="TimesNewRomanPSMT"/>
              </a:rPr>
              <a:t>молиться о </a:t>
            </a:r>
            <a:r>
              <a:rPr lang="ru-RU" sz="1800" dirty="0" smtClean="0">
                <a:effectLst/>
                <a:latin typeface="TimesNewRomanPSMT"/>
              </a:rPr>
              <a:t>нём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dirty="0"/>
          </a:p>
          <a:p>
            <a:endParaRPr lang="ru-RU" sz="1800" b="1" dirty="0" smtClean="0">
              <a:effectLst/>
              <a:latin typeface="TimesNewRomanPS"/>
            </a:endParaRPr>
          </a:p>
          <a:p>
            <a:r>
              <a:rPr lang="ru-RU" sz="1800" b="1" dirty="0" smtClean="0">
                <a:effectLst/>
                <a:latin typeface="TimesNewRomanPS"/>
              </a:rPr>
              <a:t>Кто</a:t>
            </a:r>
            <a:r>
              <a:rPr lang="ru-RU" sz="1800" b="1" dirty="0">
                <a:effectLst/>
                <a:latin typeface="TimesNewRomanPS"/>
              </a:rPr>
              <a:t>-то поможет вам </a:t>
            </a:r>
            <a:r>
              <a:rPr lang="ru-RU" sz="1800" b="1" dirty="0" smtClean="0">
                <a:effectLst/>
                <a:latin typeface="TimesNewRomanPS"/>
              </a:rPr>
              <a:t>услышать ответ от Бога </a:t>
            </a:r>
            <a:r>
              <a:rPr lang="ru-RU" sz="1800" dirty="0">
                <a:effectLst/>
                <a:latin typeface="TimesNewRomanPSMT"/>
              </a:rPr>
              <a:t>– </a:t>
            </a:r>
            <a:r>
              <a:rPr lang="ru-RU" sz="1800" dirty="0" smtClean="0">
                <a:effectLst/>
                <a:latin typeface="TimesNewRomanPSMT"/>
              </a:rPr>
              <a:t>Различать голос Божий </a:t>
            </a:r>
            <a:r>
              <a:rPr lang="ru-RU" sz="1800" dirty="0">
                <a:effectLst/>
                <a:latin typeface="TimesNewRomanPSMT"/>
              </a:rPr>
              <a:t>– это слушание Бога в молитве, чтобы получить ответ на вопрос, руководство к решению проблемы или ясность в отношении того, что </a:t>
            </a:r>
            <a:r>
              <a:rPr lang="ru-RU" sz="1800" dirty="0" smtClean="0">
                <a:effectLst/>
                <a:latin typeface="TimesNewRomanPSMT"/>
              </a:rPr>
              <a:t>хочет Бог, </a:t>
            </a:r>
            <a:r>
              <a:rPr lang="ru-RU" sz="1800" dirty="0">
                <a:effectLst/>
                <a:latin typeface="TimesNewRomanPSMT"/>
              </a:rPr>
              <a:t>чтобы вы сделали. Возможно, нужно, чтобы кто-то </a:t>
            </a:r>
            <a:r>
              <a:rPr lang="ru-RU" sz="1800" dirty="0" smtClean="0">
                <a:effectLst/>
                <a:latin typeface="TimesNewRomanPSMT"/>
              </a:rPr>
              <a:t>другой подтвердил</a:t>
            </a:r>
            <a:r>
              <a:rPr lang="ru-RU" sz="1800" dirty="0">
                <a:effectLst/>
                <a:latin typeface="TimesNewRomanPSMT"/>
              </a:rPr>
              <a:t>, что это </a:t>
            </a:r>
            <a:r>
              <a:rPr lang="mr-IN" sz="1800" dirty="0" smtClean="0">
                <a:effectLst/>
                <a:latin typeface="TimesNewRomanPSMT"/>
              </a:rPr>
              <a:t>–</a:t>
            </a:r>
            <a:r>
              <a:rPr lang="ru-RU" sz="1800" dirty="0" smtClean="0">
                <a:effectLst/>
                <a:latin typeface="TimesNewRomanPSMT"/>
              </a:rPr>
              <a:t> действительно </a:t>
            </a:r>
            <a:r>
              <a:rPr lang="ru-RU" sz="1800" dirty="0">
                <a:effectLst/>
                <a:latin typeface="TimesNewRomanPSMT"/>
              </a:rPr>
              <a:t>голос Божий. Итак, молитва с молитвенным </a:t>
            </a:r>
            <a:r>
              <a:rPr lang="ru-RU" sz="1800" dirty="0" smtClean="0">
                <a:effectLst/>
                <a:latin typeface="TimesNewRomanPSMT"/>
              </a:rPr>
              <a:t>партнёром </a:t>
            </a:r>
            <a:r>
              <a:rPr lang="ru-RU" sz="1800" dirty="0">
                <a:effectLst/>
                <a:latin typeface="TimesNewRomanPSMT"/>
              </a:rPr>
              <a:t>может помочь вам в различении Божьего голоса</a:t>
            </a:r>
            <a:r>
              <a:rPr lang="ru-RU" sz="1800" dirty="0" smtClean="0">
                <a:effectLst/>
                <a:latin typeface="TimesNewRomanPSMT"/>
              </a:rPr>
              <a:t>.</a:t>
            </a:r>
          </a:p>
          <a:p>
            <a:r>
              <a:rPr lang="ru-RU" sz="1800" dirty="0" smtClean="0">
                <a:effectLst/>
                <a:latin typeface="TimesNewRomanPSMT"/>
              </a:rPr>
              <a:t> </a:t>
            </a:r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Это </a:t>
            </a:r>
            <a:r>
              <a:rPr lang="ru-RU" sz="1800" b="1" dirty="0" smtClean="0">
                <a:effectLst/>
                <a:latin typeface="TimesNewRomanPS"/>
              </a:rPr>
              <a:t>создаёт </a:t>
            </a:r>
            <a:r>
              <a:rPr lang="ru-RU" sz="1800" b="1" dirty="0">
                <a:effectLst/>
                <a:latin typeface="TimesNewRomanPS"/>
              </a:rPr>
              <a:t>глубокую связь с кем-то другим </a:t>
            </a:r>
            <a:r>
              <a:rPr lang="ru-RU" sz="1800" dirty="0">
                <a:effectLst/>
                <a:latin typeface="TimesNewRomanPSMT"/>
              </a:rPr>
              <a:t>– Формирование постоянных молитвенных </a:t>
            </a:r>
            <a:r>
              <a:rPr lang="ru-RU" sz="1800" dirty="0" smtClean="0">
                <a:effectLst/>
                <a:latin typeface="TimesNewRomanPSMT"/>
              </a:rPr>
              <a:t>партнёрских </a:t>
            </a:r>
            <a:r>
              <a:rPr lang="ru-RU" sz="1800" dirty="0">
                <a:effectLst/>
                <a:latin typeface="TimesNewRomanPSMT"/>
              </a:rPr>
              <a:t>отношений создаст глубокую связь между вами и другим человеком. У вас будет кто-то, с кем можно быть </a:t>
            </a:r>
            <a:r>
              <a:rPr lang="ru-RU" sz="1800" dirty="0" smtClean="0">
                <a:effectLst/>
                <a:latin typeface="TimesNewRomanPSMT"/>
              </a:rPr>
              <a:t>открытой и </a:t>
            </a:r>
            <a:r>
              <a:rPr lang="ru-RU" sz="1800" dirty="0">
                <a:effectLst/>
                <a:latin typeface="TimesNewRomanPSMT"/>
              </a:rPr>
              <a:t>поделиться чем-либо, кто-то, с кем можно праздновать и делиться благословениями, и кто-то, о ком можно заботиться и молиться</a:t>
            </a:r>
            <a:r>
              <a:rPr lang="ru-RU" sz="1800" dirty="0" smtClean="0">
                <a:effectLst/>
                <a:latin typeface="TimesNewRomanPSMT"/>
              </a:rPr>
              <a:t>.</a:t>
            </a:r>
          </a:p>
          <a:p>
            <a:r>
              <a:rPr lang="ru-RU" sz="1800" dirty="0" smtClean="0">
                <a:effectLst/>
                <a:latin typeface="TimesNewRomanPSMT"/>
              </a:rPr>
              <a:t> </a:t>
            </a:r>
            <a:endParaRPr lang="ru-RU" dirty="0"/>
          </a:p>
          <a:p>
            <a:r>
              <a:rPr lang="ru-RU" sz="1800" b="1" dirty="0">
                <a:effectLst/>
                <a:latin typeface="TimesNewRomanPS"/>
              </a:rPr>
              <a:t>Обеспечивает ответственность друг перед другом </a:t>
            </a:r>
            <a:r>
              <a:rPr lang="ru-RU" sz="1800" dirty="0">
                <a:effectLst/>
                <a:latin typeface="TimesNewRomanPSMT"/>
              </a:rPr>
              <a:t>– Обязательство молиться с молитвенным </a:t>
            </a:r>
            <a:r>
              <a:rPr lang="ru-RU" sz="1800" dirty="0" smtClean="0">
                <a:effectLst/>
                <a:latin typeface="TimesNewRomanPSMT"/>
              </a:rPr>
              <a:t>партнёром </a:t>
            </a:r>
            <a:r>
              <a:rPr lang="ru-RU" sz="1800" dirty="0">
                <a:effectLst/>
                <a:latin typeface="TimesNewRomanPSMT"/>
              </a:rPr>
              <a:t>придаст ответственности </a:t>
            </a:r>
            <a:r>
              <a:rPr lang="ru-RU" sz="1800" dirty="0" smtClean="0">
                <a:effectLst/>
                <a:latin typeface="TimesNewRomanPSMT"/>
              </a:rPr>
              <a:t>и упорядоченности вашей молитвенной жизни</a:t>
            </a:r>
            <a:r>
              <a:rPr lang="ru-RU" sz="1800" dirty="0">
                <a:effectLst/>
                <a:latin typeface="TimesNewRomanPSMT"/>
              </a:rPr>
              <a:t>. Вы обязуетесь молиться за кого-то другого и регулярно встречаетесь с ним, чтобы помолиться вместе. Отношения с молитвенным </a:t>
            </a:r>
            <a:r>
              <a:rPr lang="ru-RU" sz="1800" dirty="0" smtClean="0">
                <a:effectLst/>
                <a:latin typeface="TimesNewRomanPSMT"/>
              </a:rPr>
              <a:t>партнёром </a:t>
            </a:r>
            <a:r>
              <a:rPr lang="ru-RU" sz="1800" dirty="0">
                <a:effectLst/>
                <a:latin typeface="TimesNewRomanPSMT"/>
              </a:rPr>
              <a:t>обеспечат дополнительную ответственность, чтобы вы не пропускали ваше молитвенное время, а вместо этого сделали его приоритетом.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85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NewRomanPSMT"/>
              </a:rPr>
              <a:t>«Двоим лучше, нежели одному; потому что у них есть доброе вознаграждение в труде их: ибо если </a:t>
            </a:r>
            <a:r>
              <a:rPr lang="ru-RU" sz="1200" dirty="0" smtClean="0">
                <a:effectLst/>
                <a:latin typeface="TimesNewRomanPSMT"/>
              </a:rPr>
              <a:t>упадёт </a:t>
            </a:r>
            <a:r>
              <a:rPr lang="ru-RU" sz="1200" dirty="0">
                <a:effectLst/>
                <a:latin typeface="TimesNewRomanPSMT"/>
              </a:rPr>
              <a:t>один, то </a:t>
            </a:r>
            <a:r>
              <a:rPr lang="ru-RU" sz="1200" dirty="0" smtClean="0">
                <a:effectLst/>
                <a:latin typeface="TimesNewRomanPSMT"/>
              </a:rPr>
              <a:t>другой </a:t>
            </a:r>
            <a:r>
              <a:rPr lang="ru-RU" sz="1200" dirty="0">
                <a:effectLst/>
                <a:latin typeface="TimesNewRomanPSMT"/>
              </a:rPr>
              <a:t>поднимет товарища своего. Но горе одному, когда </a:t>
            </a:r>
            <a:r>
              <a:rPr lang="ru-RU" sz="1200" dirty="0" smtClean="0">
                <a:effectLst/>
                <a:latin typeface="TimesNewRomanPSMT"/>
              </a:rPr>
              <a:t>упадёт</a:t>
            </a:r>
            <a:r>
              <a:rPr lang="ru-RU" sz="1200" dirty="0">
                <a:effectLst/>
                <a:latin typeface="TimesNewRomanPSMT"/>
              </a:rPr>
              <a:t>, а другого нет, </a:t>
            </a:r>
            <a:r>
              <a:rPr lang="ru-RU" sz="1200" dirty="0" smtClean="0">
                <a:effectLst/>
                <a:latin typeface="TimesNewRomanPSMT"/>
              </a:rPr>
              <a:t>который поднял </a:t>
            </a:r>
            <a:r>
              <a:rPr lang="ru-RU" sz="1200" dirty="0">
                <a:effectLst/>
                <a:latin typeface="TimesNewRomanPSMT"/>
              </a:rPr>
              <a:t>бы его. Также, если лежат двое, то тепло им; а одному как согреться? И если станет преодолевать кто</a:t>
            </a:r>
            <a:r>
              <a:rPr lang="ru-RU" sz="1200" dirty="0">
                <a:effectLst/>
                <a:latin typeface="CambriaMath"/>
              </a:rPr>
              <a:t>-</a:t>
            </a:r>
            <a:r>
              <a:rPr lang="ru-RU" sz="1200" dirty="0">
                <a:effectLst/>
                <a:latin typeface="TimesNewRomanPSMT"/>
              </a:rPr>
              <a:t>либо одного, то двое устоят против него: </a:t>
            </a:r>
            <a:r>
              <a:rPr lang="ru-RU" sz="1200" i="1" dirty="0">
                <a:effectLst/>
                <a:latin typeface="TimesNewRomanPS"/>
              </a:rPr>
              <a:t>и нитка, втрое скрученная, не скоро </a:t>
            </a:r>
            <a:r>
              <a:rPr lang="ru-RU" sz="1200" i="1" dirty="0" smtClean="0">
                <a:effectLst/>
                <a:latin typeface="TimesNewRomanPS"/>
              </a:rPr>
              <a:t>порвётся</a:t>
            </a:r>
            <a:r>
              <a:rPr lang="ru-RU" sz="1200" dirty="0">
                <a:effectLst/>
                <a:latin typeface="TimesNewRomanPSMT"/>
              </a:rPr>
              <a:t>» (Екклесиаст 4:9-12). </a:t>
            </a:r>
            <a:endParaRPr lang="ru-RU" sz="1200" dirty="0" smtClean="0">
              <a:effectLst/>
              <a:latin typeface="TimesNewRomanPSM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06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NewRomanPSMT"/>
              </a:rPr>
              <a:t>Не пропустите это последнее предложение в приведённом выше отрывке из Писания. Партнёрство в молитве создаёт эту нить из трёх – Бога, вашего партнёра по молитве и вас. </a:t>
            </a:r>
          </a:p>
          <a:p>
            <a:endParaRPr lang="ru-RU" sz="1200" dirty="0" smtClean="0">
              <a:effectLst/>
              <a:latin typeface="TimesNewRomanPSMT"/>
            </a:endParaRPr>
          </a:p>
          <a:p>
            <a:r>
              <a:rPr lang="ru-RU" sz="1200" dirty="0" smtClean="0">
                <a:effectLst/>
                <a:latin typeface="TimesNewRomanPSMT"/>
              </a:rPr>
              <a:t>Это мощная связь, ведь ваши голоса вместе возносятся к небесам. Это усилит и укрепит ваши молитвы, и вместе вы будете радоваться, когда увидите, что на ваши молитвы пришёл такой ответ, который вам казался невозможным.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06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84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effectLst/>
                <a:latin typeface="TimesNewRomanPS"/>
              </a:rPr>
              <a:t>ЗАКЛЮЧЕНИЕ</a:t>
            </a:r>
          </a:p>
          <a:p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Рассказывают историю о </a:t>
            </a:r>
            <a:r>
              <a:rPr lang="ru-RU" sz="1800" dirty="0" smtClean="0">
                <a:effectLst/>
                <a:latin typeface="TimesNewRomanPSMT"/>
              </a:rPr>
              <a:t>маленькой девочке</a:t>
            </a:r>
            <a:r>
              <a:rPr lang="ru-RU" sz="1800" dirty="0">
                <a:effectLst/>
                <a:latin typeface="TimesNewRomanPSMT"/>
              </a:rPr>
              <a:t>, которая боялась темноты. После </a:t>
            </a:r>
            <a:r>
              <a:rPr lang="ru-RU" sz="1800" dirty="0" smtClean="0">
                <a:effectLst/>
                <a:latin typeface="TimesNewRomanPSMT"/>
              </a:rPr>
              <a:t>бесчисленного количества попыток успокоить </a:t>
            </a:r>
            <a:r>
              <a:rPr lang="ru-RU" sz="1800" dirty="0">
                <a:effectLst/>
                <a:latin typeface="TimesNewRomanPSMT"/>
              </a:rPr>
              <a:t>страхи дочери однажды ночью отчаявшаяся мать девочки </a:t>
            </a:r>
            <a:r>
              <a:rPr lang="ru-RU" sz="1800" dirty="0" smtClean="0">
                <a:effectLst/>
                <a:latin typeface="TimesNewRomanPSMT"/>
              </a:rPr>
              <a:t>сказала: </a:t>
            </a:r>
            <a:r>
              <a:rPr lang="ru-RU" sz="1800" dirty="0">
                <a:effectLst/>
                <a:latin typeface="TimesNewRomanPSMT"/>
              </a:rPr>
              <a:t>«Тебе </a:t>
            </a:r>
            <a:r>
              <a:rPr lang="ru-RU" sz="1800" dirty="0" smtClean="0">
                <a:effectLst/>
                <a:latin typeface="TimesNewRomanPSMT"/>
              </a:rPr>
              <a:t>действительно </a:t>
            </a:r>
            <a:r>
              <a:rPr lang="ru-RU" sz="1800" dirty="0">
                <a:effectLst/>
                <a:latin typeface="TimesNewRomanPSMT"/>
              </a:rPr>
              <a:t>нечего беспокоиться из-за темноты, потому что Иисус всегда с </a:t>
            </a:r>
            <a:r>
              <a:rPr lang="ru-RU" sz="1800" dirty="0" smtClean="0">
                <a:effectLst/>
                <a:latin typeface="TimesNewRomanPSMT"/>
              </a:rPr>
              <a:t>тобой»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«Но я не могу Его увидеть!», - всхлипывала маленькая девочка.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«Я знаю, что ты не можешь», - ответила мать, - «но Он </a:t>
            </a:r>
            <a:r>
              <a:rPr lang="ru-RU" sz="1800" dirty="0" smtClean="0">
                <a:effectLst/>
                <a:latin typeface="TimesNewRomanPSMT"/>
              </a:rPr>
              <a:t>всё </a:t>
            </a:r>
            <a:r>
              <a:rPr lang="ru-RU" sz="1800" dirty="0">
                <a:effectLst/>
                <a:latin typeface="TimesNewRomanPSMT"/>
              </a:rPr>
              <a:t>равно рядом»</a:t>
            </a:r>
            <a:r>
              <a:rPr lang="ru-RU" sz="1800" dirty="0" smtClean="0">
                <a:effectLst/>
                <a:latin typeface="TimesNewRomanPSMT"/>
              </a:rPr>
              <a:t>.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Это не успокоило маленькую девочку, которая выпалила: «Иногда мне просто нужен кто-</a:t>
            </a:r>
            <a:r>
              <a:rPr lang="ru-RU" sz="1800" dirty="0" smtClean="0">
                <a:effectLst/>
                <a:latin typeface="TimesNewRomanPSMT"/>
              </a:rPr>
              <a:t>то</a:t>
            </a:r>
            <a:r>
              <a:rPr lang="ru-RU" sz="1800" baseline="0" dirty="0" smtClean="0">
                <a:effectLst/>
                <a:latin typeface="TimesNewRomanPSMT"/>
              </a:rPr>
              <a:t> с кожей, тот, кого я могу потрогать</a:t>
            </a:r>
            <a:r>
              <a:rPr lang="ru-RU" sz="1800" dirty="0" smtClean="0">
                <a:effectLst/>
                <a:latin typeface="TimesNewRomanPSMT"/>
              </a:rPr>
              <a:t>»</a:t>
            </a:r>
            <a:r>
              <a:rPr lang="ru-RU" sz="1800" dirty="0">
                <a:effectLst/>
                <a:latin typeface="TimesNewRomanPSMT"/>
              </a:rPr>
              <a:t>. </a:t>
            </a:r>
            <a:endParaRPr lang="ru-RU" sz="1800" dirty="0" smtClean="0">
              <a:effectLst/>
              <a:latin typeface="TimesNewRomanPSMT"/>
            </a:endParaRPr>
          </a:p>
          <a:p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Да, </a:t>
            </a:r>
            <a:r>
              <a:rPr lang="ru-RU" sz="1800" dirty="0" smtClean="0">
                <a:effectLst/>
                <a:latin typeface="TimesNewRomanPSMT"/>
              </a:rPr>
              <a:t>партнёрство </a:t>
            </a:r>
            <a:r>
              <a:rPr lang="ru-RU" sz="1800" dirty="0">
                <a:effectLst/>
                <a:latin typeface="TimesNewRomanPSMT"/>
              </a:rPr>
              <a:t>с Богом и общение с Ним – </a:t>
            </a:r>
            <a:r>
              <a:rPr lang="ru-RU" sz="1800" dirty="0" smtClean="0">
                <a:effectLst/>
                <a:latin typeface="TimesNewRomanPSMT"/>
              </a:rPr>
              <a:t>отличный источник </a:t>
            </a:r>
            <a:r>
              <a:rPr lang="ru-RU" sz="1800" dirty="0">
                <a:effectLst/>
                <a:latin typeface="TimesNewRomanPSMT"/>
              </a:rPr>
              <a:t>ободрения, но иногда мы похожи на </a:t>
            </a:r>
            <a:r>
              <a:rPr lang="ru-RU" sz="1800" dirty="0" smtClean="0">
                <a:effectLst/>
                <a:latin typeface="TimesNewRomanPSMT"/>
              </a:rPr>
              <a:t>эту </a:t>
            </a:r>
            <a:r>
              <a:rPr lang="ru-RU" sz="1800" dirty="0">
                <a:effectLst/>
                <a:latin typeface="TimesNewRomanPSMT"/>
              </a:rPr>
              <a:t>маленькую девочку, и нам нужен кто-то </a:t>
            </a:r>
            <a:r>
              <a:rPr lang="ru-RU" sz="1800" dirty="0" smtClean="0">
                <a:effectLst/>
                <a:latin typeface="TimesNewRomanPSMT"/>
              </a:rPr>
              <a:t>осязаемый. </a:t>
            </a:r>
            <a:r>
              <a:rPr lang="ru-RU" sz="1800" dirty="0">
                <a:effectLst/>
                <a:latin typeface="TimesNewRomanPSMT"/>
              </a:rPr>
              <a:t>Никогда не </a:t>
            </a:r>
            <a:r>
              <a:rPr lang="ru-RU" sz="1800" dirty="0" smtClean="0">
                <a:effectLst/>
                <a:latin typeface="TimesNewRomanPSMT"/>
              </a:rPr>
              <a:t>бойтесь </a:t>
            </a:r>
            <a:r>
              <a:rPr lang="ru-RU" sz="1800" dirty="0">
                <a:effectLst/>
                <a:latin typeface="TimesNewRomanPSMT"/>
              </a:rPr>
              <a:t>признаться, когда вам нужна помощь, </a:t>
            </a:r>
            <a:r>
              <a:rPr lang="ru-RU" sz="1800" dirty="0" smtClean="0">
                <a:effectLst/>
                <a:latin typeface="TimesNewRomanPSMT"/>
              </a:rPr>
              <a:t>ищите её. </a:t>
            </a:r>
            <a:r>
              <a:rPr lang="ru-RU" sz="1800" dirty="0">
                <a:effectLst/>
                <a:latin typeface="TimesNewRomanPSMT"/>
              </a:rPr>
              <a:t>Поддержка может </a:t>
            </a:r>
            <a:r>
              <a:rPr lang="ru-RU" sz="1800" dirty="0" smtClean="0">
                <a:effectLst/>
                <a:latin typeface="TimesNewRomanPSMT"/>
              </a:rPr>
              <a:t>прийти </a:t>
            </a:r>
            <a:r>
              <a:rPr lang="ru-RU" sz="1800" dirty="0">
                <a:effectLst/>
                <a:latin typeface="TimesNewRomanPSMT"/>
              </a:rPr>
              <a:t>в виде родственника, друга, члена церкви, профессионала или даже доброго </a:t>
            </a:r>
            <a:r>
              <a:rPr lang="ru-RU" sz="1800" dirty="0" smtClean="0">
                <a:effectLst/>
                <a:latin typeface="TimesNewRomanPSMT"/>
              </a:rPr>
              <a:t>незнакомого человека. </a:t>
            </a:r>
          </a:p>
          <a:p>
            <a:endParaRPr lang="ru-RU" sz="1800" dirty="0" smtClean="0">
              <a:effectLst/>
              <a:latin typeface="TimesNewRomanPSMT"/>
            </a:endParaRPr>
          </a:p>
          <a:p>
            <a:r>
              <a:rPr lang="ru-RU" sz="1800" dirty="0" smtClean="0">
                <a:effectLst/>
                <a:latin typeface="TimesNewRomanPSMT"/>
              </a:rPr>
              <a:t>Важно </a:t>
            </a:r>
            <a:r>
              <a:rPr lang="ru-RU" sz="1800" dirty="0">
                <a:effectLst/>
                <a:latin typeface="TimesNewRomanPSMT"/>
              </a:rPr>
              <a:t>помнить, что все мы в </a:t>
            </a:r>
            <a:r>
              <a:rPr lang="ru-RU" sz="1800" dirty="0" smtClean="0">
                <a:effectLst/>
                <a:latin typeface="TimesNewRomanPSMT"/>
              </a:rPr>
              <a:t>какой̆</a:t>
            </a:r>
            <a:r>
              <a:rPr lang="ru-RU" sz="1800" dirty="0">
                <a:effectLst/>
                <a:latin typeface="TimesNewRomanPSMT"/>
              </a:rPr>
              <a:t>-то момент нуждаемся в помощи. </a:t>
            </a:r>
            <a:r>
              <a:rPr lang="ru-RU" sz="1800" dirty="0" smtClean="0">
                <a:effectLst/>
                <a:latin typeface="TimesNewRomanPSMT"/>
              </a:rPr>
              <a:t>Признавайте, </a:t>
            </a:r>
            <a:r>
              <a:rPr lang="ru-RU" sz="1800" dirty="0">
                <a:effectLst/>
                <a:latin typeface="TimesNewRomanPSMT"/>
              </a:rPr>
              <a:t>когда это так, </a:t>
            </a:r>
            <a:r>
              <a:rPr lang="ru-RU" sz="1800" dirty="0" smtClean="0">
                <a:effectLst/>
                <a:latin typeface="TimesNewRomanPSMT"/>
              </a:rPr>
              <a:t>ищите помощи и будьте</a:t>
            </a:r>
            <a:r>
              <a:rPr lang="ru-RU" sz="1800" baseline="0" dirty="0" smtClean="0">
                <a:effectLst/>
                <a:latin typeface="TimesNewRomanPSMT"/>
              </a:rPr>
              <a:t> готовы её принять</a:t>
            </a:r>
            <a:r>
              <a:rPr lang="ru-RU" sz="1800" dirty="0" smtClean="0">
                <a:effectLst/>
                <a:latin typeface="TimesNewRomanPSMT"/>
              </a:rPr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99181-970B-DE4A-A7B7-D6F41861407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7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NewRomanPSMT"/>
              </a:rPr>
              <a:t>В </a:t>
            </a:r>
            <a:r>
              <a:rPr lang="ru-RU" sz="1800" dirty="0" smtClean="0">
                <a:effectLst/>
                <a:latin typeface="TimesNewRomanPSMT"/>
              </a:rPr>
              <a:t>Библии, в 3-й книге Царств, есть </a:t>
            </a:r>
            <a:r>
              <a:rPr lang="ru-RU" sz="1800" dirty="0">
                <a:effectLst/>
                <a:latin typeface="TimesNewRomanPSMT"/>
              </a:rPr>
              <a:t>замечательная история, которая </a:t>
            </a:r>
            <a:r>
              <a:rPr lang="ru-RU" sz="1800" dirty="0" smtClean="0">
                <a:effectLst/>
                <a:latin typeface="TimesNewRomanPSMT"/>
              </a:rPr>
              <a:t>иллюстрирует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Божью</a:t>
            </a:r>
            <a:r>
              <a:rPr lang="ru-RU" sz="1800" baseline="0" dirty="0" smtClean="0">
                <a:effectLst/>
                <a:latin typeface="TimesNewRomanPSMT"/>
              </a:rPr>
              <a:t> заботу</a:t>
            </a:r>
            <a:r>
              <a:rPr lang="ru-RU" sz="1800" dirty="0" smtClean="0">
                <a:effectLst/>
                <a:latin typeface="TimesNewRomanPSMT"/>
              </a:rPr>
              <a:t>. </a:t>
            </a:r>
            <a:r>
              <a:rPr lang="ru-RU" sz="1800" dirty="0">
                <a:effectLst/>
                <a:latin typeface="TimesNewRomanPSMT"/>
              </a:rPr>
              <a:t>В центре сюжета – вдова из города Сарепта. Бог послал Илию </a:t>
            </a:r>
            <a:r>
              <a:rPr lang="ru-RU" sz="1800" dirty="0" smtClean="0">
                <a:effectLst/>
                <a:latin typeface="TimesNewRomanPSMT"/>
              </a:rPr>
              <a:t>к этой </a:t>
            </a:r>
            <a:r>
              <a:rPr lang="ru-RU" sz="1800" dirty="0">
                <a:effectLst/>
                <a:latin typeface="TimesNewRomanPSMT"/>
              </a:rPr>
              <a:t>вдове и сказал ему, что она позаботится о его нуждах, что в тот момент означало, что у него будет </a:t>
            </a:r>
            <a:r>
              <a:rPr lang="ru-RU" sz="1800" dirty="0" smtClean="0">
                <a:effectLst/>
                <a:latin typeface="TimesNewRomanPSMT"/>
              </a:rPr>
              <a:t>еда</a:t>
            </a:r>
            <a:r>
              <a:rPr lang="ru-RU" sz="1800" dirty="0">
                <a:effectLst/>
                <a:latin typeface="TimesNewRomanPSMT"/>
              </a:rPr>
              <a:t>. Чего Бог не сказал Илии, так это того, что вдова едва могла прокормить себя и своего </a:t>
            </a:r>
            <a:r>
              <a:rPr lang="ru-RU" sz="1800" dirty="0" smtClean="0">
                <a:effectLst/>
                <a:latin typeface="TimesNewRomanPSMT"/>
              </a:rPr>
              <a:t>ребёнка</a:t>
            </a:r>
            <a:r>
              <a:rPr lang="ru-RU" sz="1800" dirty="0">
                <a:effectLst/>
                <a:latin typeface="TimesNewRomanPSMT"/>
              </a:rPr>
              <a:t>, не говоря уже о том, чтобы кормить </a:t>
            </a:r>
            <a:r>
              <a:rPr lang="ru-RU" sz="1800" dirty="0" smtClean="0">
                <a:effectLst/>
                <a:latin typeface="TimesNewRomanPSMT"/>
              </a:rPr>
              <a:t>ещё и его.</a:t>
            </a:r>
          </a:p>
          <a:p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Эта одинокая мать сказала: «У меня есть только горсть муки в кадке и немного оливкового масла в кувшине. Я соберу немного дров, принесу их </a:t>
            </a:r>
            <a:r>
              <a:rPr lang="ru-RU" sz="1800" dirty="0" smtClean="0">
                <a:effectLst/>
                <a:latin typeface="TimesNewRomanPSMT"/>
              </a:rPr>
              <a:t>домой и </a:t>
            </a:r>
            <a:r>
              <a:rPr lang="ru-RU" sz="1800" dirty="0">
                <a:effectLst/>
                <a:latin typeface="TimesNewRomanPSMT"/>
              </a:rPr>
              <a:t>приготовлю последнюю еду для себя и моего сына, чтобы мы поели, а потом умерли». Несмотря на то, что у </a:t>
            </a:r>
            <a:r>
              <a:rPr lang="ru-RU" sz="1800" dirty="0" smtClean="0">
                <a:effectLst/>
                <a:latin typeface="TimesNewRomanPSMT"/>
              </a:rPr>
              <a:t>неё </a:t>
            </a:r>
            <a:r>
              <a:rPr lang="ru-RU" sz="1800" dirty="0">
                <a:effectLst/>
                <a:latin typeface="TimesNewRomanPSMT"/>
              </a:rPr>
              <a:t>было мало, эта одинокая мама сделала шаг веры и решила поделиться тем, что у </a:t>
            </a:r>
            <a:r>
              <a:rPr lang="ru-RU" sz="1800" dirty="0" smtClean="0">
                <a:effectLst/>
                <a:latin typeface="TimesNewRomanPSMT"/>
              </a:rPr>
              <a:t>неё </a:t>
            </a:r>
            <a:r>
              <a:rPr lang="ru-RU" sz="1800" dirty="0">
                <a:effectLst/>
                <a:latin typeface="TimesNewRomanPSMT"/>
              </a:rPr>
              <a:t>было, с </a:t>
            </a:r>
            <a:r>
              <a:rPr lang="ru-RU" sz="1800" dirty="0" smtClean="0">
                <a:effectLst/>
                <a:latin typeface="TimesNewRomanPSMT"/>
              </a:rPr>
              <a:t>Илией, </a:t>
            </a:r>
            <a:r>
              <a:rPr lang="ru-RU" sz="1800" dirty="0">
                <a:effectLst/>
                <a:latin typeface="TimesNewRomanPSMT"/>
              </a:rPr>
              <a:t>и Бог позаботился о </a:t>
            </a:r>
            <a:r>
              <a:rPr lang="ru-RU" sz="1800" dirty="0" smtClean="0">
                <a:effectLst/>
                <a:latin typeface="TimesNewRomanPSMT"/>
              </a:rPr>
              <a:t>ней. </a:t>
            </a:r>
            <a:r>
              <a:rPr lang="ru-RU" sz="1800" dirty="0">
                <a:effectLst/>
                <a:latin typeface="TimesNewRomanPSMT"/>
              </a:rPr>
              <a:t>В </a:t>
            </a:r>
            <a:r>
              <a:rPr lang="ru-RU" sz="1800" dirty="0" smtClean="0">
                <a:effectLst/>
                <a:latin typeface="TimesNewRomanPSMT"/>
              </a:rPr>
              <a:t>результате, </a:t>
            </a:r>
            <a:r>
              <a:rPr lang="ru-RU" sz="1800" dirty="0">
                <a:effectLst/>
                <a:latin typeface="TimesNewRomanPSMT"/>
              </a:rPr>
              <a:t>в </a:t>
            </a:r>
            <a:r>
              <a:rPr lang="ru-RU" sz="1800" dirty="0" smtClean="0">
                <a:effectLst/>
                <a:latin typeface="TimesNewRomanPSMT"/>
              </a:rPr>
              <a:t>этой кадке </a:t>
            </a:r>
            <a:r>
              <a:rPr lang="ru-RU" sz="1800" dirty="0">
                <a:effectLst/>
                <a:latin typeface="TimesNewRomanPSMT"/>
              </a:rPr>
              <a:t>мука не кончалась, а масло в кувшине не иссякало, в соответствии с тем, что Бог обещал Илии</a:t>
            </a:r>
            <a:r>
              <a:rPr lang="ru-RU" sz="1800" dirty="0" smtClean="0">
                <a:effectLst/>
                <a:latin typeface="TimesNewRomanPSMT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3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1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NewRomanPSMT"/>
              </a:rPr>
              <a:t>Итак, управление ресурсами, в самом истинном смысле, означает, что мы верно заботимся обо всех дарах, вверенных нам Богом. А это – наше время, таланты и сокровища (финансы)</a:t>
            </a:r>
            <a:r>
              <a:rPr lang="ru-RU" sz="1800" dirty="0" smtClean="0">
                <a:effectLst/>
                <a:latin typeface="TimesNewRomanPSMT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9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i="1" dirty="0" smtClean="0">
                <a:effectLst/>
                <a:latin typeface="TimesNewRomanPSMT"/>
              </a:rPr>
              <a:t>«</a:t>
            </a:r>
            <a:r>
              <a:rPr lang="ru-RU" sz="1800" b="1" i="1" dirty="0">
                <a:effectLst/>
                <a:latin typeface="TimesNewRomanPSMT"/>
              </a:rPr>
              <a:t>Будьте благоразумны и храните драгоценные сокровища – не </a:t>
            </a:r>
            <a:r>
              <a:rPr lang="ru-RU" sz="1800" b="1" i="1" dirty="0" smtClean="0">
                <a:effectLst/>
                <a:latin typeface="TimesNewRomanPSMT"/>
              </a:rPr>
              <a:t>растрачивайте </a:t>
            </a:r>
            <a:r>
              <a:rPr lang="ru-RU" sz="1800" b="1" i="1" dirty="0">
                <a:effectLst/>
                <a:latin typeface="TimesNewRomanPSMT"/>
              </a:rPr>
              <a:t>их, как глупец» </a:t>
            </a:r>
            <a:r>
              <a:rPr lang="ru-RU" sz="1800" dirty="0">
                <a:effectLst/>
                <a:latin typeface="TimesNewRomanPSMT"/>
              </a:rPr>
              <a:t>(</a:t>
            </a:r>
            <a:r>
              <a:rPr lang="ru-RU" sz="1800" dirty="0" smtClean="0">
                <a:effectLst/>
                <a:latin typeface="TimesNewRomanPSMT"/>
              </a:rPr>
              <a:t>Притчи </a:t>
            </a:r>
            <a:r>
              <a:rPr lang="ru-RU" sz="1800" dirty="0">
                <a:effectLst/>
                <a:latin typeface="TimesNewRomanPSMT"/>
              </a:rPr>
              <a:t>21:20, Современная </a:t>
            </a:r>
            <a:r>
              <a:rPr lang="ru-RU" sz="1800" dirty="0" smtClean="0">
                <a:effectLst/>
                <a:latin typeface="TimesNewRomanPSMT"/>
              </a:rPr>
              <a:t>английская </a:t>
            </a:r>
            <a:r>
              <a:rPr lang="ru-RU" sz="1800" dirty="0">
                <a:effectLst/>
                <a:latin typeface="TimesNewRomanPSMT"/>
              </a:rPr>
              <a:t>Библия). </a:t>
            </a:r>
            <a:endParaRPr lang="ru-RU" sz="1800" dirty="0" smtClean="0">
              <a:effectLst/>
              <a:latin typeface="TimesNewRomanPS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>
              <a:effectLst/>
              <a:latin typeface="TimesNewRomanPS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effectLst/>
                <a:latin typeface="TimesNewRomanPSMT"/>
              </a:rPr>
              <a:t>Прежде всего нам </a:t>
            </a:r>
            <a:r>
              <a:rPr lang="ru-RU" sz="1800" b="1" dirty="0">
                <a:effectLst/>
                <a:latin typeface="TimesNewRomanPSMT"/>
              </a:rPr>
              <a:t>нужно </a:t>
            </a:r>
            <a:r>
              <a:rPr lang="ru-RU" sz="1800" b="1" dirty="0" smtClean="0">
                <a:effectLst/>
                <a:latin typeface="TimesNewRomanPSMT"/>
              </a:rPr>
              <a:t>решить, </a:t>
            </a:r>
            <a:r>
              <a:rPr lang="ru-RU" sz="1800" b="1" dirty="0">
                <a:effectLst/>
                <a:latin typeface="TimesNewRomanPSMT"/>
              </a:rPr>
              <a:t>определить, что </a:t>
            </a:r>
            <a:r>
              <a:rPr lang="ru-RU" sz="1800" b="1" dirty="0" smtClean="0">
                <a:effectLst/>
                <a:latin typeface="TimesNewRomanPSMT"/>
              </a:rPr>
              <a:t>для нас значит  управление?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effectLst/>
                <a:latin typeface="TimesNewRomanPSMT"/>
              </a:rPr>
              <a:t>Как </a:t>
            </a:r>
            <a:r>
              <a:rPr lang="ru-RU" sz="1800" dirty="0">
                <a:effectLst/>
                <a:latin typeface="TimesNewRomanPSMT"/>
              </a:rPr>
              <a:t>только мы это сделаем, мы сможем </a:t>
            </a:r>
            <a:r>
              <a:rPr lang="ru-RU" sz="1800" dirty="0" smtClean="0">
                <a:effectLst/>
                <a:latin typeface="TimesNewRomanPSMT"/>
              </a:rPr>
              <a:t>перейти </a:t>
            </a:r>
            <a:r>
              <a:rPr lang="ru-RU" sz="1800" dirty="0">
                <a:effectLst/>
                <a:latin typeface="TimesNewRomanPSMT"/>
              </a:rPr>
              <a:t>к развитию ценных навыков управления финансами.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9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TimesNewRomanPSMT"/>
              </a:rPr>
              <a:t>Планирование бюджета – это просто процесс создания плана того, как тратить и экономить свои деньги. Создание этого плана позволяет вам заранее определить свои приоритеты и то, как вы будете использовать свои финансовые ресурсы. С </a:t>
            </a:r>
            <a:r>
              <a:rPr lang="ru-RU" sz="1200" dirty="0" smtClean="0">
                <a:effectLst/>
                <a:latin typeface="TimesNewRomanPSMT"/>
              </a:rPr>
              <a:t>другой стороны</a:t>
            </a:r>
            <a:r>
              <a:rPr lang="ru-RU" sz="1200" dirty="0">
                <a:effectLst/>
                <a:latin typeface="TimesNewRomanPSMT"/>
              </a:rPr>
              <a:t>, отсутствие плана может привести к </a:t>
            </a:r>
            <a:r>
              <a:rPr lang="ru-RU" sz="1200" dirty="0" smtClean="0">
                <a:effectLst/>
                <a:latin typeface="TimesNewRomanPSMT"/>
              </a:rPr>
              <a:t>семейным </a:t>
            </a:r>
            <a:r>
              <a:rPr lang="ru-RU" sz="1200" dirty="0">
                <a:effectLst/>
                <a:latin typeface="TimesNewRomanPSMT"/>
              </a:rPr>
              <a:t>проблемам и финансовому краху.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2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effectLst/>
                <a:latin typeface="TimesNewRomanPS"/>
              </a:rPr>
              <a:t>Шаг 1: </a:t>
            </a:r>
            <a:r>
              <a:rPr lang="ru-RU" sz="1200" b="1" dirty="0" smtClean="0">
                <a:effectLst/>
                <a:latin typeface="TimesNewRomanPS"/>
              </a:rPr>
              <a:t>Записывайте </a:t>
            </a:r>
            <a:r>
              <a:rPr lang="ru-RU" sz="1200" b="1" dirty="0">
                <a:effectLst/>
                <a:latin typeface="TimesNewRomanPS"/>
              </a:rPr>
              <a:t>свои доходы и расходы в течение тридцати-шестидесяти </a:t>
            </a:r>
            <a:r>
              <a:rPr lang="ru-RU" sz="1200" b="1" dirty="0" smtClean="0">
                <a:effectLst/>
                <a:latin typeface="TimesNewRomanPS"/>
              </a:rPr>
              <a:t>дней. </a:t>
            </a:r>
            <a:r>
              <a:rPr lang="ru-RU" sz="1200" dirty="0" smtClean="0">
                <a:effectLst/>
                <a:latin typeface="TimesNewRomanPSMT"/>
              </a:rPr>
              <a:t>Этот </a:t>
            </a:r>
            <a:r>
              <a:rPr lang="ru-RU" sz="1200" dirty="0">
                <a:effectLst/>
                <a:latin typeface="TimesNewRomanPSMT"/>
              </a:rPr>
              <a:t>шаг занимает больше всего времени, но трудно двигаться дальше, пока вы точно не знаете, сколько денег поступает и куда они в настоящее время идут. Потратив необходимое время на этот шаг, вы сможете двигаться </a:t>
            </a:r>
            <a:r>
              <a:rPr lang="ru-RU" sz="1200" dirty="0" smtClean="0">
                <a:effectLst/>
                <a:latin typeface="TimesNewRomanPSMT"/>
              </a:rPr>
              <a:t>вперёд. </a:t>
            </a:r>
            <a:r>
              <a:rPr lang="ru-RU" sz="1200" dirty="0">
                <a:effectLst/>
                <a:latin typeface="TimesNewRomanPSMT"/>
              </a:rPr>
              <a:t>Итак, ведите </a:t>
            </a:r>
            <a:r>
              <a:rPr lang="ru-RU" sz="1200" dirty="0" smtClean="0">
                <a:effectLst/>
                <a:latin typeface="TimesNewRomanPSMT"/>
              </a:rPr>
              <a:t>постоянный список </a:t>
            </a:r>
            <a:r>
              <a:rPr lang="ru-RU" sz="1200" dirty="0">
                <a:effectLst/>
                <a:latin typeface="TimesNewRomanPSMT"/>
              </a:rPr>
              <a:t>доходов и расходов хотя бы в течение одного месяца. Вы можете быть удивлены тем, что небольшие расходы быстро выливаются в кругленькую сумму. </a:t>
            </a:r>
            <a:r>
              <a:rPr lang="ru-RU" sz="1200" dirty="0" smtClean="0">
                <a:effectLst/>
                <a:latin typeface="TimesNewRomanPSMT"/>
              </a:rPr>
              <a:t/>
            </a:r>
            <a:br>
              <a:rPr lang="ru-RU" sz="1200" dirty="0" smtClean="0">
                <a:effectLst/>
                <a:latin typeface="TimesNewRomanPSMT"/>
              </a:rPr>
            </a:br>
            <a:endParaRPr lang="ru-RU" dirty="0"/>
          </a:p>
          <a:p>
            <a:r>
              <a:rPr lang="ru-RU" sz="1200" b="1" dirty="0">
                <a:effectLst/>
                <a:latin typeface="TimesNewRomanPS"/>
              </a:rPr>
              <a:t>Шаг 2: Завершите </a:t>
            </a:r>
            <a:r>
              <a:rPr lang="ru-RU" sz="1200" b="1" dirty="0" smtClean="0">
                <a:effectLst/>
                <a:latin typeface="TimesNewRomanPS"/>
              </a:rPr>
              <a:t>первый проект </a:t>
            </a:r>
            <a:r>
              <a:rPr lang="ru-RU" sz="1200" b="1" dirty="0">
                <a:effectLst/>
                <a:latin typeface="TimesNewRomanPS"/>
              </a:rPr>
              <a:t>вашего плана расходов. </a:t>
            </a:r>
            <a:r>
              <a:rPr lang="ru-RU" sz="1200" dirty="0" smtClean="0">
                <a:effectLst/>
                <a:latin typeface="TimesNewRomanPSMT"/>
              </a:rPr>
              <a:t>Проанализируйте </a:t>
            </a:r>
            <a:r>
              <a:rPr lang="ru-RU" sz="1200" dirty="0">
                <a:effectLst/>
                <a:latin typeface="TimesNewRomanPSMT"/>
              </a:rPr>
              <a:t>то, что вы узнали на шаге 1. </a:t>
            </a:r>
            <a:r>
              <a:rPr lang="ru-RU" sz="1200" dirty="0" smtClean="0">
                <a:effectLst/>
                <a:latin typeface="TimesNewRomanPSMT"/>
              </a:rPr>
              <a:t/>
            </a:r>
            <a:br>
              <a:rPr lang="ru-RU" sz="1200" dirty="0" smtClean="0">
                <a:effectLst/>
                <a:latin typeface="TimesNewRomanPSMT"/>
              </a:rPr>
            </a:br>
            <a:r>
              <a:rPr lang="ru-RU" sz="1200" dirty="0" smtClean="0">
                <a:effectLst/>
                <a:latin typeface="TimesNewRomanPSMT"/>
              </a:rPr>
              <a:t>Нашли </a:t>
            </a:r>
            <a:r>
              <a:rPr lang="ru-RU" sz="1200" dirty="0">
                <a:effectLst/>
                <a:latin typeface="TimesNewRomanPSMT"/>
              </a:rPr>
              <a:t>ли вы ненужные расходы, которые вы можете исключить? Вы также увидите фиксированные расходы, которые происходят </a:t>
            </a:r>
            <a:r>
              <a:rPr lang="ru-RU" sz="1200" dirty="0" smtClean="0">
                <a:effectLst/>
                <a:latin typeface="TimesNewRomanPSMT"/>
              </a:rPr>
              <a:t>каждый месяц </a:t>
            </a:r>
            <a:r>
              <a:rPr lang="ru-RU" sz="1200" dirty="0">
                <a:effectLst/>
                <a:latin typeface="TimesNewRomanPSMT"/>
              </a:rPr>
              <a:t>(оплата автомобиля, жилья, оплата питания и т. д.). </a:t>
            </a:r>
            <a:r>
              <a:rPr lang="ru-RU" sz="1200" dirty="0" smtClean="0">
                <a:effectLst/>
                <a:latin typeface="TimesNewRomanPSMT"/>
              </a:rPr>
              <a:t/>
            </a:r>
            <a:br>
              <a:rPr lang="ru-RU" sz="1200" dirty="0" smtClean="0">
                <a:effectLst/>
                <a:latin typeface="TimesNewRomanPSMT"/>
              </a:rPr>
            </a:br>
            <a:endParaRPr lang="ru-RU" dirty="0"/>
          </a:p>
          <a:p>
            <a:r>
              <a:rPr lang="ru-RU" sz="1200" b="1" dirty="0">
                <a:effectLst/>
                <a:latin typeface="TimesNewRomanPSMT"/>
              </a:rPr>
              <a:t>Шаг 3: Скорректируйте свой план расходов. </a:t>
            </a:r>
            <a:r>
              <a:rPr lang="ru-RU" sz="1200" dirty="0">
                <a:effectLst/>
                <a:latin typeface="TimesNewRomanPSMT"/>
              </a:rPr>
              <a:t>Убедитесь, что вы не тратите больше, чем получаете. Какие расходы необходимо сократить или исключить? </a:t>
            </a:r>
            <a:r>
              <a:rPr lang="ru-RU" sz="1200" dirty="0" smtClean="0">
                <a:effectLst/>
                <a:latin typeface="TimesNewRomanPSMT"/>
              </a:rPr>
              <a:t/>
            </a:r>
            <a:br>
              <a:rPr lang="ru-RU" sz="1200" dirty="0" smtClean="0">
                <a:effectLst/>
                <a:latin typeface="TimesNewRomanPSMT"/>
              </a:rPr>
            </a:br>
            <a:endParaRPr lang="ru-RU" dirty="0"/>
          </a:p>
          <a:p>
            <a:r>
              <a:rPr lang="ru-RU" sz="1200" b="1" dirty="0">
                <a:effectLst/>
                <a:latin typeface="TimesNewRomanPS"/>
              </a:rPr>
              <a:t>Шаг 4: Выберите свою систему</a:t>
            </a:r>
            <a:r>
              <a:rPr lang="ru-RU" sz="1200" dirty="0">
                <a:effectLst/>
                <a:latin typeface="TimesNewRomanPSMT"/>
              </a:rPr>
              <a:t>. Это может быть простая электронная таблица (мы приложили образец на </a:t>
            </a:r>
            <a:r>
              <a:rPr lang="ru-RU" sz="1200" dirty="0" smtClean="0">
                <a:effectLst/>
                <a:latin typeface="TimesNewRomanPSMT"/>
              </a:rPr>
              <a:t>следующей </a:t>
            </a:r>
            <a:r>
              <a:rPr lang="ru-RU" sz="1200" dirty="0">
                <a:effectLst/>
                <a:latin typeface="TimesNewRomanPSMT"/>
              </a:rPr>
              <a:t>странице), приложение для составления бюджета, которое вы можете скачать, бесплатные </a:t>
            </a:r>
            <a:r>
              <a:rPr lang="ru-RU" sz="1200" dirty="0" smtClean="0">
                <a:effectLst/>
                <a:latin typeface="TimesNewRomanPSMT"/>
              </a:rPr>
              <a:t>онлайн </a:t>
            </a:r>
            <a:r>
              <a:rPr lang="ru-RU" sz="1200" dirty="0">
                <a:effectLst/>
                <a:latin typeface="TimesNewRomanPSMT"/>
              </a:rPr>
              <a:t>опции или </a:t>
            </a:r>
            <a:r>
              <a:rPr lang="ru-RU" sz="1200" dirty="0" smtClean="0">
                <a:effectLst/>
                <a:latin typeface="TimesNewRomanPSMT"/>
              </a:rPr>
              <a:t>другой </a:t>
            </a:r>
            <a:r>
              <a:rPr lang="ru-RU" sz="1200" dirty="0">
                <a:effectLst/>
                <a:latin typeface="TimesNewRomanPSMT"/>
              </a:rPr>
              <a:t>вариант, </a:t>
            </a:r>
            <a:r>
              <a:rPr lang="ru-RU" sz="1200" dirty="0" smtClean="0">
                <a:effectLst/>
                <a:latin typeface="TimesNewRomanPSMT"/>
              </a:rPr>
              <a:t>который вы </a:t>
            </a:r>
            <a:r>
              <a:rPr lang="ru-RU" sz="1200" dirty="0">
                <a:effectLst/>
                <a:latin typeface="TimesNewRomanPSMT"/>
              </a:rPr>
              <a:t>создадите. </a:t>
            </a:r>
            <a:r>
              <a:rPr lang="ru-RU" sz="1200" dirty="0" smtClean="0">
                <a:effectLst/>
                <a:latin typeface="+mn-lt"/>
              </a:rPr>
              <a:t/>
            </a:r>
            <a:br>
              <a:rPr lang="ru-RU" sz="1200" dirty="0" smtClean="0">
                <a:effectLst/>
                <a:latin typeface="+mn-lt"/>
              </a:rPr>
            </a:br>
            <a:r>
              <a:rPr lang="ru-RU" sz="1200" dirty="0" smtClean="0">
                <a:effectLst/>
                <a:latin typeface="+mn-lt"/>
              </a:rPr>
              <a:t/>
            </a:r>
            <a:br>
              <a:rPr lang="ru-RU" sz="1200" dirty="0" smtClean="0">
                <a:effectLst/>
                <a:latin typeface="+mn-lt"/>
              </a:rPr>
            </a:br>
            <a:r>
              <a:rPr lang="ru-RU" sz="1200" b="1" dirty="0" smtClean="0">
                <a:effectLst/>
                <a:latin typeface="TimesNewRomanPS"/>
              </a:rPr>
              <a:t>Шаг </a:t>
            </a:r>
            <a:r>
              <a:rPr lang="ru-RU" sz="1200" b="1" dirty="0">
                <a:effectLst/>
                <a:latin typeface="TimesNewRomanPS"/>
              </a:rPr>
              <a:t>5: Запись и пересмотр. </a:t>
            </a:r>
            <a:r>
              <a:rPr lang="ru-RU" sz="1200" dirty="0">
                <a:effectLst/>
                <a:latin typeface="TimesNewRomanPSMT"/>
              </a:rPr>
              <a:t>Когда вы получаете деньги (доходы) и тратите деньги (расходы), </a:t>
            </a:r>
            <a:r>
              <a:rPr lang="ru-RU" sz="1200" dirty="0" smtClean="0">
                <a:effectLst/>
                <a:latin typeface="TimesNewRomanPSMT"/>
              </a:rPr>
              <a:t>делайте </a:t>
            </a:r>
            <a:r>
              <a:rPr lang="ru-RU" sz="1200" dirty="0">
                <a:effectLst/>
                <a:latin typeface="TimesNewRomanPSMT"/>
              </a:rPr>
              <a:t>записи и следите за всеми статьями. Не тратьте больше, чем у вас есть.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1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82556-7D60-D6D9-330B-535DB39AE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6F17A0-F645-AFA9-1F58-D79F8A429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AF67FC-6312-3A57-9E6F-FD5A2294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E6EBA-69AE-0FE2-CB6F-C0E5E62D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7DDB7A-95E0-0F2D-FD59-9F98B969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7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868D5-6ED4-199A-324E-5E517438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5539DD-DE9F-6290-FED3-6865AE3C2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D79414-D45D-5901-9A26-CA3C6BE0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12280B-97FF-F93C-C84E-AA9625DF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30D99-31EF-D1A3-1AA4-EE6796D4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4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79445B-B72D-2D40-FBCC-6CDB7A018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31F0CD-EA53-0F83-6F71-DAFFC5680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D0232D-2CF4-6602-9825-68EB1F67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D6077-DD62-4EE8-B910-CEA7DC92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C5F6C0-7EFA-875D-E703-AE41FECB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2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B6AD5-38B8-8F2D-41AD-C65362F8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590B70-9208-6E21-4A87-656DE18E8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9EAF14-C8BB-3D79-E4F0-9B6D81B6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544CFC-BB61-FFA8-7B8F-562A1874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19C403-9874-A76D-710C-DB4E475C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9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B541E-0BCA-3DA7-DDAB-5971B52E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5658E-BF78-4975-9CF9-21685DD0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329DD-3333-7AEF-0001-5B139647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C1DA09-86FB-6BE7-5124-BDF7DF3B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4B3EEA-80CC-F530-05F9-908EA0C0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86C34-9A81-3B6B-700C-C784D0FD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BBEA6F-8328-8B7B-3A44-8FC10A3EA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1782A8-FABA-C00B-2D33-608259DBF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ED114A-F604-6F7D-7562-BB19C261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798FD2-D845-C8EE-4430-8929151E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BBEFCF-AEF3-C3FC-39C3-1141E7D8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E801A-8FA1-54DA-295C-B38D36D4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94363F-4A8B-BE7B-89B8-FDB7EE34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1D0DFA-42F1-FC0E-4EAC-2853EB9C5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DAC972-494B-3558-0A82-A27CE61FA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09AEA0-561F-A189-C686-E6F2B50B3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BCDA32-67BE-A06B-01E8-244E24D0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E03B27-B770-3D39-DBEB-525B8B6A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2CB60D-224C-3234-0543-F07E4881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0CAB7-9E67-4FF5-5B6F-58BBA52B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1B2097-2DE8-11FA-AD98-A3570A44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7D3273-2B7A-E255-240C-529E6313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B769D2-2F47-41B1-7AF3-624B8664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9786E0-9A8F-8941-BDAB-0CBD2B12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76B337-99E6-5CF0-F6A2-434089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6CF265-E558-44E7-D035-4384BFDD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7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E1DC8-18A2-EE5A-5FFA-57AFDBC9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C76539-CD1C-631A-0E16-83555DC88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621439-1F58-BE1B-5B7B-1273AF576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5A1D92-BC19-7E84-7DFA-5460D3E3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546D82-5E6E-BC71-B6E8-C942CF39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8E3069-B97B-B4A9-623F-5A7BD344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5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94FD6-DE38-97BE-9438-303BF78D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B5B949-ABB1-C874-12F3-A4EAEA16A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A17810-9546-0287-8653-C5E41C482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B176EC-812E-32ED-CA32-29AEF98D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A702F5-F090-3993-7214-D027E00D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42680F-4413-9BCC-9957-5DAF2D68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7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5546E3-BD42-C387-FEA5-A6EC36CA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9C70B8-301D-34D8-AAE9-16DB2B30F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1DBACB-AC75-B348-8743-89D8B66CC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093E3C-7C0A-49B7-475B-826500995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8A5821-CD77-7AE2-48F4-2D92544C2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023AEC-95B3-236B-5628-D61509B3A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7091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BA5A20-5080-E0DD-E8BF-DA73F7A49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539B18-BDD6-BB57-B78C-D42ECDB9A161}"/>
              </a:ext>
            </a:extLst>
          </p:cNvPr>
          <p:cNvSpPr txBox="1"/>
          <p:nvPr/>
        </p:nvSpPr>
        <p:spPr>
          <a:xfrm>
            <a:off x="3575720" y="788699"/>
            <a:ext cx="7992888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Каждый̆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мы должны стремиться тратить не больше,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фактическая сумма, которую мы планируем. Иначе мы влезем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долги. В непредвиденных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чрезвычайных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ситуациях мы можем быть вынуждены тратить больше,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именно поэтому важно создать этот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сберегательный̆ счёт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5577929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085366-334B-22E3-6E01-4D3EFD2FA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2916BE-9F1B-F4B8-0172-143A760C3D3E}"/>
              </a:ext>
            </a:extLst>
          </p:cNvPr>
          <p:cNvSpPr txBox="1"/>
          <p:nvPr/>
        </p:nvSpPr>
        <p:spPr>
          <a:xfrm>
            <a:off x="4295800" y="1487865"/>
            <a:ext cx="7896200" cy="4466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rgbClr val="002060"/>
                </a:solidFill>
              </a:rPr>
              <a:t>Краткосрочные </a:t>
            </a:r>
            <a:r>
              <a:rPr lang="ru-RU" sz="3800" dirty="0">
                <a:solidFill>
                  <a:srgbClr val="002060"/>
                </a:solidFill>
              </a:rPr>
              <a:t>цели: Какие финансовые цели вы хотели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бы </a:t>
            </a:r>
            <a:r>
              <a:rPr lang="ru-RU" sz="3800" dirty="0">
                <a:solidFill>
                  <a:srgbClr val="002060"/>
                </a:solidFill>
              </a:rPr>
              <a:t>достичь в течение следующих шести месяцев или года?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002060"/>
                </a:solidFill>
              </a:rPr>
              <a:t>Долгосрочные цели: Какие финансовые цели вы хотели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бы </a:t>
            </a:r>
            <a:r>
              <a:rPr lang="ru-RU" sz="3800" dirty="0">
                <a:solidFill>
                  <a:srgbClr val="002060"/>
                </a:solidFill>
              </a:rPr>
              <a:t>достичь в течение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одного</a:t>
            </a:r>
            <a:r>
              <a:rPr lang="ru-RU" sz="3800" dirty="0">
                <a:solidFill>
                  <a:srgbClr val="002060"/>
                </a:solidFill>
              </a:rPr>
              <a:t>-пяти лет?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333850735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475D02-2A44-58E5-8236-52B546C50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C7963-CB2E-1D01-D4EB-B84EAED3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40" y="1669950"/>
            <a:ext cx="7200800" cy="4351338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ru-RU" sz="4000" dirty="0">
                <a:solidFill>
                  <a:srgbClr val="002060"/>
                </a:solidFill>
              </a:rPr>
              <a:t>Разработайте бюджет</a:t>
            </a:r>
          </a:p>
          <a:p>
            <a:pPr>
              <a:spcBef>
                <a:spcPts val="1600"/>
              </a:spcBef>
            </a:pPr>
            <a:r>
              <a:rPr lang="ru-RU" sz="4000" dirty="0">
                <a:solidFill>
                  <a:srgbClr val="002060"/>
                </a:solidFill>
              </a:rPr>
              <a:t>Ведите точный </a:t>
            </a:r>
            <a:r>
              <a:rPr lang="ru-RU" sz="4000" dirty="0" smtClean="0">
                <a:solidFill>
                  <a:srgbClr val="002060"/>
                </a:solidFill>
              </a:rPr>
              <a:t>учёт </a:t>
            </a:r>
            <a:r>
              <a:rPr lang="ru-RU" sz="4000" dirty="0">
                <a:solidFill>
                  <a:srgbClr val="002060"/>
                </a:solidFill>
              </a:rPr>
              <a:t>расходов</a:t>
            </a:r>
          </a:p>
          <a:p>
            <a:pPr>
              <a:spcBef>
                <a:spcPts val="1600"/>
              </a:spcBef>
            </a:pPr>
            <a:r>
              <a:rPr lang="ru-RU" sz="4000" dirty="0">
                <a:solidFill>
                  <a:srgbClr val="002060"/>
                </a:solidFill>
              </a:rPr>
              <a:t>Обратитесь к своим кредиторам</a:t>
            </a:r>
          </a:p>
          <a:p>
            <a:pPr>
              <a:spcBef>
                <a:spcPts val="1600"/>
              </a:spcBef>
            </a:pPr>
            <a:r>
              <a:rPr lang="ru-RU" sz="4000" dirty="0">
                <a:solidFill>
                  <a:srgbClr val="002060"/>
                </a:solidFill>
              </a:rPr>
              <a:t>Ищите помощи, если она необходима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Постановка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финансовых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целей̆ 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4627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37222-1091-6FF9-03A4-8E6692CBB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97CDBD-CD0B-F75F-595F-5C5163C3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99272"/>
            <a:ext cx="9577709" cy="531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Вы никогда не должны перекладывать </a:t>
            </a:r>
            <a:r>
              <a:rPr lang="ru-RU" sz="3200" dirty="0" smtClean="0"/>
              <a:t>своё </a:t>
            </a:r>
            <a:r>
              <a:rPr lang="ru-RU" sz="3200" dirty="0"/>
              <a:t>финансовое бремя на плечи ваших </a:t>
            </a:r>
            <a:r>
              <a:rPr lang="ru-RU" sz="3200" dirty="0" smtClean="0"/>
              <a:t>детей̆</a:t>
            </a:r>
            <a:r>
              <a:rPr lang="ru-RU" sz="3200" dirty="0"/>
              <a:t>; однако вы не должны бояться вовлекать их в дискуссии о том, как жить в рамках бюджета, что учит </a:t>
            </a:r>
            <a:r>
              <a:rPr lang="ru-RU" sz="3200" dirty="0" smtClean="0"/>
              <a:t>финансовой̆ </a:t>
            </a:r>
            <a:r>
              <a:rPr lang="ru-RU" sz="3200" dirty="0"/>
              <a:t>ответственности и помогает внушить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правильные </a:t>
            </a:r>
            <a:r>
              <a:rPr lang="ru-RU" sz="3200" dirty="0"/>
              <a:t>ожидания. Пусть они составят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свой собственный̆ </a:t>
            </a:r>
            <a:r>
              <a:rPr lang="ru-RU" sz="3200" dirty="0"/>
              <a:t>бюджет, </a:t>
            </a:r>
            <a:r>
              <a:rPr lang="ru-RU" sz="3200" dirty="0" smtClean="0"/>
              <a:t>который̆ включает 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себя доходы от работы по дому, деньги, подаренные на день рождения и т. д. </a:t>
            </a:r>
          </a:p>
          <a:p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Научите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ребёнка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финансовой̆ ответственности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74538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546CF5-1576-B9B5-0288-FB7B93CCA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1136560" cy="631744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99804E-9F44-AE0E-1908-6DE2486A82E3}"/>
              </a:ext>
            </a:extLst>
          </p:cNvPr>
          <p:cNvSpPr/>
          <p:nvPr/>
        </p:nvSpPr>
        <p:spPr>
          <a:xfrm>
            <a:off x="1981200" y="731838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 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BBF2C7-9FA1-B82E-E86B-143EF4DC20CD}"/>
              </a:ext>
            </a:extLst>
          </p:cNvPr>
          <p:cNvSpPr txBox="1"/>
          <p:nvPr/>
        </p:nvSpPr>
        <p:spPr>
          <a:xfrm>
            <a:off x="3863752" y="1340768"/>
            <a:ext cx="8136904" cy="4524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Сколько </a:t>
            </a:r>
            <a:r>
              <a:rPr lang="ru-RU" sz="3600" dirty="0">
                <a:solidFill>
                  <a:srgbClr val="002060"/>
                </a:solidFill>
              </a:rPr>
              <a:t>лет вашему </a:t>
            </a:r>
            <a:r>
              <a:rPr lang="ru-RU" sz="3600" dirty="0" smtClean="0">
                <a:solidFill>
                  <a:srgbClr val="002060"/>
                </a:solidFill>
              </a:rPr>
              <a:t>ребёнку</a:t>
            </a:r>
            <a:r>
              <a:rPr lang="ru-RU" sz="3600" dirty="0">
                <a:solidFill>
                  <a:srgbClr val="002060"/>
                </a:solidFill>
              </a:rPr>
              <a:t>/детям?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</a:rPr>
              <a:t>Каким финансовым принципам вы можете их научить?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</a:rPr>
              <a:t>Что будет включено в бюджет вашего </a:t>
            </a:r>
            <a:r>
              <a:rPr lang="ru-RU" sz="3600" dirty="0" smtClean="0">
                <a:solidFill>
                  <a:srgbClr val="002060"/>
                </a:solidFill>
              </a:rPr>
              <a:t>ребёнка</a:t>
            </a:r>
            <a:r>
              <a:rPr lang="ru-RU" sz="3600" dirty="0">
                <a:solidFill>
                  <a:srgbClr val="002060"/>
                </a:solidFill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</a:rPr>
              <a:t>Как вы думаете, каким конкретно образом это </a:t>
            </a:r>
            <a:r>
              <a:rPr lang="ru-RU" sz="3600" dirty="0" smtClean="0">
                <a:solidFill>
                  <a:srgbClr val="002060"/>
                </a:solidFill>
              </a:rPr>
              <a:t>принесёт ему </a:t>
            </a:r>
            <a:r>
              <a:rPr lang="ru-RU" sz="3600" dirty="0">
                <a:solidFill>
                  <a:srgbClr val="002060"/>
                </a:solidFill>
              </a:rPr>
              <a:t>пользу, когда </a:t>
            </a:r>
            <a:r>
              <a:rPr lang="ru-RU" sz="3600" dirty="0" smtClean="0">
                <a:solidFill>
                  <a:srgbClr val="002060"/>
                </a:solidFill>
              </a:rPr>
              <a:t>он станет </a:t>
            </a:r>
            <a:r>
              <a:rPr lang="ru-RU" sz="3600" dirty="0">
                <a:solidFill>
                  <a:srgbClr val="002060"/>
                </a:solidFill>
              </a:rPr>
              <a:t>старше?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322836040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CE8AE5-E116-2763-93F5-2F3B4CB68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4680" y="-27384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2E8552-DB1E-15B9-F95B-8F0E0B4BAE6D}"/>
              </a:ext>
            </a:extLst>
          </p:cNvPr>
          <p:cNvSpPr txBox="1"/>
          <p:nvPr/>
        </p:nvSpPr>
        <p:spPr>
          <a:xfrm>
            <a:off x="766763" y="476672"/>
            <a:ext cx="11017869" cy="5739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настоящее время у вас нет бюджета, мы рекомендуем вам сделать этот шаг, так как это очень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полезный̆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инструмент, и он поможет вам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наглядно увидеть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ваши доходы и расходы.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Мама, вы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отлично справляетесь!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Ваша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бесспорная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способность проявлять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смекалку и экономию, просто удивительна! Глядя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 и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другие могут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извлечь для себя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финансовые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уроки,. Продолжайте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том же духе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перестаньте себя корить.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Каждый̆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вы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преподаёте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своему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ребёнку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ценные уроки о том, что важнее всего, </a:t>
            </a: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том, как быть находчивым. Этот урок бесценен, его нельзя купить за деньги. </a:t>
            </a:r>
          </a:p>
        </p:txBody>
      </p:sp>
    </p:spTree>
    <p:extLst>
      <p:ext uri="{BB962C8B-B14F-4D97-AF65-F5344CB8AC3E}">
        <p14:creationId xmlns:p14="http://schemas.microsoft.com/office/powerpoint/2010/main" val="1036621052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E0CE62-1587-3D87-AFA4-D4306B5C9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99804E-9F44-AE0E-1908-6DE2486A82E3}"/>
              </a:ext>
            </a:extLst>
          </p:cNvPr>
          <p:cNvSpPr/>
          <p:nvPr/>
        </p:nvSpPr>
        <p:spPr>
          <a:xfrm>
            <a:off x="1981200" y="731838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 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7134-8275-E7D2-166A-A1974DA3CDB6}"/>
              </a:ext>
            </a:extLst>
          </p:cNvPr>
          <p:cNvSpPr txBox="1"/>
          <p:nvPr/>
        </p:nvSpPr>
        <p:spPr>
          <a:xfrm>
            <a:off x="4223792" y="1415731"/>
            <a:ext cx="7776864" cy="453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Принцип </a:t>
            </a:r>
            <a:r>
              <a:rPr lang="ru-RU" sz="3200" dirty="0">
                <a:solidFill>
                  <a:srgbClr val="002060"/>
                </a:solidFill>
              </a:rPr>
              <a:t>Священного Писания </a:t>
            </a: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000090"/>
                </a:solidFill>
              </a:rPr>
              <a:t>«Двоим лучше, нежели одному; потому что у них есть доброе вознаграждение в труде их: ибо если упадет один, то другой̆ поднимет товарища своего. Но горе одному, когда упадет, а другого нет, который̆ поднял бы его» </a:t>
            </a:r>
            <a:endParaRPr lang="ru-RU" sz="3600" b="1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b="1" i="1" dirty="0">
                <a:solidFill>
                  <a:srgbClr val="000090"/>
                </a:solidFill>
              </a:rPr>
              <a:t>	</a:t>
            </a:r>
            <a:r>
              <a:rPr lang="ru-RU" sz="3600" b="1" i="1" dirty="0" smtClean="0">
                <a:solidFill>
                  <a:srgbClr val="000090"/>
                </a:solidFill>
              </a:rPr>
              <a:t>			</a:t>
            </a:r>
            <a:r>
              <a:rPr lang="ru-RU" sz="3000" i="1" dirty="0" smtClean="0">
                <a:solidFill>
                  <a:srgbClr val="000090"/>
                </a:solidFill>
              </a:rPr>
              <a:t>(</a:t>
            </a:r>
            <a:r>
              <a:rPr lang="ru-RU" sz="3000" i="1" dirty="0">
                <a:solidFill>
                  <a:srgbClr val="000090"/>
                </a:solidFill>
              </a:rPr>
              <a:t>Екклесиаст 4:9, 10</a:t>
            </a:r>
            <a:r>
              <a:rPr lang="ru-RU" sz="3000" i="1" dirty="0" smtClean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007954396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E0CE62-1587-3D87-AFA4-D4306B5C9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99804E-9F44-AE0E-1908-6DE2486A82E3}"/>
              </a:ext>
            </a:extLst>
          </p:cNvPr>
          <p:cNvSpPr/>
          <p:nvPr/>
        </p:nvSpPr>
        <p:spPr>
          <a:xfrm>
            <a:off x="1981200" y="731838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 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7134-8275-E7D2-166A-A1974DA3CDB6}"/>
              </a:ext>
            </a:extLst>
          </p:cNvPr>
          <p:cNvSpPr txBox="1"/>
          <p:nvPr/>
        </p:nvSpPr>
        <p:spPr>
          <a:xfrm>
            <a:off x="4078734" y="1772816"/>
            <a:ext cx="748987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Принцип </a:t>
            </a:r>
            <a:r>
              <a:rPr lang="ru-RU" sz="3200" dirty="0">
                <a:solidFill>
                  <a:srgbClr val="002060"/>
                </a:solidFill>
              </a:rPr>
              <a:t>Священного Писания </a:t>
            </a:r>
          </a:p>
          <a:p>
            <a:endParaRPr lang="ru-RU" sz="3000" i="1" dirty="0">
              <a:solidFill>
                <a:srgbClr val="000090"/>
              </a:solidFill>
            </a:endParaRPr>
          </a:p>
          <a:p>
            <a:r>
              <a:rPr lang="ru-RU" sz="3600" b="1" dirty="0">
                <a:solidFill>
                  <a:srgbClr val="000090"/>
                </a:solidFill>
              </a:rPr>
              <a:t>«У кого </a:t>
            </a:r>
            <a:r>
              <a:rPr lang="ru-RU" sz="3600" b="1" dirty="0" smtClean="0">
                <a:solidFill>
                  <a:srgbClr val="000090"/>
                </a:solidFill>
              </a:rPr>
              <a:t>ненадёжные </a:t>
            </a:r>
            <a:r>
              <a:rPr lang="ru-RU" sz="3600" b="1" dirty="0">
                <a:solidFill>
                  <a:srgbClr val="000090"/>
                </a:solidFill>
              </a:rPr>
              <a:t>друзья, </a:t>
            </a:r>
            <a:r>
              <a:rPr lang="ru-RU" sz="3600" b="1" dirty="0" smtClean="0">
                <a:solidFill>
                  <a:srgbClr val="000090"/>
                </a:solidFill>
              </a:rPr>
              <a:t/>
            </a:r>
            <a:br>
              <a:rPr lang="ru-RU" sz="3600" b="1" dirty="0" smtClean="0">
                <a:solidFill>
                  <a:srgbClr val="000090"/>
                </a:solidFill>
              </a:rPr>
            </a:br>
            <a:r>
              <a:rPr lang="ru-RU" sz="3600" b="1" dirty="0" smtClean="0">
                <a:solidFill>
                  <a:srgbClr val="000090"/>
                </a:solidFill>
              </a:rPr>
              <a:t>то идёт </a:t>
            </a:r>
            <a:r>
              <a:rPr lang="ru-RU" sz="3600" b="1" dirty="0">
                <a:solidFill>
                  <a:srgbClr val="000090"/>
                </a:solidFill>
              </a:rPr>
              <a:t>к краху; и бывает друг </a:t>
            </a:r>
            <a:r>
              <a:rPr lang="ru-RU" sz="3600" b="1" dirty="0" smtClean="0">
                <a:solidFill>
                  <a:srgbClr val="000090"/>
                </a:solidFill>
              </a:rPr>
              <a:t/>
            </a:r>
            <a:br>
              <a:rPr lang="ru-RU" sz="3600" b="1" dirty="0" smtClean="0">
                <a:solidFill>
                  <a:srgbClr val="000090"/>
                </a:solidFill>
              </a:rPr>
            </a:br>
            <a:r>
              <a:rPr lang="ru-RU" sz="3600" b="1" dirty="0" smtClean="0">
                <a:solidFill>
                  <a:srgbClr val="000090"/>
                </a:solidFill>
              </a:rPr>
              <a:t>более привязанный̆</a:t>
            </a:r>
            <a:r>
              <a:rPr lang="ru-RU" sz="3600" b="1" dirty="0">
                <a:solidFill>
                  <a:srgbClr val="000090"/>
                </a:solidFill>
              </a:rPr>
              <a:t>, нежели брат»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000" i="1" dirty="0" smtClean="0">
                <a:solidFill>
                  <a:srgbClr val="000090"/>
                </a:solidFill>
              </a:rPr>
              <a:t>		(</a:t>
            </a:r>
            <a:r>
              <a:rPr lang="ru-RU" sz="3000" i="1" dirty="0">
                <a:solidFill>
                  <a:srgbClr val="000090"/>
                </a:solidFill>
              </a:rPr>
              <a:t>Притчи 18:24, </a:t>
            </a:r>
          </a:p>
          <a:p>
            <a:r>
              <a:rPr lang="ru-RU" sz="3000" i="1" dirty="0" smtClean="0">
                <a:solidFill>
                  <a:srgbClr val="000090"/>
                </a:solidFill>
              </a:rPr>
              <a:t>		Новый̆ международный̆ </a:t>
            </a:r>
            <a:r>
              <a:rPr lang="ru-RU" sz="3000" i="1" dirty="0">
                <a:solidFill>
                  <a:srgbClr val="000090"/>
                </a:solidFill>
              </a:rPr>
              <a:t>перевод</a:t>
            </a:r>
            <a:r>
              <a:rPr lang="ru-RU" sz="3000" i="1" dirty="0" smtClean="0">
                <a:solidFill>
                  <a:srgbClr val="000090"/>
                </a:solidFill>
              </a:rPr>
              <a:t>) </a:t>
            </a:r>
            <a:endParaRPr lang="ru-RU" sz="3000" i="1" dirty="0">
              <a:solidFill>
                <a:srgbClr val="00009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3192435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EC3E49-EFFB-3AFA-7556-E6C542225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FCB20B-75F4-0A66-8781-8F0D47C766F2}"/>
              </a:ext>
            </a:extLst>
          </p:cNvPr>
          <p:cNvSpPr txBox="1"/>
          <p:nvPr/>
        </p:nvSpPr>
        <p:spPr>
          <a:xfrm>
            <a:off x="623392" y="476672"/>
            <a:ext cx="10729192" cy="589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800" dirty="0">
                <a:solidFill>
                  <a:srgbClr val="002060"/>
                </a:solidFill>
              </a:rPr>
              <a:t>«Чтобы процветать, все семьи нуждаются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в </a:t>
            </a:r>
            <a:r>
              <a:rPr lang="ru-RU" sz="3800" dirty="0">
                <a:solidFill>
                  <a:srgbClr val="002060"/>
                </a:solidFill>
              </a:rPr>
              <a:t>поддержке, помощи и ресурсах. Родители лучше всего справляются со </a:t>
            </a:r>
            <a:r>
              <a:rPr lang="ru-RU" sz="3800" dirty="0" smtClean="0">
                <a:solidFill>
                  <a:srgbClr val="002060"/>
                </a:solidFill>
              </a:rPr>
              <a:t>своей̆ </a:t>
            </a:r>
            <a:r>
              <a:rPr lang="ru-RU" sz="3800" dirty="0">
                <a:solidFill>
                  <a:srgbClr val="002060"/>
                </a:solidFill>
              </a:rPr>
              <a:t>ролью, когда у них есть надежная сеть </a:t>
            </a:r>
            <a:r>
              <a:rPr lang="ru-RU" sz="3800" dirty="0" smtClean="0">
                <a:solidFill>
                  <a:srgbClr val="002060"/>
                </a:solidFill>
              </a:rPr>
              <a:t>людей̆</a:t>
            </a:r>
            <a:r>
              <a:rPr lang="ru-RU" sz="3800" dirty="0">
                <a:solidFill>
                  <a:srgbClr val="002060"/>
                </a:solidFill>
              </a:rPr>
              <a:t>, к которым они могут обратиться за советом и </a:t>
            </a:r>
            <a:r>
              <a:rPr lang="ru-RU" sz="3800" dirty="0" smtClean="0">
                <a:solidFill>
                  <a:srgbClr val="002060"/>
                </a:solidFill>
              </a:rPr>
              <a:t>конкретной̆ </a:t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помощью </a:t>
            </a:r>
            <a:r>
              <a:rPr lang="ru-RU" sz="3800" dirty="0">
                <a:solidFill>
                  <a:srgbClr val="002060"/>
                </a:solidFill>
              </a:rPr>
              <a:t>в воспитании </a:t>
            </a:r>
            <a:r>
              <a:rPr lang="ru-RU" sz="3800" dirty="0" smtClean="0">
                <a:solidFill>
                  <a:srgbClr val="002060"/>
                </a:solidFill>
              </a:rPr>
              <a:t>детей̆</a:t>
            </a:r>
            <a:r>
              <a:rPr lang="ru-RU" sz="3800" dirty="0">
                <a:solidFill>
                  <a:srgbClr val="002060"/>
                </a:solidFill>
              </a:rPr>
              <a:t>.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Большинство семей̆ </a:t>
            </a:r>
            <a:r>
              <a:rPr lang="ru-RU" sz="3800" dirty="0">
                <a:solidFill>
                  <a:srgbClr val="002060"/>
                </a:solidFill>
              </a:rPr>
              <a:t>могут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положиться </a:t>
            </a:r>
            <a:r>
              <a:rPr lang="ru-RU" sz="3800" dirty="0">
                <a:solidFill>
                  <a:srgbClr val="002060"/>
                </a:solidFill>
              </a:rPr>
              <a:t>на родственников,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друзей̆ </a:t>
            </a:r>
            <a:r>
              <a:rPr lang="ru-RU" sz="3800" dirty="0">
                <a:solidFill>
                  <a:srgbClr val="002060"/>
                </a:solidFill>
              </a:rPr>
              <a:t>и </a:t>
            </a:r>
            <a:r>
              <a:rPr lang="ru-RU" sz="3800" dirty="0" smtClean="0">
                <a:solidFill>
                  <a:srgbClr val="002060"/>
                </a:solidFill>
              </a:rPr>
              <a:t>соседей̆</a:t>
            </a:r>
            <a:r>
              <a:rPr lang="ru-RU" sz="3800" dirty="0">
                <a:solidFill>
                  <a:srgbClr val="002060"/>
                </a:solidFill>
              </a:rPr>
              <a:t>, которые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составляют </a:t>
            </a:r>
            <a:r>
              <a:rPr lang="ru-RU" sz="3800" dirty="0">
                <a:solidFill>
                  <a:srgbClr val="002060"/>
                </a:solidFill>
              </a:rPr>
              <a:t>основу сети поддержки </a:t>
            </a:r>
            <a:r>
              <a:rPr lang="ru-RU" sz="3800" dirty="0" smtClean="0">
                <a:solidFill>
                  <a:srgbClr val="002060"/>
                </a:solidFill>
              </a:rPr>
              <a:t/>
            </a:r>
            <a:br>
              <a:rPr lang="ru-RU" sz="3800" dirty="0" smtClean="0">
                <a:solidFill>
                  <a:srgbClr val="002060"/>
                </a:solidFill>
              </a:rPr>
            </a:br>
            <a:r>
              <a:rPr lang="ru-RU" sz="3800" dirty="0" smtClean="0">
                <a:solidFill>
                  <a:srgbClr val="002060"/>
                </a:solidFill>
              </a:rPr>
              <a:t>их </a:t>
            </a:r>
            <a:r>
              <a:rPr lang="ru-RU" sz="3800" dirty="0">
                <a:solidFill>
                  <a:srgbClr val="002060"/>
                </a:solidFill>
              </a:rPr>
              <a:t>семьи».</a:t>
            </a:r>
            <a:endParaRPr lang="en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8239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F807E8-529D-DE0C-E983-E97FEBFA8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5790E7-E025-9A01-0C29-11653EB8E7C3}"/>
              </a:ext>
            </a:extLst>
          </p:cNvPr>
          <p:cNvSpPr txBox="1"/>
          <p:nvPr/>
        </p:nvSpPr>
        <p:spPr>
          <a:xfrm rot="10800000" flipV="1">
            <a:off x="4583832" y="2068881"/>
            <a:ext cx="6984776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</a:rPr>
              <a:t>Благодарите Его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</a:rPr>
              <a:t>Просите Его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</a:rPr>
              <a:t>Ожидайте Его вмешательства </a:t>
            </a:r>
            <a:endParaRPr lang="ru-RU" sz="40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</a:rPr>
              <a:t>Слушайте Его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211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Практические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сотрудничества с Богом</a:t>
            </a:r>
            <a:b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54924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0144F8-EC69-E337-22DE-BF3E07441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3552" y="98072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r>
              <a:rPr lang="ru-RU" sz="3200" dirty="0"/>
              <a:t>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DCDE2C6-C97A-2781-A9BF-0F25725783AE}"/>
              </a:ext>
            </a:extLst>
          </p:cNvPr>
          <p:cNvSpPr/>
          <p:nvPr/>
        </p:nvSpPr>
        <p:spPr>
          <a:xfrm>
            <a:off x="3810000" y="2764038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NewRomanPS"/>
              </a:rPr>
              <a:t/>
            </a:r>
            <a:br>
              <a:rPr lang="ru-RU" b="1" dirty="0">
                <a:latin typeface="TimesNewRomanPS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E4B14D-A6A9-44DE-7CF1-D88989CDB3C8}"/>
              </a:ext>
            </a:extLst>
          </p:cNvPr>
          <p:cNvSpPr txBox="1"/>
          <p:nvPr/>
        </p:nvSpPr>
        <p:spPr>
          <a:xfrm>
            <a:off x="1631504" y="1702895"/>
            <a:ext cx="10415159" cy="2302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Принцип </a:t>
            </a:r>
            <a:r>
              <a:rPr lang="ru-RU" sz="3600" dirty="0">
                <a:solidFill>
                  <a:srgbClr val="000090"/>
                </a:solidFill>
              </a:rPr>
              <a:t>Священного </a:t>
            </a:r>
            <a:r>
              <a:rPr lang="ru-RU" sz="3600" dirty="0" smtClean="0">
                <a:solidFill>
                  <a:srgbClr val="000090"/>
                </a:solidFill>
              </a:rPr>
              <a:t>Писания</a:t>
            </a:r>
          </a:p>
          <a:p>
            <a:endParaRPr lang="ru-RU" sz="14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0090"/>
                </a:solidFill>
              </a:rPr>
              <a:t>«Бог мой да восполнит всякую нужду вашу, </a:t>
            </a:r>
            <a:r>
              <a:rPr lang="ru-RU" sz="3600" b="1" dirty="0" smtClean="0">
                <a:solidFill>
                  <a:srgbClr val="000090"/>
                </a:solidFill>
              </a:rPr>
              <a:t/>
            </a:r>
            <a:br>
              <a:rPr lang="ru-RU" sz="3600" b="1" dirty="0" smtClean="0">
                <a:solidFill>
                  <a:srgbClr val="000090"/>
                </a:solidFill>
              </a:rPr>
            </a:br>
            <a:r>
              <a:rPr lang="ru-RU" sz="3600" b="1" dirty="0" smtClean="0">
                <a:solidFill>
                  <a:srgbClr val="000090"/>
                </a:solidFill>
              </a:rPr>
              <a:t>по </a:t>
            </a:r>
            <a:r>
              <a:rPr lang="ru-RU" sz="3600" b="1" dirty="0">
                <a:solidFill>
                  <a:srgbClr val="000090"/>
                </a:solidFill>
              </a:rPr>
              <a:t>богатству Своему в славе, Христом Иисусом» </a:t>
            </a:r>
            <a:endParaRPr lang="en-US" sz="3600" b="1" dirty="0">
              <a:solidFill>
                <a:srgbClr val="000090"/>
              </a:solidFill>
            </a:endParaRPr>
          </a:p>
          <a:p>
            <a:r>
              <a:rPr lang="ru-RU" sz="3600" i="1" dirty="0" smtClean="0">
                <a:solidFill>
                  <a:srgbClr val="000090"/>
                </a:solidFill>
              </a:rPr>
              <a:t>					</a:t>
            </a:r>
            <a:r>
              <a:rPr lang="ru-RU" sz="3000" i="1" dirty="0" smtClean="0">
                <a:solidFill>
                  <a:srgbClr val="000090"/>
                </a:solidFill>
              </a:rPr>
              <a:t>(</a:t>
            </a:r>
            <a:r>
              <a:rPr lang="ru-RU" sz="3000" i="1" dirty="0">
                <a:solidFill>
                  <a:srgbClr val="000090"/>
                </a:solidFill>
              </a:rPr>
              <a:t>Филиппийцам 4:19</a:t>
            </a:r>
            <a:r>
              <a:rPr lang="ru-RU" sz="3000" i="1" dirty="0" smtClean="0">
                <a:solidFill>
                  <a:srgbClr val="000090"/>
                </a:solidFill>
              </a:rPr>
              <a:t>)</a:t>
            </a:r>
            <a:endParaRPr lang="ru-RU" sz="3000" i="1" dirty="0">
              <a:solidFill>
                <a:srgbClr val="00009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ФИНАНСЫ ОДИНОКОЙ МАМЫ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14791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BE2A56-6BE3-52F7-B480-6D5D92F3B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" y="1196752"/>
            <a:ext cx="9797429" cy="5512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3552" y="98072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                 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B4FD01-C66C-1725-E3F7-4C6E1E0B7257}"/>
              </a:ext>
            </a:extLst>
          </p:cNvPr>
          <p:cNvSpPr txBox="1"/>
          <p:nvPr/>
        </p:nvSpPr>
        <p:spPr>
          <a:xfrm>
            <a:off x="695400" y="1412776"/>
            <a:ext cx="11161240" cy="499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sz="3200" dirty="0" smtClean="0">
                <a:solidFill>
                  <a:srgbClr val="002060"/>
                </a:solidFill>
              </a:rPr>
              <a:t>Представьте</a:t>
            </a:r>
            <a:r>
              <a:rPr lang="ru-RU" sz="3200" dirty="0">
                <a:solidFill>
                  <a:srgbClr val="002060"/>
                </a:solidFill>
              </a:rPr>
              <a:t>, что вы переживаете ситуацию, когда вам нужна помощь от </a:t>
            </a:r>
            <a:r>
              <a:rPr lang="ru-RU" sz="3200" dirty="0" smtClean="0">
                <a:solidFill>
                  <a:srgbClr val="002060"/>
                </a:solidFill>
              </a:rPr>
              <a:t>Бога (скорее </a:t>
            </a:r>
            <a:r>
              <a:rPr lang="ru-RU" sz="3200" dirty="0">
                <a:solidFill>
                  <a:srgbClr val="002060"/>
                </a:solidFill>
              </a:rPr>
              <a:t>всего, вам </a:t>
            </a:r>
            <a:r>
              <a:rPr lang="ru-RU" sz="3200" dirty="0" smtClean="0">
                <a:solidFill>
                  <a:srgbClr val="002060"/>
                </a:solidFill>
              </a:rPr>
              <a:t>и не нужно этого себе представлять):</a:t>
            </a:r>
            <a:endParaRPr lang="ru-RU" sz="3200" dirty="0">
              <a:solidFill>
                <a:srgbClr val="002060"/>
              </a:solidFill>
            </a:endParaRPr>
          </a:p>
          <a:p>
            <a:pPr marL="3319463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Напишите </a:t>
            </a:r>
            <a:r>
              <a:rPr lang="ru-RU" sz="2800" dirty="0">
                <a:solidFill>
                  <a:srgbClr val="002060"/>
                </a:solidFill>
              </a:rPr>
              <a:t>письмо Богу.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Будьте </a:t>
            </a:r>
            <a:r>
              <a:rPr lang="ru-RU" sz="2800" dirty="0">
                <a:solidFill>
                  <a:srgbClr val="002060"/>
                </a:solidFill>
              </a:rPr>
              <a:t>очень конкретны в том, что вам нужно.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319463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Выберите </a:t>
            </a:r>
            <a:r>
              <a:rPr lang="ru-RU" sz="2800" dirty="0">
                <a:solidFill>
                  <a:srgbClr val="002060"/>
                </a:solidFill>
              </a:rPr>
              <a:t>одно </a:t>
            </a:r>
            <a:r>
              <a:rPr lang="ru-RU" sz="2800" dirty="0" smtClean="0">
                <a:solidFill>
                  <a:srgbClr val="002060"/>
                </a:solidFill>
              </a:rPr>
              <a:t>библейское </a:t>
            </a:r>
            <a:r>
              <a:rPr lang="ru-RU" sz="2800" dirty="0">
                <a:solidFill>
                  <a:srgbClr val="002060"/>
                </a:solidFill>
              </a:rPr>
              <a:t>обетование, изложите его в письме и попросите, чтобы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Он </a:t>
            </a:r>
            <a:r>
              <a:rPr lang="ru-RU" sz="2800" dirty="0">
                <a:solidFill>
                  <a:srgbClr val="002060"/>
                </a:solidFill>
              </a:rPr>
              <a:t>его исполнил относительно вас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pPr marL="3319463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Попросите </a:t>
            </a:r>
            <a:r>
              <a:rPr lang="ru-RU" sz="2800" dirty="0">
                <a:solidFill>
                  <a:srgbClr val="002060"/>
                </a:solidFill>
              </a:rPr>
              <a:t>Бога присоединиться к вам в вашем родительском пути. Попросите Его стать вашим </a:t>
            </a:r>
            <a:r>
              <a:rPr lang="ru-RU" sz="2800" dirty="0" smtClean="0">
                <a:solidFill>
                  <a:srgbClr val="002060"/>
                </a:solidFill>
              </a:rPr>
              <a:t>партнёром </a:t>
            </a:r>
            <a:r>
              <a:rPr lang="ru-RU" sz="2800" dirty="0">
                <a:solidFill>
                  <a:srgbClr val="002060"/>
                </a:solidFill>
              </a:rPr>
              <a:t>по воспитанию.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268575453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F1ACC9-D293-145B-FD61-302E3C0B2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2B77D4-F3A1-F1B4-B37A-F9D260713FC6}"/>
              </a:ext>
            </a:extLst>
          </p:cNvPr>
          <p:cNvSpPr txBox="1"/>
          <p:nvPr/>
        </p:nvSpPr>
        <p:spPr>
          <a:xfrm>
            <a:off x="1343472" y="2276872"/>
            <a:ext cx="6768752" cy="310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</a:rPr>
              <a:t>Выслушать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</a:rPr>
              <a:t>Посидеть с </a:t>
            </a:r>
            <a:r>
              <a:rPr lang="ru-RU" sz="4000" dirty="0" smtClean="0">
                <a:solidFill>
                  <a:srgbClr val="002060"/>
                </a:solidFill>
              </a:rPr>
              <a:t>ребёнком </a:t>
            </a:r>
            <a:endParaRPr lang="ru-RU" sz="40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</a:rPr>
              <a:t>Дать совет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</a:rPr>
              <a:t>Поговорить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Пути,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которыми члены семьи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друзья могут оказать помощь </a:t>
            </a:r>
          </a:p>
        </p:txBody>
      </p:sp>
    </p:spTree>
    <p:extLst>
      <p:ext uri="{BB962C8B-B14F-4D97-AF65-F5344CB8AC3E}">
        <p14:creationId xmlns:p14="http://schemas.microsoft.com/office/powerpoint/2010/main" val="1625964449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CA93E-6EC5-9925-E0C7-988A84D2F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806CC5-64D3-6BE4-A6EB-BFE7E41CCF29}"/>
              </a:ext>
            </a:extLst>
          </p:cNvPr>
          <p:cNvSpPr txBox="1"/>
          <p:nvPr/>
        </p:nvSpPr>
        <p:spPr>
          <a:xfrm>
            <a:off x="4367808" y="1556792"/>
            <a:ext cx="7164549" cy="439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Обращаетесь </a:t>
            </a:r>
            <a:r>
              <a:rPr lang="ru-RU" sz="3600" dirty="0">
                <a:solidFill>
                  <a:srgbClr val="002060"/>
                </a:solidFill>
              </a:rPr>
              <a:t>ли вы к другим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за поддержкой̆</a:t>
            </a:r>
            <a:r>
              <a:rPr lang="ru-RU" sz="3600" dirty="0">
                <a:solidFill>
                  <a:srgbClr val="002060"/>
                </a:solidFill>
              </a:rPr>
              <a:t>, когда она вам нужна? Почему </a:t>
            </a:r>
            <a:r>
              <a:rPr lang="ru-RU" sz="3600" dirty="0" smtClean="0">
                <a:solidFill>
                  <a:srgbClr val="002060"/>
                </a:solidFill>
              </a:rPr>
              <a:t>«да» </a:t>
            </a:r>
            <a:r>
              <a:rPr lang="ru-RU" sz="3600" dirty="0">
                <a:solidFill>
                  <a:srgbClr val="002060"/>
                </a:solidFill>
              </a:rPr>
              <a:t>или почему </a:t>
            </a:r>
            <a:r>
              <a:rPr lang="ru-RU" sz="3600" dirty="0" smtClean="0">
                <a:solidFill>
                  <a:srgbClr val="002060"/>
                </a:solidFill>
              </a:rPr>
              <a:t>«нет»? </a:t>
            </a:r>
            <a:endParaRPr lang="ru-RU" sz="36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</a:rPr>
              <a:t>Какими способами ваша семья оказывает поддержку другим?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</a:rPr>
              <a:t>Какими способами друзья предлагают вас поддержать?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82487328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B6E9FA-A7B0-AC4E-CD27-834C9E39B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Партнёрство с 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церковью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465072-275C-E5F4-99D0-A68EFD60A39E}"/>
              </a:ext>
            </a:extLst>
          </p:cNvPr>
          <p:cNvSpPr txBox="1"/>
          <p:nvPr/>
        </p:nvSpPr>
        <p:spPr>
          <a:xfrm>
            <a:off x="911424" y="1485900"/>
            <a:ext cx="10009112" cy="438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Семинары по воспитанию детей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Выезды на отдых мам/детей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Церковная библиотека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Молитвенные 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партнёры</a:t>
            </a:r>
            <a:endParaRPr lang="ru-RU" sz="3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 изучения Библии 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контексте </a:t>
            </a:r>
            <a:b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воспитания </a:t>
            </a: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детей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«Мамин вечер»</a:t>
            </a:r>
            <a:endParaRPr lang="ru-RU" sz="3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Присмотр за детьми по очереди </a:t>
            </a:r>
          </a:p>
        </p:txBody>
      </p:sp>
    </p:spTree>
    <p:extLst>
      <p:ext uri="{BB962C8B-B14F-4D97-AF65-F5344CB8AC3E}">
        <p14:creationId xmlns:p14="http://schemas.microsoft.com/office/powerpoint/2010/main" val="59947397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BA1D62-3015-FF91-F0E3-072CF9171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Пять 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 молитвы </a:t>
            </a: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молитвенным </a:t>
            </a: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партнёром: 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700F53-ECAE-9474-A5C6-C62C19A2838E}"/>
              </a:ext>
            </a:extLst>
          </p:cNvPr>
          <p:cNvSpPr txBox="1"/>
          <p:nvPr/>
        </p:nvSpPr>
        <p:spPr>
          <a:xfrm>
            <a:off x="1033926" y="2123807"/>
            <a:ext cx="9238538" cy="4012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вас кто-то молится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даёт </a:t>
            </a: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нашим молитвам быть слишком сосредоточенными на нас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Кто-то поможет вам 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услышать Божий ответ</a:t>
            </a:r>
            <a:endParaRPr lang="ru-RU" sz="3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оздаёт </a:t>
            </a: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глубокую связь с кем-то другим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Обеспечивает ответственность друг 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</a:t>
            </a: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другом </a:t>
            </a:r>
          </a:p>
        </p:txBody>
      </p:sp>
    </p:spTree>
    <p:extLst>
      <p:ext uri="{BB962C8B-B14F-4D97-AF65-F5344CB8AC3E}">
        <p14:creationId xmlns:p14="http://schemas.microsoft.com/office/powerpoint/2010/main" val="272554353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A3AEAA-92BC-D963-B7C6-10FF3A7D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C3951-9A9F-9E91-83F2-0B1BD22E05F7}"/>
              </a:ext>
            </a:extLst>
          </p:cNvPr>
          <p:cNvSpPr txBox="1"/>
          <p:nvPr/>
        </p:nvSpPr>
        <p:spPr>
          <a:xfrm>
            <a:off x="335360" y="1772816"/>
            <a:ext cx="10801200" cy="389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Выберите </a:t>
            </a:r>
            <a:r>
              <a:rPr lang="ru-RU" sz="3600" dirty="0">
                <a:solidFill>
                  <a:srgbClr val="002060"/>
                </a:solidFill>
              </a:rPr>
              <a:t>время и место. Возможно, </a:t>
            </a:r>
            <a:r>
              <a:rPr lang="ru-RU" sz="3600" dirty="0" smtClean="0">
                <a:solidFill>
                  <a:srgbClr val="002060"/>
                </a:solidFill>
              </a:rPr>
              <a:t>это будет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по </a:t>
            </a:r>
            <a:r>
              <a:rPr lang="ru-RU" sz="3600" dirty="0">
                <a:solidFill>
                  <a:srgbClr val="002060"/>
                </a:solidFill>
              </a:rPr>
              <a:t>телефону или </a:t>
            </a:r>
            <a:r>
              <a:rPr lang="ru-RU" sz="3600" dirty="0" smtClean="0">
                <a:solidFill>
                  <a:srgbClr val="002060"/>
                </a:solidFill>
              </a:rPr>
              <a:t>видео звонку. </a:t>
            </a:r>
            <a:endParaRPr lang="ru-RU" sz="36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3600" dirty="0">
                <a:solidFill>
                  <a:srgbClr val="002060"/>
                </a:solidFill>
              </a:rPr>
              <a:t>По очереди помолитесь вслух.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3600" dirty="0">
                <a:solidFill>
                  <a:srgbClr val="002060"/>
                </a:solidFill>
              </a:rPr>
              <a:t>Выражайте в молитве по </a:t>
            </a:r>
            <a:r>
              <a:rPr lang="ru-RU" sz="3600" dirty="0" smtClean="0">
                <a:solidFill>
                  <a:srgbClr val="002060"/>
                </a:solidFill>
              </a:rPr>
              <a:t>одной̆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просьбе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smtClean="0">
                <a:solidFill>
                  <a:srgbClr val="002060"/>
                </a:solidFill>
              </a:rPr>
              <a:t>позволяя </a:t>
            </a:r>
            <a:r>
              <a:rPr lang="ru-RU" sz="3600" dirty="0">
                <a:solidFill>
                  <a:srgbClr val="002060"/>
                </a:solidFill>
              </a:rPr>
              <a:t>вашему </a:t>
            </a:r>
            <a:r>
              <a:rPr lang="ru-RU" sz="3600" dirty="0" smtClean="0">
                <a:solidFill>
                  <a:srgbClr val="002060"/>
                </a:solidFill>
              </a:rPr>
              <a:t>партнёру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по </a:t>
            </a:r>
            <a:r>
              <a:rPr lang="ru-RU" sz="3600" dirty="0">
                <a:solidFill>
                  <a:srgbClr val="002060"/>
                </a:solidFill>
              </a:rPr>
              <a:t>молитве откликнуться или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что-либо добавить </a:t>
            </a:r>
            <a:r>
              <a:rPr lang="ru-RU" sz="3600" dirty="0">
                <a:solidFill>
                  <a:srgbClr val="002060"/>
                </a:solidFill>
              </a:rPr>
              <a:t>к вашей молитве. 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129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Вот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несколько идей для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совместной̆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молитвы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1589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A3AEAA-92BC-D963-B7C6-10FF3A7D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FC3951-9A9F-9E91-83F2-0B1BD22E05F7}"/>
              </a:ext>
            </a:extLst>
          </p:cNvPr>
          <p:cNvSpPr txBox="1"/>
          <p:nvPr/>
        </p:nvSpPr>
        <p:spPr>
          <a:xfrm>
            <a:off x="335360" y="1835401"/>
            <a:ext cx="10801200" cy="4329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3400" dirty="0" smtClean="0">
                <a:solidFill>
                  <a:srgbClr val="002060"/>
                </a:solidFill>
              </a:rPr>
              <a:t>Молитесь коротко и давайте друг другу время молиться.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3400" dirty="0" smtClean="0">
                <a:solidFill>
                  <a:srgbClr val="002060"/>
                </a:solidFill>
              </a:rPr>
              <a:t>Когда </a:t>
            </a:r>
            <a:r>
              <a:rPr lang="ru-RU" sz="3400" dirty="0">
                <a:solidFill>
                  <a:srgbClr val="002060"/>
                </a:solidFill>
              </a:rPr>
              <a:t>ваш </a:t>
            </a:r>
            <a:r>
              <a:rPr lang="ru-RU" sz="3400" dirty="0" smtClean="0">
                <a:solidFill>
                  <a:srgbClr val="002060"/>
                </a:solidFill>
              </a:rPr>
              <a:t>молитвенный̆ партнёр молится о </a:t>
            </a:r>
            <a:r>
              <a:rPr lang="ru-RU" sz="3400" dirty="0">
                <a:solidFill>
                  <a:srgbClr val="002060"/>
                </a:solidFill>
              </a:rPr>
              <a:t>вас, просто слушайте.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В</a:t>
            </a:r>
            <a:r>
              <a:rPr lang="ru-RU" sz="3400" dirty="0" smtClean="0">
                <a:solidFill>
                  <a:srgbClr val="002060"/>
                </a:solidFill>
              </a:rPr>
              <a:t>ремя </a:t>
            </a:r>
            <a:r>
              <a:rPr lang="ru-RU" sz="3400" dirty="0">
                <a:solidFill>
                  <a:srgbClr val="002060"/>
                </a:solidFill>
              </a:rPr>
              <a:t>молитвы – разговор </a:t>
            </a:r>
            <a:r>
              <a:rPr lang="ru-RU" sz="3400" dirty="0" smtClean="0">
                <a:solidFill>
                  <a:srgbClr val="002060"/>
                </a:solidFill>
              </a:rPr>
              <a:t>между вами</a:t>
            </a:r>
            <a:r>
              <a:rPr lang="ru-RU" sz="3400" dirty="0">
                <a:solidFill>
                  <a:srgbClr val="002060"/>
                </a:solidFill>
              </a:rPr>
              <a:t>, </a:t>
            </a:r>
            <a:r>
              <a:rPr lang="ru-RU" sz="3400" dirty="0" smtClean="0">
                <a:solidFill>
                  <a:srgbClr val="002060"/>
                </a:solidFill>
              </a:rPr>
              <a:t/>
            </a:r>
            <a:br>
              <a:rPr lang="ru-RU" sz="3400" dirty="0" smtClean="0">
                <a:solidFill>
                  <a:srgbClr val="002060"/>
                </a:solidFill>
              </a:rPr>
            </a:br>
            <a:r>
              <a:rPr lang="ru-RU" sz="3400" dirty="0" smtClean="0">
                <a:solidFill>
                  <a:srgbClr val="002060"/>
                </a:solidFill>
              </a:rPr>
              <a:t>вашим молитвенным партнёром и Богом.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ru-RU" sz="3400" dirty="0" smtClean="0">
                <a:solidFill>
                  <a:srgbClr val="002060"/>
                </a:solidFill>
              </a:rPr>
              <a:t>Слушайте Святого </a:t>
            </a:r>
            <a:r>
              <a:rPr lang="ru-RU" sz="3400" dirty="0">
                <a:solidFill>
                  <a:srgbClr val="002060"/>
                </a:solidFill>
              </a:rPr>
              <a:t>Духа и </a:t>
            </a:r>
            <a:r>
              <a:rPr lang="ru-RU" sz="3400" dirty="0" smtClean="0">
                <a:solidFill>
                  <a:srgbClr val="002060"/>
                </a:solidFill>
              </a:rPr>
              <a:t>следуйте </a:t>
            </a:r>
            <a:br>
              <a:rPr lang="ru-RU" sz="3400" dirty="0" smtClean="0">
                <a:solidFill>
                  <a:srgbClr val="002060"/>
                </a:solidFill>
              </a:rPr>
            </a:br>
            <a:r>
              <a:rPr lang="ru-RU" sz="3400" dirty="0" smtClean="0">
                <a:solidFill>
                  <a:srgbClr val="002060"/>
                </a:solidFill>
              </a:rPr>
              <a:t>Его руководству в молитве. 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129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Вот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несколько идей для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совместной̆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молитвы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132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0D1E08-FA6C-1ADF-2AE9-C29A0CE6A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80728"/>
            <a:ext cx="10101127" cy="56831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3552" y="98072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                 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1C10E0-2093-001F-EA07-1FE402264D3A}"/>
              </a:ext>
            </a:extLst>
          </p:cNvPr>
          <p:cNvSpPr txBox="1"/>
          <p:nvPr/>
        </p:nvSpPr>
        <p:spPr>
          <a:xfrm>
            <a:off x="695400" y="1471518"/>
            <a:ext cx="11161240" cy="4621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Представьте, </a:t>
            </a:r>
            <a:r>
              <a:rPr lang="ru-RU" sz="2800" dirty="0">
                <a:solidFill>
                  <a:srgbClr val="002060"/>
                </a:solidFill>
              </a:rPr>
              <a:t>что вы только что были избраны в качестве директора служения одиноким матерям в </a:t>
            </a:r>
            <a:r>
              <a:rPr lang="ru-RU" sz="2800" dirty="0" smtClean="0">
                <a:solidFill>
                  <a:srgbClr val="002060"/>
                </a:solidFill>
              </a:rPr>
              <a:t>вашей̆ местной̆ </a:t>
            </a:r>
            <a:r>
              <a:rPr lang="ru-RU" sz="2800" dirty="0">
                <a:solidFill>
                  <a:srgbClr val="002060"/>
                </a:solidFill>
              </a:rPr>
              <a:t>церкви. </a:t>
            </a:r>
          </a:p>
          <a:p>
            <a:pPr marL="3136900" indent="-260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Составьте список из </a:t>
            </a:r>
            <a:r>
              <a:rPr lang="ru-RU" sz="2800" dirty="0" smtClean="0">
                <a:solidFill>
                  <a:srgbClr val="002060"/>
                </a:solidFill>
              </a:rPr>
              <a:t>трёх </a:t>
            </a:r>
            <a:r>
              <a:rPr lang="ru-RU" sz="2800" dirty="0">
                <a:solidFill>
                  <a:srgbClr val="002060"/>
                </a:solidFill>
              </a:rPr>
              <a:t>различных программ или мероприятий, которые, по вашему мнению, могут принести пользу одиноким мамам </a:t>
            </a:r>
            <a:r>
              <a:rPr lang="ru-RU" sz="2800" dirty="0" smtClean="0">
                <a:solidFill>
                  <a:srgbClr val="002060"/>
                </a:solidFill>
              </a:rPr>
              <a:t>вашей общины. Подумайте </a:t>
            </a:r>
            <a:r>
              <a:rPr lang="ru-RU" sz="2800" dirty="0">
                <a:solidFill>
                  <a:srgbClr val="002060"/>
                </a:solidFill>
              </a:rPr>
              <a:t>о других </a:t>
            </a:r>
            <a:r>
              <a:rPr lang="ru-RU" sz="2800" dirty="0" smtClean="0">
                <a:solidFill>
                  <a:srgbClr val="002060"/>
                </a:solidFill>
              </a:rPr>
              <a:t>идеях. Что можно </a:t>
            </a:r>
            <a:r>
              <a:rPr lang="ru-RU" sz="2800" dirty="0">
                <a:solidFill>
                  <a:srgbClr val="002060"/>
                </a:solidFill>
              </a:rPr>
              <a:t>добавить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 вышеприведённому списку</a:t>
            </a:r>
            <a:r>
              <a:rPr lang="ru-RU" sz="2800" dirty="0">
                <a:solidFill>
                  <a:srgbClr val="002060"/>
                </a:solidFill>
              </a:rPr>
              <a:t>?</a:t>
            </a:r>
          </a:p>
          <a:p>
            <a:pPr marL="3136900" indent="-260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Какая поддержка вам нужна, чтобы </a:t>
            </a:r>
            <a:r>
              <a:rPr lang="ru-RU" sz="2800" dirty="0" smtClean="0">
                <a:solidFill>
                  <a:srgbClr val="002060"/>
                </a:solidFill>
              </a:rPr>
              <a:t>осуществить каждое </a:t>
            </a:r>
            <a:r>
              <a:rPr lang="ru-RU" sz="2800" dirty="0">
                <a:solidFill>
                  <a:srgbClr val="002060"/>
                </a:solidFill>
              </a:rPr>
              <a:t>из этих мероприятий? Перечислите </a:t>
            </a:r>
            <a:r>
              <a:rPr lang="ru-RU" sz="2800" dirty="0" smtClean="0">
                <a:solidFill>
                  <a:srgbClr val="002060"/>
                </a:solidFill>
              </a:rPr>
              <a:t>что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кто, какая финансовая </a:t>
            </a:r>
            <a:r>
              <a:rPr lang="ru-RU" sz="2800" dirty="0">
                <a:solidFill>
                  <a:srgbClr val="002060"/>
                </a:solidFill>
              </a:rPr>
              <a:t>поддержка, материалы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</a:t>
            </a:r>
            <a:r>
              <a:rPr lang="ru-RU" sz="2800" dirty="0">
                <a:solidFill>
                  <a:srgbClr val="002060"/>
                </a:solidFill>
              </a:rPr>
              <a:t>т. д</a:t>
            </a:r>
            <a:r>
              <a:rPr lang="ru-RU" sz="2800" dirty="0" smtClean="0">
                <a:solidFill>
                  <a:srgbClr val="002060"/>
                </a:solidFill>
              </a:rPr>
              <a:t>. вам для этого понадобятся.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172707256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8C655A-4373-4EE0-7EF7-42BC55C8E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5043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2" y="1311793"/>
            <a:ext cx="3943349" cy="236840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400" i="1"/>
              <a:t> </a:t>
            </a:r>
            <a:endParaRPr lang="en-US" sz="2400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D0E706-D5D8-A8BA-05DB-B9EC3E91FCF6}"/>
              </a:ext>
            </a:extLst>
          </p:cNvPr>
          <p:cNvSpPr/>
          <p:nvPr/>
        </p:nvSpPr>
        <p:spPr>
          <a:xfrm>
            <a:off x="2433085" y="4020363"/>
            <a:ext cx="7129130" cy="15258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7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E6B1444-8A30-C56F-0841-79150B4BD685}"/>
              </a:ext>
            </a:extLst>
          </p:cNvPr>
          <p:cNvSpPr/>
          <p:nvPr/>
        </p:nvSpPr>
        <p:spPr>
          <a:xfrm>
            <a:off x="3045619" y="1803165"/>
            <a:ext cx="6000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2400" i="1" dirty="0">
                <a:solidFill>
                  <a:srgbClr val="FF0000"/>
                </a:solidFill>
                <a:latin typeface="TimesNewRomanPSMT"/>
              </a:rPr>
              <a:t> </a:t>
            </a:r>
            <a:endParaRPr lang="ru-RU" sz="2400" i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10C6D1-DFCC-6D08-2924-4895F6D9A858}"/>
              </a:ext>
            </a:extLst>
          </p:cNvPr>
          <p:cNvSpPr txBox="1"/>
          <p:nvPr/>
        </p:nvSpPr>
        <p:spPr>
          <a:xfrm>
            <a:off x="623392" y="548680"/>
            <a:ext cx="8208912" cy="536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Никогда не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бойтесь </a:t>
            </a:r>
            <a:r>
              <a:rPr lang="ru-RU" sz="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признаться</a:t>
            </a:r>
            <a:r>
              <a:rPr lang="ru-RU" sz="3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вам </a:t>
            </a:r>
            <a:r>
              <a:rPr lang="ru-RU" sz="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нужна помощь,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ищите её. </a:t>
            </a:r>
            <a:r>
              <a:rPr lang="ru-RU" sz="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Поддержка может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прийти </a:t>
            </a:r>
            <a:r>
              <a:rPr lang="ru-RU" sz="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виде родственника, друга, члена церкви, профессионала или даже доброго незнакомца. Важно помнить, что все мы в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какой̆</a:t>
            </a:r>
            <a:r>
              <a:rPr lang="ru-RU" sz="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-то момент нуждаемся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помощи.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Признавайте, </a:t>
            </a:r>
            <a:r>
              <a:rPr lang="ru-RU" sz="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это так, и ищите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помощи и будьте готовы её принять. </a:t>
            </a:r>
            <a:endParaRPr lang="ru-RU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05803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3CE83F-17F7-F6F9-DB9B-89F1A99F9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Чудо с водой и чудо с маслом / Детская Библия Онлайн | Библия Онлайн">
            <a:extLst>
              <a:ext uri="{FF2B5EF4-FFF2-40B4-BE49-F238E27FC236}">
                <a16:creationId xmlns:a16="http://schemas.microsoft.com/office/drawing/2014/main" xmlns="" id="{6F4D7024-EB74-F818-FEFB-239341C0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4" y="3212976"/>
            <a:ext cx="223068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 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ЗАБОТИТСЯ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3D3CBD4E-3D3B-5F77-8C49-DA74C3AB3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31704" y="1340768"/>
            <a:ext cx="8352927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одинокая мать сказала: «У меня есть только горсть муки в кадке и немного оливкового масла в кувшине. Я соберу немного дров, принесу их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домой̆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приготовлю последнюю еду для себя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моего сына, чтобы мы поели, а потом умерли». Несмотря на то, что у нее было мало, эта одинокая мама сделала шаг веры и решила поделиться тем, что у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неё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было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 Илией̆. И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 позаботился о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ней̆.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1588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24183B-545C-5236-6A6E-190CBD267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E4B14D-A6A9-44DE-7CF1-D88989CDB3C8}"/>
              </a:ext>
            </a:extLst>
          </p:cNvPr>
          <p:cNvSpPr txBox="1"/>
          <p:nvPr/>
        </p:nvSpPr>
        <p:spPr>
          <a:xfrm>
            <a:off x="1199456" y="980728"/>
            <a:ext cx="10415159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0090"/>
                </a:solidFill>
              </a:rPr>
              <a:t>«</a:t>
            </a:r>
            <a:r>
              <a:rPr lang="ru-RU" sz="3600" b="1" dirty="0">
                <a:solidFill>
                  <a:srgbClr val="000090"/>
                </a:solidFill>
              </a:rPr>
              <a:t>Бог мой да восполнит всякую нужду вашу, </a:t>
            </a:r>
            <a:r>
              <a:rPr lang="ru-RU" sz="3600" b="1" dirty="0" smtClean="0">
                <a:solidFill>
                  <a:srgbClr val="000090"/>
                </a:solidFill>
              </a:rPr>
              <a:t/>
            </a:r>
            <a:br>
              <a:rPr lang="ru-RU" sz="3600" b="1" dirty="0" smtClean="0">
                <a:solidFill>
                  <a:srgbClr val="000090"/>
                </a:solidFill>
              </a:rPr>
            </a:br>
            <a:r>
              <a:rPr lang="ru-RU" sz="3600" b="1" dirty="0" smtClean="0">
                <a:solidFill>
                  <a:srgbClr val="000090"/>
                </a:solidFill>
              </a:rPr>
              <a:t>по </a:t>
            </a:r>
            <a:r>
              <a:rPr lang="ru-RU" sz="3600" b="1" dirty="0">
                <a:solidFill>
                  <a:srgbClr val="000090"/>
                </a:solidFill>
              </a:rPr>
              <a:t>богатству Своему в славе, Христом Иисусом» </a:t>
            </a:r>
            <a:endParaRPr lang="en-US" sz="3600" b="1" dirty="0">
              <a:solidFill>
                <a:srgbClr val="000090"/>
              </a:solidFill>
            </a:endParaRPr>
          </a:p>
          <a:p>
            <a:r>
              <a:rPr lang="ru-RU" sz="3600" i="1" dirty="0" smtClean="0">
                <a:solidFill>
                  <a:srgbClr val="000090"/>
                </a:solidFill>
              </a:rPr>
              <a:t>								</a:t>
            </a:r>
            <a:r>
              <a:rPr lang="ru-RU" sz="3000" i="1" dirty="0" smtClean="0">
                <a:solidFill>
                  <a:srgbClr val="000090"/>
                </a:solidFill>
              </a:rPr>
              <a:t>(Фил. </a:t>
            </a:r>
            <a:r>
              <a:rPr lang="ru-RU" sz="3000" i="1" dirty="0">
                <a:solidFill>
                  <a:srgbClr val="000090"/>
                </a:solidFill>
              </a:rPr>
              <a:t>4:19</a:t>
            </a:r>
            <a:r>
              <a:rPr lang="ru-RU" sz="3000" i="1" dirty="0" smtClean="0">
                <a:solidFill>
                  <a:srgbClr val="000090"/>
                </a:solidFill>
              </a:rPr>
              <a:t>)</a:t>
            </a:r>
            <a:endParaRPr lang="ru-RU" sz="3000" i="1" dirty="0">
              <a:solidFill>
                <a:srgbClr val="00009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E4B14D-A6A9-44DE-7CF1-D88989CDB3C8}"/>
              </a:ext>
            </a:extLst>
          </p:cNvPr>
          <p:cNvSpPr txBox="1"/>
          <p:nvPr/>
        </p:nvSpPr>
        <p:spPr>
          <a:xfrm>
            <a:off x="4655841" y="2564904"/>
            <a:ext cx="7056784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0090"/>
                </a:solidFill>
              </a:rPr>
              <a:t>«</a:t>
            </a:r>
            <a:r>
              <a:rPr lang="ru-RU" sz="3600" b="1" dirty="0">
                <a:solidFill>
                  <a:srgbClr val="000090"/>
                </a:solidFill>
              </a:rPr>
              <a:t>Ибо только Я знаю намерения, какие имею о вас, говорит Господь, намерения во благо, </a:t>
            </a:r>
            <a:r>
              <a:rPr lang="ru-RU" sz="3600" b="1" dirty="0" smtClean="0">
                <a:solidFill>
                  <a:srgbClr val="000090"/>
                </a:solidFill>
              </a:rPr>
              <a:t/>
            </a:r>
            <a:br>
              <a:rPr lang="ru-RU" sz="3600" b="1" dirty="0" smtClean="0">
                <a:solidFill>
                  <a:srgbClr val="000090"/>
                </a:solidFill>
              </a:rPr>
            </a:br>
            <a:r>
              <a:rPr lang="ru-RU" sz="3600" b="1" dirty="0" smtClean="0">
                <a:solidFill>
                  <a:srgbClr val="000090"/>
                </a:solidFill>
              </a:rPr>
              <a:t>а </a:t>
            </a:r>
            <a:r>
              <a:rPr lang="ru-RU" sz="3600" b="1" dirty="0">
                <a:solidFill>
                  <a:srgbClr val="000090"/>
                </a:solidFill>
              </a:rPr>
              <a:t>не на зло, чтобы дать вам будущность и надежду» </a:t>
            </a:r>
            <a:endParaRPr lang="ru-RU" sz="3600" b="1" dirty="0" smtClean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000" i="1" dirty="0" smtClean="0">
                <a:solidFill>
                  <a:srgbClr val="000090"/>
                </a:solidFill>
              </a:rPr>
              <a:t>					(</a:t>
            </a:r>
            <a:r>
              <a:rPr lang="ru-RU" sz="3000" i="1" dirty="0" err="1">
                <a:solidFill>
                  <a:srgbClr val="000090"/>
                </a:solidFill>
              </a:rPr>
              <a:t>Иер</a:t>
            </a:r>
            <a:r>
              <a:rPr lang="ru-RU" sz="3000" i="1" dirty="0">
                <a:solidFill>
                  <a:srgbClr val="000090"/>
                </a:solidFill>
              </a:rPr>
              <a:t>. 29:11</a:t>
            </a:r>
            <a:r>
              <a:rPr lang="ru-RU" sz="3000" i="1" dirty="0" smtClean="0">
                <a:solidFill>
                  <a:srgbClr val="000090"/>
                </a:solidFill>
              </a:rPr>
              <a:t>)</a:t>
            </a:r>
            <a:endParaRPr lang="ru-RU" sz="30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6285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01C580-1BC5-2641-CC41-82F6C1FC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1E242A-B596-DB4C-C2D4-D7C5D2AB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22" y="1412776"/>
            <a:ext cx="11085518" cy="496855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Что такое управление ресурсами</a:t>
            </a:r>
            <a:r>
              <a:rPr lang="ru-RU" sz="3200" b="1" i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Согласно </a:t>
            </a:r>
            <a:r>
              <a:rPr lang="ru-RU" sz="3200" dirty="0">
                <a:solidFill>
                  <a:srgbClr val="002060"/>
                </a:solidFill>
              </a:rPr>
              <a:t>словарю</a:t>
            </a:r>
            <a:r>
              <a:rPr lang="en" sz="3200" dirty="0">
                <a:solidFill>
                  <a:srgbClr val="002060"/>
                </a:solidFill>
              </a:rPr>
              <a:t>, </a:t>
            </a:r>
            <a:r>
              <a:rPr lang="ru-RU" sz="3200" dirty="0">
                <a:solidFill>
                  <a:srgbClr val="002060"/>
                </a:solidFill>
              </a:rPr>
              <a:t>управление ресурсами имеет </a:t>
            </a:r>
            <a:r>
              <a:rPr lang="ru-RU" sz="3200" dirty="0" smtClean="0">
                <a:solidFill>
                  <a:srgbClr val="002060"/>
                </a:solidFill>
              </a:rPr>
              <a:t>отношение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к </a:t>
            </a:r>
            <a:r>
              <a:rPr lang="ru-RU" sz="3200" dirty="0">
                <a:solidFill>
                  <a:srgbClr val="002060"/>
                </a:solidFill>
              </a:rPr>
              <a:t>следующему:</a:t>
            </a:r>
          </a:p>
          <a:p>
            <a:pPr marL="717550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</a:rPr>
              <a:t>Должность, обязанности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 </a:t>
            </a:r>
            <a:r>
              <a:rPr lang="ru-RU" sz="3200" dirty="0">
                <a:solidFill>
                  <a:srgbClr val="002060"/>
                </a:solidFill>
              </a:rPr>
              <a:t>ответственность управителя. </a:t>
            </a:r>
          </a:p>
          <a:p>
            <a:pPr marL="717550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</a:rPr>
              <a:t>Ведение, надзор или управление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чем-либо</a:t>
            </a:r>
          </a:p>
          <a:p>
            <a:pPr marL="717550">
              <a:lnSpc>
                <a:spcPct val="10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тщательное </a:t>
            </a:r>
            <a:r>
              <a:rPr lang="ru-RU" sz="3200" dirty="0">
                <a:solidFill>
                  <a:srgbClr val="002060"/>
                </a:solidFill>
              </a:rPr>
              <a:t>и ответственное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управление </a:t>
            </a:r>
            <a:r>
              <a:rPr lang="ru-RU" sz="3200" dirty="0">
                <a:solidFill>
                  <a:srgbClr val="002060"/>
                </a:solidFill>
              </a:rPr>
              <a:t>чем-то, вверенным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чьей̆</a:t>
            </a:r>
            <a:r>
              <a:rPr lang="ru-RU" sz="3200" dirty="0">
                <a:solidFill>
                  <a:srgbClr val="002060"/>
                </a:solidFill>
              </a:rPr>
              <a:t>-то заботе»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ресурсами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8785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01C580-1BC5-2641-CC41-82F6C1FC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1E242A-B596-DB4C-C2D4-D7C5D2AB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28800"/>
            <a:ext cx="10221422" cy="4752527"/>
          </a:xfrm>
        </p:spPr>
        <p:txBody>
          <a:bodyPr anchor="t">
            <a:normAutofit/>
          </a:bodyPr>
          <a:lstStyle/>
          <a:p>
            <a:pPr marL="444500" indent="-444500"/>
            <a:r>
              <a:rPr lang="ru-RU" sz="3600" b="1" dirty="0">
                <a:solidFill>
                  <a:srgbClr val="002060"/>
                </a:solidFill>
              </a:rPr>
              <a:t>Что такое управление </a:t>
            </a:r>
            <a:r>
              <a:rPr lang="ru-RU" sz="3600" b="1" dirty="0" smtClean="0">
                <a:solidFill>
                  <a:srgbClr val="002060"/>
                </a:solidFill>
              </a:rPr>
              <a:t>ресурсами?</a:t>
            </a:r>
          </a:p>
          <a:p>
            <a:pPr marL="444500" indent="-444500"/>
            <a:r>
              <a:rPr lang="ru-RU" sz="3600" b="1" dirty="0" smtClean="0">
                <a:solidFill>
                  <a:srgbClr val="002060"/>
                </a:solidFill>
              </a:rPr>
              <a:t>Что </a:t>
            </a:r>
            <a:r>
              <a:rPr lang="ru-RU" sz="3600" b="1" dirty="0">
                <a:solidFill>
                  <a:srgbClr val="002060"/>
                </a:solidFill>
              </a:rPr>
              <a:t>было вверено вашему попечению? </a:t>
            </a:r>
          </a:p>
          <a:p>
            <a:pPr marL="444500" indent="-444500"/>
            <a:r>
              <a:rPr lang="ru-RU" sz="3600" b="1" dirty="0" smtClean="0">
                <a:solidFill>
                  <a:srgbClr val="002060"/>
                </a:solidFill>
              </a:rPr>
              <a:t>Какими </a:t>
            </a:r>
            <a:r>
              <a:rPr lang="ru-RU" sz="3600" b="1" dirty="0">
                <a:solidFill>
                  <a:srgbClr val="002060"/>
                </a:solidFill>
              </a:rPr>
              <a:t>ресурсами </a:t>
            </a:r>
            <a:r>
              <a:rPr lang="ru-RU" sz="3600" b="1" dirty="0" smtClean="0">
                <a:solidFill>
                  <a:srgbClr val="002060"/>
                </a:solidFill>
              </a:rPr>
              <a:t>вы управляете? 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ресурсами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12787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A7D338-982E-8F94-5B89-4D237FA72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" y="743637"/>
            <a:ext cx="10919215" cy="6143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FE1D53-091C-84E8-A604-2C497F54CF5D}"/>
              </a:ext>
            </a:extLst>
          </p:cNvPr>
          <p:cNvSpPr txBox="1"/>
          <p:nvPr/>
        </p:nvSpPr>
        <p:spPr>
          <a:xfrm>
            <a:off x="3863752" y="1393170"/>
            <a:ext cx="8064896" cy="4901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2060"/>
                </a:solidFill>
              </a:rPr>
              <a:t>Составьте </a:t>
            </a:r>
            <a:r>
              <a:rPr lang="ru-RU" sz="3000" dirty="0">
                <a:solidFill>
                  <a:srgbClr val="002060"/>
                </a:solidFill>
              </a:rPr>
              <a:t>список </a:t>
            </a:r>
            <a:r>
              <a:rPr lang="ru-RU" sz="3000" dirty="0" smtClean="0">
                <a:solidFill>
                  <a:srgbClr val="002060"/>
                </a:solidFill>
              </a:rPr>
              <a:t>вещей̆</a:t>
            </a:r>
            <a:r>
              <a:rPr lang="ru-RU" sz="3000" dirty="0">
                <a:solidFill>
                  <a:srgbClr val="002060"/>
                </a:solidFill>
              </a:rPr>
              <a:t>, которые были вверены </a:t>
            </a:r>
            <a:r>
              <a:rPr lang="ru-RU" sz="3000" dirty="0" smtClean="0">
                <a:solidFill>
                  <a:srgbClr val="002060"/>
                </a:solidFill>
              </a:rPr>
              <a:t>вашей̆ </a:t>
            </a:r>
            <a:r>
              <a:rPr lang="ru-RU" sz="3000" dirty="0">
                <a:solidFill>
                  <a:srgbClr val="002060"/>
                </a:solidFill>
              </a:rPr>
              <a:t>заботе. Это вещи, которыми вы управляете.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</a:rPr>
              <a:t>Теперь поставьте галочку рядом со всеми вещами в вашем списке, которые у вас есть, потому что вам их дал Бог.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</a:rPr>
              <a:t>Как бы вы оценили свою работу управляющего по шкале от 1 до 5? Другими словами, как вы управляете Божьими дарами?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</a:rPr>
              <a:t>В каких областях вам нужна помощь?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348972347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F98A42-2CE3-4506-EB9A-36CA4FCED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28202-9220-FA72-AB6A-4C824105D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08" y="1412776"/>
            <a:ext cx="7704856" cy="5275512"/>
          </a:xfrm>
        </p:spPr>
        <p:txBody>
          <a:bodyPr>
            <a:noAutofit/>
          </a:bodyPr>
          <a:lstStyle/>
          <a:p>
            <a:pPr marL="352425" indent="-352425"/>
            <a:r>
              <a:rPr lang="ru-RU" sz="3100" b="1" dirty="0" smtClean="0">
                <a:solidFill>
                  <a:srgbClr val="002060"/>
                </a:solidFill>
              </a:rPr>
              <a:t>Установка </a:t>
            </a:r>
            <a:r>
              <a:rPr lang="ru-RU" sz="3100" b="1" dirty="0">
                <a:solidFill>
                  <a:srgbClr val="002060"/>
                </a:solidFill>
              </a:rPr>
              <a:t>краткосрочных ежемесячных целей</a:t>
            </a:r>
          </a:p>
          <a:p>
            <a:pPr marL="352425" indent="-352425"/>
            <a:r>
              <a:rPr lang="ru-RU" sz="3100" b="1" dirty="0" smtClean="0">
                <a:solidFill>
                  <a:srgbClr val="002060"/>
                </a:solidFill>
              </a:rPr>
              <a:t>Ограничение использования </a:t>
            </a:r>
            <a:r>
              <a:rPr lang="ru-RU" sz="3100" b="1" dirty="0">
                <a:solidFill>
                  <a:srgbClr val="002060"/>
                </a:solidFill>
              </a:rPr>
              <a:t>кредитных карт чрезвычайными ситуациями</a:t>
            </a:r>
          </a:p>
          <a:p>
            <a:pPr marL="352425" indent="-352425"/>
            <a:r>
              <a:rPr lang="ru-RU" sz="3100" b="1" dirty="0">
                <a:solidFill>
                  <a:srgbClr val="002060"/>
                </a:solidFill>
              </a:rPr>
              <a:t>Планирование выхода на пенсию</a:t>
            </a:r>
          </a:p>
          <a:p>
            <a:pPr marL="352425" indent="-352425"/>
            <a:r>
              <a:rPr lang="ru-RU" sz="3100" b="1" dirty="0" smtClean="0">
                <a:solidFill>
                  <a:srgbClr val="002060"/>
                </a:solidFill>
              </a:rPr>
              <a:t>Откладывание средств </a:t>
            </a:r>
            <a:r>
              <a:rPr lang="ru-RU" sz="3100" b="1" dirty="0">
                <a:solidFill>
                  <a:srgbClr val="002060"/>
                </a:solidFill>
              </a:rPr>
              <a:t>на чрезвычайные обстоятельства</a:t>
            </a:r>
          </a:p>
          <a:p>
            <a:pPr marL="352425" indent="-352425"/>
            <a:r>
              <a:rPr lang="ru-RU" sz="3100" b="1" dirty="0" smtClean="0">
                <a:solidFill>
                  <a:srgbClr val="002060"/>
                </a:solidFill>
              </a:rPr>
              <a:t>Переосмысление привычек </a:t>
            </a:r>
            <a:r>
              <a:rPr lang="ru-RU" sz="3100" b="1" dirty="0">
                <a:solidFill>
                  <a:srgbClr val="002060"/>
                </a:solidFill>
              </a:rPr>
              <a:t>расходования средств </a:t>
            </a:r>
          </a:p>
          <a:p>
            <a:pPr marL="352425" indent="-352425"/>
            <a:r>
              <a:rPr lang="ru-RU" sz="3100" b="1" dirty="0" smtClean="0">
                <a:solidFill>
                  <a:srgbClr val="002060"/>
                </a:solidFill>
              </a:rPr>
              <a:t>Спокойный сон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7AC1F9-3AD8-B6A7-3861-BA52E1DF4029}"/>
              </a:ext>
            </a:extLst>
          </p:cNvPr>
          <p:cNvSpPr txBox="1"/>
          <p:nvPr/>
        </p:nvSpPr>
        <p:spPr>
          <a:xfrm>
            <a:off x="6215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Планирование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48359012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D8CDE7-F39E-B8AE-1A4A-C1469BB2D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E670C-B27D-4091-12BA-14D6D9E9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25" y="836712"/>
            <a:ext cx="5375767" cy="24659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9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Шаги по разработке плана расходов/бюджета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FFF8F7-5609-9ED1-0BD9-3A32A124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984" y="548680"/>
            <a:ext cx="5760640" cy="57606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</a:rPr>
              <a:t>Шаг 1: </a:t>
            </a:r>
            <a:r>
              <a:rPr lang="ru-RU" sz="3200" b="1" dirty="0" smtClean="0">
                <a:solidFill>
                  <a:srgbClr val="002060"/>
                </a:solidFill>
              </a:rPr>
              <a:t>Записывайте </a:t>
            </a:r>
            <a:r>
              <a:rPr lang="ru-RU" sz="3200" b="1" dirty="0">
                <a:solidFill>
                  <a:srgbClr val="002060"/>
                </a:solidFill>
              </a:rPr>
              <a:t>свои доходы и расходы в течение тридцати-шестидесяти </a:t>
            </a:r>
            <a:r>
              <a:rPr lang="ru-RU" sz="3200" b="1" dirty="0" smtClean="0">
                <a:solidFill>
                  <a:srgbClr val="002060"/>
                </a:solidFill>
              </a:rPr>
              <a:t>дней̆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</a:rPr>
              <a:t>Шаг 2: Завершите </a:t>
            </a:r>
            <a:r>
              <a:rPr lang="ru-RU" sz="3200" b="1" dirty="0" smtClean="0">
                <a:solidFill>
                  <a:srgbClr val="002060"/>
                </a:solidFill>
              </a:rPr>
              <a:t>первый̆ </a:t>
            </a:r>
            <a:r>
              <a:rPr lang="ru-RU" sz="3200" b="1" dirty="0">
                <a:solidFill>
                  <a:srgbClr val="002060"/>
                </a:solidFill>
              </a:rPr>
              <a:t>проект вашего плана расходов.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</a:rPr>
              <a:t>Шаг 3: </a:t>
            </a:r>
            <a:r>
              <a:rPr lang="ru-RU" sz="3200" b="1" dirty="0" smtClean="0">
                <a:solidFill>
                  <a:srgbClr val="002060"/>
                </a:solidFill>
              </a:rPr>
              <a:t>Отко</a:t>
            </a:r>
            <a:r>
              <a:rPr lang="ru-RU" sz="3200" b="1" dirty="0" smtClean="0">
                <a:solidFill>
                  <a:srgbClr val="002060"/>
                </a:solidFill>
              </a:rPr>
              <a:t>рректируйте </a:t>
            </a:r>
            <a:r>
              <a:rPr lang="ru-RU" sz="3200" b="1" dirty="0">
                <a:solidFill>
                  <a:srgbClr val="002060"/>
                </a:solidFill>
              </a:rPr>
              <a:t>свой план расходов.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</a:rPr>
              <a:t>Шаг 4: Выберите свою систему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</a:rPr>
              <a:t>Шаг 5: Запись и пересмотр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6903"/>
      </p:ext>
    </p:extLst>
  </p:cSld>
  <p:clrMapOvr>
    <a:masterClrMapping/>
  </p:clrMapOvr>
  <p:transition xmlns:p14="http://schemas.microsoft.com/office/powerpoint/2010/main"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3276</Words>
  <Application>Microsoft Macintosh PowerPoint</Application>
  <PresentationFormat>Custom</PresentationFormat>
  <Paragraphs>240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Шаги по разработке плана расходов/бюджета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snanavo@mail.ru</dc:creator>
  <cp:lastModifiedBy>Yulia Lisovaya</cp:lastModifiedBy>
  <cp:revision>86</cp:revision>
  <dcterms:created xsi:type="dcterms:W3CDTF">2021-11-18T18:18:07Z</dcterms:created>
  <dcterms:modified xsi:type="dcterms:W3CDTF">2023-02-26T21:52:56Z</dcterms:modified>
</cp:coreProperties>
</file>