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5" r:id="rId4"/>
    <p:sldId id="264" r:id="rId5"/>
    <p:sldId id="268" r:id="rId6"/>
    <p:sldId id="269" r:id="rId7"/>
    <p:sldId id="266" r:id="rId8"/>
    <p:sldId id="270" r:id="rId9"/>
    <p:sldId id="271" r:id="rId10"/>
    <p:sldId id="267" r:id="rId11"/>
    <p:sldId id="272" r:id="rId12"/>
    <p:sldId id="273" r:id="rId13"/>
    <p:sldId id="274" r:id="rId14"/>
    <p:sldId id="275" r:id="rId15"/>
    <p:sldId id="278" r:id="rId16"/>
    <p:sldId id="277" r:id="rId17"/>
    <p:sldId id="261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7"/>
    <p:restoredTop sz="94563"/>
  </p:normalViewPr>
  <p:slideViewPr>
    <p:cSldViewPr snapToGrid="0" snapToObjects="1">
      <p:cViewPr varScale="1">
        <p:scale>
          <a:sx n="159" d="100"/>
          <a:sy n="159" d="100"/>
        </p:scale>
        <p:origin x="-1536" y="-104"/>
      </p:cViewPr>
      <p:guideLst>
        <p:guide orient="horz" pos="2160"/>
        <p:guide pos="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mi.org/Blogs/NAMI-Blog/November-2018/How-to-Be-Supportive-of-Your-Partner-with-Mental-I" TargetMode="External"/><Relationship Id="rId4" Type="http://schemas.openxmlformats.org/officeDocument/2006/relationships/hyperlink" Target="https://nami.org/About-Mental-Illness/Warning-Signs-and-Symptoms" TargetMode="External"/><Relationship Id="rId5" Type="http://schemas.openxmlformats.org/officeDocument/2006/relationships/hyperlink" Target="https://www.nimh.nih.gov/health/publications/looking-at-my-genes" TargetMode="External"/><Relationship Id="rId6" Type="http://schemas.openxmlformats.org/officeDocument/2006/relationships/hyperlink" Target="https://988lifeline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4380"/>
            <a:ext cx="9145505" cy="685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595" y="2064988"/>
            <a:ext cx="5373527" cy="272802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Жизнь с супругом</a:t>
            </a:r>
            <a:r>
              <a:rPr lang="en-US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>
                <a:solidFill>
                  <a:schemeClr val="bg1"/>
                </a:solidFill>
              </a:rPr>
              <a:t>страдающим психическим расстройством </a:t>
            </a:r>
            <a:endParaRPr lang="en-US" sz="4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" y="6290296"/>
            <a:ext cx="75437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Авторы</a:t>
            </a:r>
            <a:r>
              <a:rPr lang="en-US" sz="10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: 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Вилли Оливер, доктор философии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(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CFLE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)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, и Элейн Оливер, доктор философии (LCPC, CFLE), директоры «Департамента семейного служения Генеральной конференции  всемирной церкви адвентистов седьмого дня» в </a:t>
            </a:r>
            <a:r>
              <a:rPr lang="ru-RU" sz="1050" dirty="0" err="1">
                <a:solidFill>
                  <a:schemeClr val="bg1"/>
                </a:solidFill>
                <a:latin typeface="+mj-lt"/>
              </a:rPr>
              <a:t>Силвер-Спринг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, штат Мэриленд, США.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265" y="564083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Докладчик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имя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109182" y="0"/>
            <a:ext cx="903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Как жить с супругом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ru-RU" sz="3000" b="1" dirty="0">
                <a:solidFill>
                  <a:schemeClr val="bg1"/>
                </a:solidFill>
              </a:rPr>
              <a:t>страдающим психическим расстройством?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494675" y="1103812"/>
            <a:ext cx="8154649" cy="323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700" b="1" dirty="0"/>
              <a:t>Работайте над проблемами как единая команда 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700" b="1" dirty="0"/>
              <a:t>Общайтесь с супругом открыто и честно</a:t>
            </a:r>
            <a:endParaRPr lang="en-US" sz="2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700" b="1" dirty="0"/>
              <a:t>Установите здоровые границы</a:t>
            </a:r>
            <a:endParaRPr lang="en-US" sz="2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700" b="1" dirty="0"/>
              <a:t>Заручитесь поддержкой</a:t>
            </a:r>
            <a:endParaRPr lang="en-US" sz="2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700" b="1" dirty="0"/>
              <a:t>Не забывайте заботиться  о себе</a:t>
            </a:r>
            <a:endParaRPr lang="en-US" sz="27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97" y="4320229"/>
            <a:ext cx="3372787" cy="189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071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46421" y="295772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Надежда для супругов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9" y="1223230"/>
            <a:ext cx="77329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По данным статистики</a:t>
            </a:r>
            <a:r>
              <a:rPr lang="en-US" sz="2400" dirty="0"/>
              <a:t>, </a:t>
            </a:r>
            <a:r>
              <a:rPr lang="ru-RU" sz="2400" dirty="0"/>
              <a:t>из-за нарушения психического здоровья супруга</a:t>
            </a:r>
            <a:r>
              <a:rPr lang="en-US" sz="2400" dirty="0"/>
              <a:t>/</a:t>
            </a:r>
            <a:r>
              <a:rPr lang="ru-RU" sz="2400" dirty="0"/>
              <a:t>супругов</a:t>
            </a:r>
            <a:r>
              <a:rPr lang="en-US" sz="2400" dirty="0"/>
              <a:t> </a:t>
            </a:r>
            <a:r>
              <a:rPr lang="ru-RU" sz="2400" dirty="0"/>
              <a:t>распадается огромное количество браков</a:t>
            </a:r>
            <a:r>
              <a:rPr lang="en-US" sz="2400" dirty="0"/>
              <a:t>.</a:t>
            </a:r>
            <a:r>
              <a:rPr lang="ru-RU" sz="2400" dirty="0"/>
              <a:t> К счастью</a:t>
            </a:r>
            <a:r>
              <a:rPr lang="en-US" sz="2400" dirty="0"/>
              <a:t>,</a:t>
            </a:r>
            <a:r>
              <a:rPr lang="ru-RU" sz="2400" dirty="0"/>
              <a:t> </a:t>
            </a:r>
            <a:r>
              <a:rPr lang="ru-RU" sz="2400" b="1" dirty="0"/>
              <a:t>многим союзам удается сохранить статус и отношения</a:t>
            </a:r>
            <a:r>
              <a:rPr lang="en-US" sz="2400" b="1" dirty="0"/>
              <a:t>.</a:t>
            </a:r>
            <a:r>
              <a:rPr lang="ru-RU" sz="2400" b="1" dirty="0"/>
              <a:t> </a:t>
            </a:r>
          </a:p>
          <a:p>
            <a:pPr algn="just"/>
            <a:r>
              <a:rPr lang="ru-RU" sz="2400" dirty="0"/>
              <a:t>С недавнего времени все чаще стали появляться официальные заявления о последствиях психических заболеваний</a:t>
            </a:r>
            <a:r>
              <a:rPr lang="en-US" sz="2400" dirty="0"/>
              <a:t>, </a:t>
            </a:r>
            <a:r>
              <a:rPr lang="ru-RU" sz="2400" dirty="0"/>
              <a:t>поэтому при обнаружении симптомов эмоциональных недугов</a:t>
            </a:r>
            <a:r>
              <a:rPr lang="en-US" sz="2400" dirty="0"/>
              <a:t>, </a:t>
            </a:r>
            <a:r>
              <a:rPr lang="ru-RU" sz="2400" dirty="0"/>
              <a:t>семьи обращаются за помощью к специалистам</a:t>
            </a:r>
            <a:r>
              <a:rPr lang="en-US" sz="2400" dirty="0"/>
              <a:t>,</a:t>
            </a:r>
            <a:r>
              <a:rPr lang="ru-RU" sz="2400" dirty="0"/>
              <a:t> открыто делятся своими проблемами и  своевременно проходят курс восстановления</a:t>
            </a:r>
            <a:r>
              <a:rPr lang="en-US" sz="2400" dirty="0"/>
              <a:t>.</a:t>
            </a:r>
            <a:endParaRPr lang="ru-RU" sz="2400" dirty="0"/>
          </a:p>
          <a:p>
            <a:pPr algn="just"/>
            <a:endParaRPr lang="en-US" sz="2400" dirty="0"/>
          </a:p>
          <a:p>
            <a:pPr algn="just"/>
            <a:r>
              <a:rPr lang="ru-RU" dirty="0"/>
              <a:t>Стремительный рост</a:t>
            </a:r>
            <a:r>
              <a:rPr lang="en-US" dirty="0"/>
              <a:t> </a:t>
            </a:r>
            <a:r>
              <a:rPr lang="ru-RU" dirty="0"/>
              <a:t>психических заболеваний у детей, подростков и взрослых стал причиной чрезвычайной ситуации в области здравоохранения в 21 веке.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Надежда для супругов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1001444" y="1174514"/>
            <a:ext cx="68358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Психическое расстройство</a:t>
            </a:r>
            <a:r>
              <a:rPr lang="en-US" sz="2400" dirty="0"/>
              <a:t>, </a:t>
            </a:r>
            <a:r>
              <a:rPr lang="ru-RU" sz="2400" dirty="0"/>
              <a:t>как и любого другое заболевание</a:t>
            </a:r>
            <a:r>
              <a:rPr lang="en-US" sz="2400" dirty="0"/>
              <a:t>,</a:t>
            </a:r>
            <a:r>
              <a:rPr lang="ru-RU" sz="2400" dirty="0"/>
              <a:t> требует точной диагностики и восстанавливающей терапии. Если не лечить </a:t>
            </a:r>
            <a:r>
              <a:rPr lang="en-US" sz="2400" dirty="0"/>
              <a:t>, </a:t>
            </a:r>
            <a:r>
              <a:rPr lang="ru-RU" sz="2400" dirty="0"/>
              <a:t>например</a:t>
            </a:r>
            <a:r>
              <a:rPr lang="en-US" sz="2400" dirty="0"/>
              <a:t>, </a:t>
            </a:r>
            <a:r>
              <a:rPr lang="ru-RU" sz="2400" dirty="0"/>
              <a:t>больной зуб или поврежденную руку, в любом случае это приведет к усугублению здоровья. То же самое касается и психического расстройства</a:t>
            </a:r>
            <a:r>
              <a:rPr lang="en-US" sz="2400" dirty="0"/>
              <a:t>, </a:t>
            </a:r>
            <a:r>
              <a:rPr lang="ru-RU" sz="2400" dirty="0"/>
              <a:t>ведь  это </a:t>
            </a:r>
            <a:r>
              <a:rPr lang="ru-RU" sz="2400" b="1" dirty="0"/>
              <a:t>официально диагностируемое заболевание</a:t>
            </a:r>
            <a:r>
              <a:rPr lang="en-US" sz="2400" b="1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Своевременное вмешательство</a:t>
            </a:r>
            <a:r>
              <a:rPr lang="ru-RU" sz="2400" dirty="0"/>
              <a:t>, </a:t>
            </a:r>
            <a:r>
              <a:rPr lang="ru-RU" sz="2400" b="1" dirty="0"/>
              <a:t>верная диагностика</a:t>
            </a:r>
            <a:r>
              <a:rPr lang="ru-RU" sz="2400" dirty="0"/>
              <a:t> и </a:t>
            </a:r>
            <a:r>
              <a:rPr lang="ru-RU" sz="2400" b="1" dirty="0"/>
              <a:t>правильное</a:t>
            </a:r>
            <a:r>
              <a:rPr lang="ru-RU" sz="2400" dirty="0"/>
              <a:t> </a:t>
            </a:r>
            <a:r>
              <a:rPr lang="ru-RU" sz="2400" b="1" dirty="0"/>
              <a:t>лечение</a:t>
            </a:r>
            <a:r>
              <a:rPr lang="ru-RU" sz="2400" dirty="0"/>
              <a:t> являются  первыми шагами на пути к выздоровлению от эмоциональных недугов.</a:t>
            </a:r>
          </a:p>
          <a:p>
            <a:pPr>
              <a:buClr>
                <a:srgbClr val="E18F39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4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Советы для супругов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560069" y="807629"/>
            <a:ext cx="79371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endParaRPr lang="en-US" sz="24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Сочувствие, доброе отношение</a:t>
            </a:r>
            <a:r>
              <a:rPr lang="en-US" sz="2000" dirty="0"/>
              <a:t>,</a:t>
            </a:r>
            <a:r>
              <a:rPr lang="ru-RU" sz="2000" dirty="0"/>
              <a:t> поддержка</a:t>
            </a:r>
            <a:r>
              <a:rPr lang="en-US" sz="2000" dirty="0"/>
              <a:t> </a:t>
            </a:r>
            <a:r>
              <a:rPr lang="ru-RU" sz="2000" dirty="0"/>
              <a:t>близких являются важными компонентами в борьбе с психическим заболеванием</a:t>
            </a:r>
            <a:r>
              <a:rPr lang="en-US" sz="2000" dirty="0"/>
              <a:t>.</a:t>
            </a:r>
            <a:endParaRPr lang="ru-RU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Будьте внимательны к потребностям вашего супруга</a:t>
            </a:r>
            <a:r>
              <a:rPr lang="en-US" sz="2000" dirty="0"/>
              <a:t>. </a:t>
            </a:r>
            <a:r>
              <a:rPr lang="ru-RU" sz="2000" dirty="0"/>
              <a:t>Старайтесь как можно больше проводить времени вместе для того</a:t>
            </a:r>
            <a:r>
              <a:rPr lang="en-US" sz="2000" dirty="0"/>
              <a:t>, </a:t>
            </a:r>
            <a:r>
              <a:rPr lang="ru-RU" sz="2000" dirty="0"/>
              <a:t>чтобы лучше чувствовать его состояние.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Верьте и молитесь о выздоровлении</a:t>
            </a:r>
            <a:endParaRPr lang="en-US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Обеспечьте эмоциональную безопасность тем</a:t>
            </a:r>
            <a:r>
              <a:rPr lang="en-US" sz="2000" dirty="0"/>
              <a:t>, </a:t>
            </a:r>
            <a:r>
              <a:rPr lang="ru-RU" sz="2000" dirty="0"/>
              <a:t>кто проживает рядом с психически больным человеком</a:t>
            </a:r>
            <a:r>
              <a:rPr lang="en-US" sz="2000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Для того</a:t>
            </a:r>
            <a:r>
              <a:rPr lang="en-US" sz="2000" dirty="0"/>
              <a:t>, </a:t>
            </a:r>
            <a:r>
              <a:rPr lang="ru-RU" sz="2000" dirty="0"/>
              <a:t>чтобы помочь супругу справляться с поведением</a:t>
            </a:r>
            <a:r>
              <a:rPr lang="en-US" sz="2000" dirty="0"/>
              <a:t>, </a:t>
            </a:r>
            <a:r>
              <a:rPr lang="ru-RU" sz="2000" dirty="0"/>
              <a:t>вызванным психическим расстройством</a:t>
            </a:r>
            <a:r>
              <a:rPr lang="en-US" sz="2000" dirty="0"/>
              <a:t>,</a:t>
            </a:r>
            <a:r>
              <a:rPr lang="ru-RU" sz="2000" dirty="0"/>
              <a:t> а также контролировать собственные реакции</a:t>
            </a:r>
            <a:r>
              <a:rPr lang="en-US" sz="2000" dirty="0"/>
              <a:t>, </a:t>
            </a:r>
            <a:r>
              <a:rPr lang="ru-RU" sz="2000" dirty="0"/>
              <a:t>зачастую необходимо обращаться за консультацией к специалистам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797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Надежда для супругов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9" y="1033116"/>
            <a:ext cx="79922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2400" b="1" dirty="0"/>
          </a:p>
          <a:p>
            <a:pPr algn="ctr">
              <a:buClr>
                <a:srgbClr val="E18F39"/>
              </a:buClr>
            </a:pPr>
            <a:r>
              <a:rPr lang="ru-RU" sz="2800" b="1" dirty="0"/>
              <a:t>Вера в Господа позволяет обрести колоссальную поддержку, супругам чьи родственники ведут борьбу с психическим заболеванием. </a:t>
            </a:r>
            <a:r>
              <a:rPr lang="en-US" sz="2800" b="1" dirty="0"/>
              <a:t> </a:t>
            </a:r>
          </a:p>
          <a:p>
            <a:pPr algn="ctr">
              <a:buClr>
                <a:srgbClr val="E18F39"/>
              </a:buClr>
            </a:pPr>
            <a:r>
              <a:rPr lang="ru-RU" sz="2800" dirty="0"/>
              <a:t>В результате недавних исследований было доказано, что вера играет ключевую роль в жизни человека, помогает преодолевать испытания</a:t>
            </a:r>
            <a:r>
              <a:rPr lang="en-US" sz="2800" dirty="0"/>
              <a:t>,</a:t>
            </a:r>
            <a:r>
              <a:rPr lang="ru-RU" sz="2800" dirty="0"/>
              <a:t> справляться со стрессом и жизненными трудностями</a:t>
            </a:r>
            <a:r>
              <a:rPr lang="en-US" sz="2800" dirty="0"/>
              <a:t>. C </a:t>
            </a:r>
            <a:r>
              <a:rPr lang="ru-RU" sz="2800" dirty="0"/>
              <a:t>верой в Бога гораздо проще заботиться о супруге</a:t>
            </a:r>
            <a:r>
              <a:rPr lang="en-US" sz="2800" dirty="0"/>
              <a:t>, </a:t>
            </a:r>
            <a:r>
              <a:rPr lang="ru-RU" sz="2800" dirty="0"/>
              <a:t>быть его опорой и поддержкой в борьбе с психическим расстройством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20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46423" y="177115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Обетование для супругов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60527" y="3159673"/>
            <a:ext cx="6949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«</a:t>
            </a:r>
            <a:r>
              <a:rPr lang="ru-RU" sz="3200" b="1" dirty="0"/>
              <a:t>Чему вы научились, что приняли и слышали и видели во Мне, то исполняйте, — и Бог мира будет с вами».</a:t>
            </a:r>
            <a:endParaRPr lang="de-DE" sz="3200" dirty="0"/>
          </a:p>
          <a:p>
            <a:pPr algn="ctr"/>
            <a:endParaRPr lang="ru-RU" sz="2400" dirty="0"/>
          </a:p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Послание к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Филлипийцам</a:t>
            </a:r>
            <a:r>
              <a:rPr lang="de-DE" sz="2400" dirty="0">
                <a:latin typeface="+mj-lt"/>
                <a:cs typeface="Times New Roman" panose="02020603050405020304" pitchFamily="18" charset="0"/>
              </a:rPr>
              <a:t> 4:9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098" y="1157866"/>
            <a:ext cx="2748334" cy="168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072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649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601012" y="86490"/>
            <a:ext cx="752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Список использованной литературы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86666" y="1028343"/>
            <a:ext cx="73418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/>
          </a:p>
          <a:p>
            <a:pPr algn="just"/>
            <a:r>
              <a:rPr lang="en-US" dirty="0"/>
              <a:t>Pargament, Kenneth. (2001). The Psychology of Religion and Coping: Theory, Research, and Practice. The Guilford Press; Revised ed. edition).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Xu, </a:t>
            </a:r>
            <a:r>
              <a:rPr lang="en-US" dirty="0" err="1"/>
              <a:t>Jianbin</a:t>
            </a:r>
            <a:r>
              <a:rPr lang="en-US" dirty="0"/>
              <a:t>. (2016) Pargament's Theory of Religious Coping: Implications for Spiritually Sensitive Social Work Practice. Br J Soc Work, 46(5):1394-1410. 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hlinkClick r:id="rId3"/>
              </a:rPr>
              <a:t>https://www.nami.org/Blogs/NAMI-Blog/November-2018/How-to-Be-Supportive-of-Your-Partner-with-Mental-I</a:t>
            </a:r>
            <a:endParaRPr lang="en-US" dirty="0"/>
          </a:p>
          <a:p>
            <a:pPr algn="just"/>
            <a:endParaRPr lang="en-US" b="1" dirty="0"/>
          </a:p>
          <a:p>
            <a:pPr algn="just"/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https://nami.org/About-Mental-Illness/Warning-Signs-and-Symptoms</a:t>
            </a:r>
            <a:endParaRPr lang="en-US" u="sng" dirty="0"/>
          </a:p>
          <a:p>
            <a:pPr algn="just"/>
            <a:endParaRPr lang="en-US" dirty="0"/>
          </a:p>
          <a:p>
            <a:pPr algn="just"/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https://www.nimh.nih.gov/health/publications/looking-at-my-genes</a:t>
            </a:r>
            <a:endParaRPr lang="en-US" u="sng" dirty="0"/>
          </a:p>
          <a:p>
            <a:pPr algn="just"/>
            <a:endParaRPr lang="en-US" dirty="0"/>
          </a:p>
          <a:p>
            <a:pPr algn="just"/>
            <a:r>
              <a:rPr lang="en-US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https://988lifeline.org/</a:t>
            </a:r>
            <a:r>
              <a:rPr lang="en-US" dirty="0"/>
              <a:t> The National Suicide Prevention and Crisis Lifeline (USA only)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853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1920382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НАЗВАНИЕ СЕМИНАРА</a:t>
            </a:r>
            <a:endParaRPr lang="en-US" sz="1600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225322" y="2409062"/>
            <a:ext cx="4536170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ЗАГОЛОВОК НОВОГО РАЗДЕЛА</a:t>
            </a:r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46423" y="177115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Текст из Священного Писания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60527" y="3159673"/>
            <a:ext cx="6949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«</a:t>
            </a:r>
            <a:r>
              <a:rPr lang="ru-RU" sz="3200" b="1" dirty="0"/>
              <a:t>Чему вы научились, что приняли и слышали и видели во Мне, то исполняйте, — и Бог мира будет с вами».</a:t>
            </a:r>
            <a:endParaRPr lang="de-DE" sz="3200" dirty="0"/>
          </a:p>
          <a:p>
            <a:pPr algn="ctr"/>
            <a:endParaRPr lang="ru-RU" sz="2400" dirty="0"/>
          </a:p>
          <a:p>
            <a:pPr algn="ctr"/>
            <a:r>
              <a:rPr lang="ru-RU" sz="2400" dirty="0">
                <a:cs typeface="Times New Roman" panose="02020603050405020304" pitchFamily="18" charset="0"/>
              </a:rPr>
              <a:t>Послание к </a:t>
            </a:r>
            <a:r>
              <a:rPr lang="ru-RU" sz="2400" dirty="0" err="1">
                <a:cs typeface="Times New Roman" panose="02020603050405020304" pitchFamily="18" charset="0"/>
              </a:rPr>
              <a:t>Филиппийцам</a:t>
            </a:r>
            <a:r>
              <a:rPr lang="de-DE" sz="2400" dirty="0">
                <a:cs typeface="Times New Roman" panose="02020603050405020304" pitchFamily="18" charset="0"/>
              </a:rPr>
              <a:t> 4:9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098" y="1157866"/>
            <a:ext cx="2748334" cy="168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291548" y="0"/>
            <a:ext cx="914400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ru-RU" sz="3000" b="1" dirty="0">
                <a:solidFill>
                  <a:schemeClr val="bg1"/>
                </a:solidFill>
              </a:rPr>
              <a:t>Основные задачи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02320" y="1351508"/>
            <a:ext cx="753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400" dirty="0"/>
              <a:t>Жизнь с супругом</a:t>
            </a:r>
            <a:r>
              <a:rPr lang="en-US" sz="2400" dirty="0"/>
              <a:t>, </a:t>
            </a:r>
            <a:r>
              <a:rPr lang="ru-RU" sz="2400" dirty="0"/>
              <a:t>страдающим психическим расстройством</a:t>
            </a:r>
            <a:r>
              <a:rPr lang="en-US" sz="2400" dirty="0"/>
              <a:t>, </a:t>
            </a:r>
            <a:r>
              <a:rPr lang="ru-RU" sz="2400" dirty="0"/>
              <a:t>- миссия не из простых</a:t>
            </a:r>
            <a:r>
              <a:rPr lang="en-US" sz="2400" dirty="0"/>
              <a:t>.</a:t>
            </a:r>
            <a:r>
              <a:rPr lang="ru-RU" sz="2400" dirty="0"/>
              <a:t>  Более того</a:t>
            </a:r>
            <a:r>
              <a:rPr lang="en-US" sz="2400" dirty="0"/>
              <a:t>, </a:t>
            </a:r>
            <a:r>
              <a:rPr lang="ru-RU" sz="2400" dirty="0"/>
              <a:t>развитие здоровых отношений в браке</a:t>
            </a:r>
            <a:r>
              <a:rPr lang="en-US" sz="2400" dirty="0"/>
              <a:t> </a:t>
            </a:r>
            <a:r>
              <a:rPr lang="ru-RU" sz="2400" dirty="0"/>
              <a:t>требует особых усилий</a:t>
            </a:r>
            <a:r>
              <a:rPr lang="en-US" sz="2400" dirty="0"/>
              <a:t>, </a:t>
            </a:r>
            <a:r>
              <a:rPr lang="ru-RU" sz="2400" dirty="0"/>
              <a:t>если ваш спутник отрицает наличие проблем</a:t>
            </a:r>
            <a:r>
              <a:rPr lang="en-US" sz="2400" dirty="0"/>
              <a:t>, </a:t>
            </a:r>
            <a:r>
              <a:rPr lang="ru-RU" sz="2400" dirty="0"/>
              <a:t>связанных с его</a:t>
            </a:r>
            <a:r>
              <a:rPr lang="en-US" sz="2400" dirty="0"/>
              <a:t>/</a:t>
            </a:r>
            <a:r>
              <a:rPr lang="ru-RU" sz="2400" dirty="0"/>
              <a:t>ее эмоциональным состоянием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  <a:p>
            <a:pPr algn="ctr">
              <a:buClr>
                <a:srgbClr val="E18F39"/>
              </a:buClr>
            </a:pPr>
            <a:endParaRPr lang="ru-RU" sz="2400" b="1" dirty="0"/>
          </a:p>
          <a:p>
            <a:pPr algn="ctr">
              <a:buClr>
                <a:srgbClr val="E18F39"/>
              </a:buClr>
            </a:pPr>
            <a:r>
              <a:rPr lang="ru-RU" sz="2400" b="1" dirty="0"/>
              <a:t>Общение</a:t>
            </a:r>
            <a:r>
              <a:rPr lang="en-US" sz="2400" b="1" dirty="0"/>
              <a:t>, </a:t>
            </a:r>
            <a:r>
              <a:rPr lang="ru-RU" sz="2400" b="1" dirty="0"/>
              <a:t>супружеская поддержка</a:t>
            </a:r>
            <a:r>
              <a:rPr lang="en-US" sz="2400" b="1" dirty="0"/>
              <a:t>, </a:t>
            </a:r>
            <a:r>
              <a:rPr lang="ru-RU" sz="2400" dirty="0"/>
              <a:t>а</a:t>
            </a:r>
            <a:r>
              <a:rPr lang="ru-RU" sz="2400" b="1" dirty="0"/>
              <a:t> также забота о себе</a:t>
            </a:r>
            <a:r>
              <a:rPr lang="ru-RU" sz="2400" dirty="0"/>
              <a:t> закладывают надежный фундамент для крепких</a:t>
            </a:r>
            <a:r>
              <a:rPr lang="en-US" sz="2400" dirty="0"/>
              <a:t>,</a:t>
            </a:r>
            <a:r>
              <a:rPr lang="ru-RU" sz="2400" dirty="0"/>
              <a:t> счастливых взаимоотношений </a:t>
            </a:r>
            <a:r>
              <a:rPr lang="en-US" sz="2400" dirty="0"/>
              <a:t>, </a:t>
            </a:r>
            <a:r>
              <a:rPr lang="ru-RU" sz="2400" dirty="0"/>
              <a:t>и особенно важны в браке</a:t>
            </a:r>
            <a:r>
              <a:rPr lang="en-US" sz="2400" dirty="0"/>
              <a:t>, </a:t>
            </a:r>
            <a:r>
              <a:rPr lang="ru-RU" sz="2400" dirty="0"/>
              <a:t>где присутствует проблема</a:t>
            </a:r>
            <a:r>
              <a:rPr lang="en-US" sz="2400" dirty="0"/>
              <a:t>, </a:t>
            </a:r>
            <a:r>
              <a:rPr lang="ru-RU" sz="2400" dirty="0"/>
              <a:t>связанная с психическим здоровьем супругов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20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555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202803"/>
            <a:ext cx="6750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Введение</a:t>
            </a:r>
            <a:endParaRPr lang="en-US" sz="3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67918" y="1150991"/>
            <a:ext cx="76081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800" b="1" dirty="0"/>
              <a:t>По результатам многих исследований супружество положительным образом влияет на наше физическое и эмоциональное здоровье</a:t>
            </a:r>
            <a:r>
              <a:rPr lang="en-US" sz="2800" b="1" dirty="0"/>
              <a:t>. </a:t>
            </a:r>
            <a:r>
              <a:rPr lang="ru-RU" sz="2800" b="1" dirty="0"/>
              <a:t>Кроме того:</a:t>
            </a:r>
          </a:p>
          <a:p>
            <a:pPr algn="ctr"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Улучшается качество жизни в целом</a:t>
            </a: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Снижается уровень смертности</a:t>
            </a: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Повышается уровень доходов </a:t>
            </a: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Улучшается качество интимной близости</a:t>
            </a:r>
            <a:endParaRPr lang="en-US" sz="24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 браке вы обретаете друга</a:t>
            </a:r>
            <a:r>
              <a:rPr lang="en-US" sz="2400" dirty="0"/>
              <a:t>, </a:t>
            </a:r>
            <a:r>
              <a:rPr lang="ru-RU" sz="2400" dirty="0"/>
              <a:t>который становится Вашей опорой и поддержкой на протяжении всей жизни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277CBE-ADF9-3D45-8EB4-0A721F45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02" y="2885356"/>
            <a:ext cx="2028279" cy="145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497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45080" y="235848"/>
            <a:ext cx="6750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Введение</a:t>
            </a:r>
            <a:endParaRPr lang="en-US" sz="3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58736" y="1174507"/>
            <a:ext cx="76081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Характер брачного союза </a:t>
            </a:r>
            <a:r>
              <a:rPr lang="en-US" sz="2600" dirty="0"/>
              <a:t>, </a:t>
            </a:r>
            <a:r>
              <a:rPr lang="ru-RU" sz="2600" dirty="0"/>
              <a:t>а также атмосфера супружеских отношений имеют прямое влияние (как положительное</a:t>
            </a:r>
            <a:r>
              <a:rPr lang="en-US" sz="2600" dirty="0"/>
              <a:t>, </a:t>
            </a:r>
            <a:r>
              <a:rPr lang="ru-RU" sz="2600" dirty="0"/>
              <a:t>так и негативное) на психоэмоциональное состояние супругов и особым образом воздействует на здоровье человека, который уже ведет борьбу с психическим расстройством.</a:t>
            </a:r>
            <a:endParaRPr lang="en-US" sz="26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 Зачастую</a:t>
            </a:r>
            <a:r>
              <a:rPr lang="en-US" sz="2600" dirty="0"/>
              <a:t> </a:t>
            </a:r>
            <a:r>
              <a:rPr lang="ru-RU" sz="2600" dirty="0"/>
              <a:t>атмосфера супружеских отношений может стать причиной возникновения эмоционального заболевания</a:t>
            </a:r>
            <a:r>
              <a:rPr lang="en-US" sz="2600" dirty="0"/>
              <a:t>, </a:t>
            </a:r>
            <a:r>
              <a:rPr lang="ru-RU" sz="2600" dirty="0"/>
              <a:t>если человек имеет предрасположенность к подобным недугам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5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Введение</a:t>
            </a:r>
            <a:endParaRPr lang="en-US" sz="3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67918" y="1159546"/>
            <a:ext cx="76081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На протяжении долгого времени во многих культурах</a:t>
            </a:r>
            <a:r>
              <a:rPr lang="en-US" sz="2800" dirty="0"/>
              <a:t>, </a:t>
            </a:r>
            <a:r>
              <a:rPr lang="ru-RU" sz="2800" dirty="0"/>
              <a:t>а также в религиозном обществе</a:t>
            </a:r>
            <a:r>
              <a:rPr lang="en-US" sz="2800" dirty="0"/>
              <a:t>, </a:t>
            </a:r>
            <a:r>
              <a:rPr lang="ru-RU" sz="2800" dirty="0"/>
              <a:t>не было принято говорить о психоэмоциональных расстройствах</a:t>
            </a:r>
            <a:r>
              <a:rPr lang="en-US" sz="2800" dirty="0"/>
              <a:t>.</a:t>
            </a:r>
            <a:endParaRPr lang="ru-RU" sz="2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 данном семинаре мы нацелено изучим </a:t>
            </a:r>
            <a:r>
              <a:rPr lang="ru-RU" sz="2800" b="1" dirty="0"/>
              <a:t>проблемы</a:t>
            </a:r>
            <a:r>
              <a:rPr lang="en-US" sz="2800" b="1" dirty="0"/>
              <a:t>, </a:t>
            </a:r>
            <a:r>
              <a:rPr lang="ru-RU" sz="2800" b="1" dirty="0"/>
              <a:t>связанные с эмоциональным здоровьем; определим возможные симптомы  заболеваний; обратимся к советам</a:t>
            </a:r>
            <a:r>
              <a:rPr lang="en-US" sz="2800" b="1" dirty="0"/>
              <a:t>, </a:t>
            </a:r>
            <a:r>
              <a:rPr lang="ru-RU" sz="2800" b="1" dirty="0"/>
              <a:t>как жить с супругом</a:t>
            </a:r>
            <a:r>
              <a:rPr lang="en-US" sz="2800" b="1" dirty="0"/>
              <a:t>, </a:t>
            </a:r>
            <a:r>
              <a:rPr lang="ru-RU" sz="2800" b="1" dirty="0"/>
              <a:t>который ведет борьбу с психическим расстройством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231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307074" y="264555"/>
            <a:ext cx="8529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Возможные симптомы психических заболеваний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8" y="878392"/>
            <a:ext cx="7850482" cy="574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200" b="1" dirty="0"/>
              <a:t>Безусловно</a:t>
            </a:r>
            <a:r>
              <a:rPr lang="en-US" sz="2200" b="1" dirty="0"/>
              <a:t>,</a:t>
            </a:r>
            <a:r>
              <a:rPr lang="ru-RU" sz="2200" b="1" dirty="0"/>
              <a:t> для каждого вида психического расстройства существует собственный перечень возможных симптомов данного заболевания</a:t>
            </a:r>
            <a:r>
              <a:rPr lang="en-US" sz="2200" b="1" dirty="0"/>
              <a:t>.</a:t>
            </a:r>
            <a:r>
              <a:rPr lang="ru-RU" sz="2200" b="1" dirty="0"/>
              <a:t> Однако</a:t>
            </a:r>
            <a:r>
              <a:rPr lang="en-US" sz="2200" b="1" dirty="0"/>
              <a:t>, </a:t>
            </a:r>
            <a:r>
              <a:rPr lang="ru-RU" sz="2200" b="1" dirty="0"/>
              <a:t>выделяют общие характерные признаки, которые позволяют распознать болезнь и своевременно начать  лечение: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Проблемы со сном</a:t>
            </a:r>
            <a:r>
              <a:rPr lang="en-US" sz="2200" dirty="0"/>
              <a:t>, </a:t>
            </a:r>
            <a:r>
              <a:rPr lang="ru-RU" sz="2200" dirty="0"/>
              <a:t>быстрая усталость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Чрезмерная грусть (депрессия)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Сильная раздражительность</a:t>
            </a:r>
            <a:r>
              <a:rPr lang="en-US" sz="2200" dirty="0"/>
              <a:t>, </a:t>
            </a:r>
            <a:r>
              <a:rPr lang="ru-RU" sz="2200" dirty="0"/>
              <a:t>проявление агрессии (злости</a:t>
            </a:r>
            <a:r>
              <a:rPr lang="en-US" sz="2200" dirty="0"/>
              <a:t>, </a:t>
            </a:r>
            <a:r>
              <a:rPr lang="ru-RU" sz="2200" dirty="0"/>
              <a:t>гнева)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Навязчивое чувство тревоги</a:t>
            </a:r>
            <a:r>
              <a:rPr lang="en-US" sz="2200" dirty="0"/>
              <a:t>, </a:t>
            </a:r>
            <a:r>
              <a:rPr lang="ru-RU" sz="2200" dirty="0"/>
              <a:t>страхи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Суицидальные мысли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Отчужденность от друзей/родных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219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34889" y="1401471"/>
            <a:ext cx="7376956" cy="477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Резкие перепады настроения </a:t>
            </a:r>
            <a:r>
              <a:rPr lang="en-US" sz="2400" dirty="0"/>
              <a:t>(</a:t>
            </a:r>
            <a:r>
              <a:rPr lang="ru-RU" sz="2400" dirty="0"/>
              <a:t>от депрессии к радости и наоборот)</a:t>
            </a:r>
          </a:p>
          <a:p>
            <a:pPr algn="ctr">
              <a:buClr>
                <a:srgbClr val="E18F39"/>
              </a:buClr>
            </a:pP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Галлюцинации</a:t>
            </a:r>
            <a:r>
              <a:rPr lang="en-US" sz="2400" dirty="0"/>
              <a:t>, </a:t>
            </a:r>
            <a:r>
              <a:rPr lang="ru-RU" sz="2400" dirty="0"/>
              <a:t>бред</a:t>
            </a:r>
            <a:r>
              <a:rPr lang="en-US" sz="2400" dirty="0"/>
              <a:t>, </a:t>
            </a:r>
            <a:r>
              <a:rPr lang="ru-RU" sz="2400" dirty="0"/>
              <a:t>проблемы с восприятием реальности</a:t>
            </a:r>
            <a:r>
              <a:rPr lang="en-US" sz="2400" dirty="0"/>
              <a:t> </a:t>
            </a:r>
            <a:endParaRPr lang="ru-RU" sz="24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Отказ от социальной деятельности</a:t>
            </a:r>
            <a:endParaRPr lang="en-US" sz="24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Неспособность</a:t>
            </a:r>
            <a:r>
              <a:rPr lang="en-US" sz="2400" dirty="0"/>
              <a:t> </a:t>
            </a:r>
            <a:r>
              <a:rPr lang="ru-RU" sz="2400" dirty="0"/>
              <a:t>справляться с повседневными задачами</a:t>
            </a:r>
            <a:r>
              <a:rPr lang="en-US" sz="2400" dirty="0"/>
              <a:t> </a:t>
            </a:r>
            <a:r>
              <a:rPr lang="ru-RU" sz="2400" dirty="0"/>
              <a:t>и стрессом 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Изменения в сексуальном влечении</a:t>
            </a:r>
            <a:endParaRPr lang="en-US" sz="24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Потеря аппетита</a:t>
            </a:r>
            <a:endParaRPr lang="en-US" sz="24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Апатия</a:t>
            </a:r>
            <a:r>
              <a:rPr lang="en-US" sz="2400" dirty="0"/>
              <a:t>, </a:t>
            </a:r>
            <a:r>
              <a:rPr lang="ru-RU" sz="2400" dirty="0"/>
              <a:t>заторможенность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9FC36E-3605-DB49-99E0-8C87E46A7EFE}"/>
              </a:ext>
            </a:extLst>
          </p:cNvPr>
          <p:cNvSpPr txBox="1"/>
          <p:nvPr/>
        </p:nvSpPr>
        <p:spPr>
          <a:xfrm>
            <a:off x="258442" y="225035"/>
            <a:ext cx="8529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Возможные симптомы психических заболеваний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218273" y="211103"/>
            <a:ext cx="8934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Факторы риска развития психических заболеваний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9" y="1101365"/>
            <a:ext cx="7787027" cy="508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800" b="1" dirty="0"/>
              <a:t> </a:t>
            </a:r>
            <a:r>
              <a:rPr lang="ru-RU" sz="2400" b="1" dirty="0"/>
              <a:t>Расстройства психического здоровья – это состояние ума</a:t>
            </a:r>
            <a:r>
              <a:rPr lang="en-US" sz="2400" b="1" dirty="0"/>
              <a:t>, </a:t>
            </a:r>
            <a:r>
              <a:rPr lang="ru-RU" sz="2400" b="1" dirty="0"/>
              <a:t>которое сильно влияет на то, как человек думает, чувствуют</a:t>
            </a:r>
            <a:r>
              <a:rPr lang="en-US" sz="2400" b="1" dirty="0"/>
              <a:t>,</a:t>
            </a:r>
            <a:r>
              <a:rPr lang="ru-RU" sz="2400" b="1" dirty="0"/>
              <a:t> реагируют и действует</a:t>
            </a:r>
            <a:r>
              <a:rPr lang="en-US" sz="2400" b="1" dirty="0"/>
              <a:t>. </a:t>
            </a:r>
            <a:r>
              <a:rPr lang="ru-RU" sz="2400" b="1" dirty="0"/>
              <a:t>К факторам риска развития психических заболеваний относятся:</a:t>
            </a:r>
            <a:endParaRPr lang="en-US" sz="24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Генетическая наследственность</a:t>
            </a:r>
            <a:r>
              <a:rPr lang="en-US" sz="2400" dirty="0"/>
              <a:t> </a:t>
            </a:r>
            <a:endParaRPr lang="ru-RU" sz="24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Избыточный стресс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Жестокое обращение в детстве</a:t>
            </a:r>
            <a:r>
              <a:rPr lang="en-US" sz="2400" dirty="0"/>
              <a:t>, </a:t>
            </a:r>
            <a:r>
              <a:rPr lang="ru-RU" sz="2400" dirty="0"/>
              <a:t>игнорирование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Травмирующий жизненный опыт (насилие</a:t>
            </a:r>
            <a:r>
              <a:rPr lang="en-US" sz="2400" dirty="0"/>
              <a:t>, </a:t>
            </a:r>
            <a:r>
              <a:rPr lang="ru-RU" sz="2400" dirty="0"/>
              <a:t>участие в боевых действиях)</a:t>
            </a:r>
            <a:endParaRPr lang="en-US" sz="24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Ранее перенесенные психические расстройства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2400" dirty="0"/>
              <a:t>Чувство одиночества или изоляции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58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1072</Words>
  <Application>Microsoft Macintosh PowerPoint</Application>
  <PresentationFormat>On-screen Show (4:3)</PresentationFormat>
  <Paragraphs>104</Paragraphs>
  <Slides>18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rosemay</dc:creator>
  <cp:keywords/>
  <dc:description/>
  <cp:lastModifiedBy>Yulia Lisovaya</cp:lastModifiedBy>
  <cp:revision>170</cp:revision>
  <dcterms:created xsi:type="dcterms:W3CDTF">2015-08-17T22:20:08Z</dcterms:created>
  <dcterms:modified xsi:type="dcterms:W3CDTF">2023-02-21T11:05:31Z</dcterms:modified>
  <cp:category/>
</cp:coreProperties>
</file>