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69" r:id="rId3"/>
    <p:sldId id="282" r:id="rId4"/>
    <p:sldId id="260" r:id="rId5"/>
    <p:sldId id="267" r:id="rId6"/>
    <p:sldId id="266" r:id="rId7"/>
    <p:sldId id="258" r:id="rId8"/>
    <p:sldId id="268" r:id="rId9"/>
    <p:sldId id="273" r:id="rId10"/>
    <p:sldId id="272" r:id="rId11"/>
    <p:sldId id="274" r:id="rId12"/>
    <p:sldId id="276" r:id="rId13"/>
    <p:sldId id="275" r:id="rId14"/>
    <p:sldId id="279" r:id="rId15"/>
    <p:sldId id="278" r:id="rId16"/>
    <p:sldId id="257" r:id="rId17"/>
    <p:sldId id="263" r:id="rId18"/>
    <p:sldId id="277" r:id="rId19"/>
    <p:sldId id="259" r:id="rId20"/>
    <p:sldId id="261" r:id="rId21"/>
    <p:sldId id="280" r:id="rId22"/>
    <p:sldId id="281" r:id="rId2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86984" autoAdjust="0"/>
  </p:normalViewPr>
  <p:slideViewPr>
    <p:cSldViewPr>
      <p:cViewPr varScale="1">
        <p:scale>
          <a:sx n="64" d="100"/>
          <a:sy n="64" d="100"/>
        </p:scale>
        <p:origin x="72" y="81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B1E45F-FAD1-447E-A36C-ABC3DBB84946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374BA2-0052-4337-9188-3E7FB3BE60A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5075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dirty="0"/>
              <a:t>ЯСНОСТЬ УМА ДО 100 ЛЕТ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 возраст свой не чувствую совсем, 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Его душа моя не принимает. 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 объяснять не собираюсь всем, 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Кто молод сам душой – тот понимает. 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 в зеркала пытаюсь не смотреть, 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Они ко мне несправедливы очень. 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 возраст, увеличив мой на треть, 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Меня разубеждают, между прочим. 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 не могу задерживать года. 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Они бегут, а я от них отстала. 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Пусть я давно уже не молода, 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 стариться мне вовсе не пристало. 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Пусть не горят как в юности глаза, 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 лишь сияют, словно лунным светом. 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 – женщина, которой только «за», 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Но молода всегда душой при этом.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Светлана </a:t>
            </a:r>
            <a:r>
              <a:rPr lang="ru-RU" sz="1200" kern="1200" dirty="0" err="1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Комогорцева</a:t>
            </a:r>
            <a:endParaRPr lang="ru-RU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374BA2-0052-4337-9188-3E7FB3BE60A5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766557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Академик Бехтерев, тот самый, что посвятил жизнь изучению мозга, как-то заметил, что великое счастье умереть, не растеряв на дорогах жизни разум, будет дано лишь 20% людей. Остальные к старости, увы, превратятся в злых или наивных маразматиков. 80% - это значительно больше, чем число тех, кому по бездушной статистике суждено заболеть раком, болезнью Паркинсона или слечь в старости от хрупкости костей. Для того, чтобы войти в будущем в счастливые 20%, постараться придется уже сейчас.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374BA2-0052-4337-9188-3E7FB3BE60A5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77903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Известный советский поэт Заболоцкий вывел универсальный рецепт здоровой жизни, который, помнится, заставляли заучивать наизусть всех учеников средней школы. Да-да, то самое четверостишие: 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Не позволяй душе лениться! 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Чтоб в ступе воду не толочь, 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Душа обязана трудиться </a:t>
            </a:r>
          </a:p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 день и ночь, и день и ночь! 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374BA2-0052-4337-9188-3E7FB3BE60A5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991071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Слабоумие никогда не приходит внезапно. Слабоумие - не сумасшествие и даже не психическое отклонение, и уж тем более не болезнь. Поэтому и отследить его начало невероятно сложно. Оно прогрессирует с годами, приобретая все больше и больше власти над человеком. То, что сейчас - всего лишь предпосылки, в будущем может стать благодатной почвой для ростков слабоумия. 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374BA2-0052-4337-9188-3E7FB3BE60A5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0292863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6374BA2-0052-4337-9188-3E7FB3BE60A5}" type="slidenum">
              <a:rPr lang="ru-RU" smtClean="0"/>
              <a:t>20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854702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8CBD3-28C2-4D93-AF0B-00FD72DE45F1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1E60B-B61F-4220-9BFF-8ABF5E46D4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86307292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8CBD3-28C2-4D93-AF0B-00FD72DE45F1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1E60B-B61F-4220-9BFF-8ABF5E46D4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9071607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8CBD3-28C2-4D93-AF0B-00FD72DE45F1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1E60B-B61F-4220-9BFF-8ABF5E46D4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12023120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8CBD3-28C2-4D93-AF0B-00FD72DE45F1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1E60B-B61F-4220-9BFF-8ABF5E46D4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717016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8CBD3-28C2-4D93-AF0B-00FD72DE45F1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1E60B-B61F-4220-9BFF-8ABF5E46D4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686953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8CBD3-28C2-4D93-AF0B-00FD72DE45F1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1E60B-B61F-4220-9BFF-8ABF5E46D4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8916100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8CBD3-28C2-4D93-AF0B-00FD72DE45F1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1E60B-B61F-4220-9BFF-8ABF5E46D4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1007050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8CBD3-28C2-4D93-AF0B-00FD72DE45F1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1E60B-B61F-4220-9BFF-8ABF5E46D4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6028821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8CBD3-28C2-4D93-AF0B-00FD72DE45F1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1E60B-B61F-4220-9BFF-8ABF5E46D4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3287405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8CBD3-28C2-4D93-AF0B-00FD72DE45F1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1E60B-B61F-4220-9BFF-8ABF5E46D4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936154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8CBD3-28C2-4D93-AF0B-00FD72DE45F1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D1E60B-B61F-4220-9BFF-8ABF5E46D4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5171829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8CBD3-28C2-4D93-AF0B-00FD72DE45F1}" type="datetimeFigureOut">
              <a:rPr lang="ru-RU" smtClean="0"/>
              <a:t>07.11.2022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D1E60B-B61F-4220-9BFF-8ABF5E46D42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6957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push dir="u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dic.academic.ru/synonyms/%D0%BC%D0%BE%D0%B4%D0%B5%D1%80%D0%BD%D0%B8%D0%B7%D0%B0%D1%86%D0%B8%D1%8F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dic.academic.ru/synonyms/%D1%83%D1%81%D0%BE%D0%B2%D0%B5%D1%80%D1%88%D0%B5%D0%BD%D1%81%D1%82%D0%B2%D0%BE%D0%B2%D0%B0%D0%BD%D0%B8%D0%B5" TargetMode="External"/><Relationship Id="rId5" Type="http://schemas.openxmlformats.org/officeDocument/2006/relationships/hyperlink" Target="https://dic.academic.ru/synonyms/%D0%BF%D0%B5%D1%80%D0%B5%D0%BA%D0%BE%D0%BC%D0%BF%D0%BB%D0%B5%D0%BA%D1%82%D0%B0%D1%86%D0%B8%D1%8F" TargetMode="External"/><Relationship Id="rId4" Type="http://schemas.openxmlformats.org/officeDocument/2006/relationships/hyperlink" Target="https://dic.academic.ru/synonyms/%D0%BE%D0%B1%D0%BD%D0%BE%D0%B2%D0%BB%D0%B5%D0%BD%D0%B8%D0%B5" TargetMode="Externa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 descr="C:\Users\snana\Desktop\Новая папка\Без названия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5352" y="116632"/>
            <a:ext cx="9058647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4788024" y="512618"/>
            <a:ext cx="3960440" cy="193899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</p:spPr>
        <p:txBody>
          <a:bodyPr wrap="square">
            <a:spAutoFit/>
          </a:bodyPr>
          <a:lstStyle/>
          <a:p>
            <a:r>
              <a:rPr lang="ru-RU" sz="6000" b="1" i="1" dirty="0">
                <a:solidFill>
                  <a:schemeClr val="accent4">
                    <a:lumMod val="50000"/>
                  </a:schemeClr>
                </a:solidFill>
              </a:rPr>
              <a:t>ЯСНОСТЬ </a:t>
            </a:r>
          </a:p>
          <a:p>
            <a:r>
              <a:rPr lang="ru-RU" sz="6000" b="1" i="1" dirty="0">
                <a:solidFill>
                  <a:schemeClr val="accent4">
                    <a:lumMod val="50000"/>
                  </a:schemeClr>
                </a:solidFill>
              </a:rPr>
              <a:t>     УМА</a:t>
            </a:r>
          </a:p>
        </p:txBody>
      </p:sp>
      <p:sp>
        <p:nvSpPr>
          <p:cNvPr id="5" name="Прямоугольник 4"/>
          <p:cNvSpPr/>
          <p:nvPr/>
        </p:nvSpPr>
        <p:spPr>
          <a:xfrm rot="20987996">
            <a:off x="1773772" y="4068312"/>
            <a:ext cx="3360101" cy="230832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r>
              <a:rPr lang="ru-RU" sz="7200" b="1" i="1" dirty="0">
                <a:solidFill>
                  <a:schemeClr val="accent6">
                    <a:lumMod val="50000"/>
                  </a:schemeClr>
                </a:solidFill>
              </a:rPr>
              <a:t>ДО 100 </a:t>
            </a:r>
          </a:p>
          <a:p>
            <a:r>
              <a:rPr lang="ru-RU" sz="7200" b="1" i="1" dirty="0">
                <a:solidFill>
                  <a:schemeClr val="accent6">
                    <a:lumMod val="50000"/>
                  </a:schemeClr>
                </a:solidFill>
              </a:rPr>
              <a:t>     ЛЕТ</a:t>
            </a:r>
          </a:p>
        </p:txBody>
      </p:sp>
    </p:spTree>
    <p:extLst>
      <p:ext uri="{BB962C8B-B14F-4D97-AF65-F5344CB8AC3E}">
        <p14:creationId xmlns:p14="http://schemas.microsoft.com/office/powerpoint/2010/main" val="2563416184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C:\Users\snana\Pictures\Новая папка\images (7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601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23528" y="476672"/>
            <a:ext cx="763284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 </a:t>
            </a:r>
          </a:p>
          <a:p>
            <a:pPr marL="457200" indent="-457200">
              <a:buAutoNum type="arabicPeriod"/>
            </a:pPr>
            <a:endParaRPr lang="ru-RU" sz="2400" dirty="0"/>
          </a:p>
          <a:p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764704"/>
            <a:ext cx="646246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 </a:t>
            </a:r>
          </a:p>
          <a:p>
            <a:r>
              <a:rPr lang="ru-RU" sz="2400" dirty="0"/>
              <a:t>     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971600" y="2132857"/>
            <a:ext cx="63367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11560" y="1412776"/>
            <a:ext cx="63367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23528" y="476672"/>
            <a:ext cx="849694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solidFill>
                  <a:schemeClr val="bg2">
                    <a:lumMod val="10000"/>
                  </a:schemeClr>
                </a:solidFill>
              </a:rPr>
              <a:t>6. Растите не только вверх, но и вглубь! </a:t>
            </a:r>
          </a:p>
          <a:p>
            <a:endParaRPr lang="ru-RU" sz="2400" b="1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ru-RU" sz="2400" b="1" dirty="0">
                <a:solidFill>
                  <a:schemeClr val="bg2">
                    <a:lumMod val="10000"/>
                  </a:schemeClr>
                </a:solidFill>
              </a:rPr>
              <a:t>7. Занимайтесь спортом! </a:t>
            </a:r>
          </a:p>
          <a:p>
            <a:endParaRPr lang="ru-RU" sz="2400" b="1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ru-RU" sz="2400" b="1" dirty="0">
                <a:solidFill>
                  <a:schemeClr val="bg2">
                    <a:lumMod val="10000"/>
                  </a:schemeClr>
                </a:solidFill>
              </a:rPr>
              <a:t>8. Почаще тренируйте память, заставляя себя вспоминать стихи, которые когда-то знали наизусть….</a:t>
            </a:r>
          </a:p>
          <a:p>
            <a:r>
              <a:rPr lang="ru-RU" sz="2400" b="1" dirty="0">
                <a:solidFill>
                  <a:schemeClr val="bg2">
                    <a:lumMod val="10000"/>
                  </a:schemeClr>
                </a:solidFill>
              </a:rPr>
              <a:t> </a:t>
            </a:r>
          </a:p>
          <a:p>
            <a:r>
              <a:rPr lang="ru-RU" sz="2400" b="1" dirty="0">
                <a:solidFill>
                  <a:schemeClr val="bg2">
                    <a:lumMod val="10000"/>
                  </a:schemeClr>
                </a:solidFill>
              </a:rPr>
              <a:t>9. Разбивайте привычки и ритуалы! </a:t>
            </a:r>
          </a:p>
          <a:p>
            <a:endParaRPr lang="ru-RU" sz="2400" b="1" dirty="0">
              <a:solidFill>
                <a:schemeClr val="bg2">
                  <a:lumMod val="10000"/>
                </a:schemeClr>
              </a:solidFill>
            </a:endParaRPr>
          </a:p>
          <a:p>
            <a:r>
              <a:rPr lang="ru-RU" sz="2400" b="1" dirty="0">
                <a:solidFill>
                  <a:schemeClr val="bg2">
                    <a:lumMod val="10000"/>
                  </a:schemeClr>
                </a:solidFill>
              </a:rPr>
              <a:t>10. Давайте больше свободы другим и делайте как можно больше сами. Чем больше спонтанности, тем больше творчества. Чем больше творчества, тем дольше вы сохраните ум и интеллект.</a:t>
            </a:r>
          </a:p>
        </p:txBody>
      </p:sp>
    </p:spTree>
    <p:extLst>
      <p:ext uri="{BB962C8B-B14F-4D97-AF65-F5344CB8AC3E}">
        <p14:creationId xmlns:p14="http://schemas.microsoft.com/office/powerpoint/2010/main" val="657514333"/>
      </p:ext>
    </p:extLst>
  </p:cSld>
  <p:clrMapOvr>
    <a:masterClrMapping/>
  </p:clrMapOvr>
  <p:transition spd="slow">
    <p:push dir="u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C:\Users\snana\Pictures\Новая папка\images (7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601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23528" y="476672"/>
            <a:ext cx="763284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 </a:t>
            </a:r>
          </a:p>
          <a:p>
            <a:pPr marL="457200" indent="-457200">
              <a:buAutoNum type="arabicPeriod"/>
            </a:pPr>
            <a:endParaRPr lang="ru-RU" sz="2400" dirty="0"/>
          </a:p>
          <a:p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764704"/>
            <a:ext cx="646246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 </a:t>
            </a:r>
          </a:p>
          <a:p>
            <a:r>
              <a:rPr lang="ru-RU" sz="2400" dirty="0"/>
              <a:t>     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971600" y="2132857"/>
            <a:ext cx="63367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11560" y="1412776"/>
            <a:ext cx="63367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179512" y="116631"/>
            <a:ext cx="8568952" cy="58785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3600" b="1" dirty="0"/>
              <a:t>Читайте в обратную сторону.</a:t>
            </a:r>
            <a:r>
              <a:rPr lang="ru-RU" sz="2800" b="1" dirty="0"/>
              <a:t> </a:t>
            </a:r>
            <a:r>
              <a:rPr lang="ru-RU" sz="2800" dirty="0"/>
              <a:t>Откройте любой текст, выделите абзац и начните читать с конца, с последнего слова. Пусть это будет небольшой отрывок, но когда завершите чтение, постарайтесь вспомнить, о чем был текст.</a:t>
            </a:r>
          </a:p>
          <a:p>
            <a:pPr fontAlgn="base"/>
            <a:endParaRPr lang="ru-RU" sz="2800" dirty="0"/>
          </a:p>
          <a:p>
            <a:pPr fontAlgn="base"/>
            <a:r>
              <a:rPr lang="ru-RU" sz="3600" b="1" dirty="0"/>
              <a:t>Сформулируйте определение. </a:t>
            </a:r>
            <a:r>
              <a:rPr lang="ru-RU" sz="2800" dirty="0"/>
              <a:t>Выберите 3 любых слова, например: география, травоядные, конус. Каждому слову дайте научное определение, опираясь только на собственные знания. После этого сравните то, что у вас получилось, с определениями в энциклопедиях или научных статьях.</a:t>
            </a:r>
          </a:p>
          <a:p>
            <a:pPr fontAlgn="base"/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537206216"/>
      </p:ext>
    </p:extLst>
  </p:cSld>
  <p:clrMapOvr>
    <a:masterClrMapping/>
  </p:clrMapOvr>
  <p:transition spd="slow">
    <p:push dir="u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C:\Users\snana\Pictures\Новая папка\images (7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601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95536" y="3133423"/>
            <a:ext cx="849694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/>
              <a:t>Придумывайте необычные способы применения предметов.</a:t>
            </a:r>
            <a:br>
              <a:rPr lang="ru-RU" sz="3600" b="1" dirty="0"/>
            </a:br>
            <a:r>
              <a:rPr lang="ru-RU" sz="2800" b="1" dirty="0"/>
              <a:t> </a:t>
            </a:r>
            <a:r>
              <a:rPr lang="ru-RU" sz="2800" dirty="0"/>
              <a:t>Это упражнение развивает умение концентрироваться на одном объекте и видеть новое в привычном. Для этого выберите какую-нибудь вещь и за 5 минут найдите как можно больше способов ее применения.</a:t>
            </a: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 </a:t>
            </a:r>
          </a:p>
          <a:p>
            <a:pPr marL="457200" indent="-457200">
              <a:buAutoNum type="arabicPeriod"/>
            </a:pPr>
            <a:endParaRPr lang="ru-RU" sz="2400" dirty="0"/>
          </a:p>
          <a:p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764704"/>
            <a:ext cx="646246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 </a:t>
            </a:r>
          </a:p>
          <a:p>
            <a:r>
              <a:rPr lang="ru-RU" sz="2400" dirty="0"/>
              <a:t>     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971600" y="2132857"/>
            <a:ext cx="63367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11560" y="1412776"/>
            <a:ext cx="63367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95536" y="332656"/>
            <a:ext cx="8064896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3600" b="1" dirty="0"/>
              <a:t>Ищите общее.</a:t>
            </a:r>
            <a:br>
              <a:rPr lang="ru-RU" sz="3600" b="1" dirty="0"/>
            </a:br>
            <a:r>
              <a:rPr lang="ru-RU" sz="2400" b="1" dirty="0"/>
              <a:t> </a:t>
            </a:r>
            <a:r>
              <a:rPr lang="ru-RU" sz="2800" dirty="0"/>
              <a:t>Возьмите наугад два мало связанных слова — например, кружка и лодка. Напишите как можно больше общих признаков этих вещей за 5-7 минут. Можно превратить это в игру и соревноваться с друзьями или домочадцами. </a:t>
            </a:r>
          </a:p>
        </p:txBody>
      </p:sp>
    </p:spTree>
    <p:extLst>
      <p:ext uri="{BB962C8B-B14F-4D97-AF65-F5344CB8AC3E}">
        <p14:creationId xmlns:p14="http://schemas.microsoft.com/office/powerpoint/2010/main" val="3051242732"/>
      </p:ext>
    </p:extLst>
  </p:cSld>
  <p:clrMapOvr>
    <a:masterClrMapping/>
  </p:clrMapOvr>
  <p:transition spd="slow">
    <p:push dir="u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C:\Users\snana\Pictures\Новая папка\images (7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601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23528" y="476672"/>
            <a:ext cx="763284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 </a:t>
            </a:r>
          </a:p>
          <a:p>
            <a:pPr marL="457200" indent="-457200">
              <a:buAutoNum type="arabicPeriod"/>
            </a:pPr>
            <a:endParaRPr lang="ru-RU" sz="2400" dirty="0"/>
          </a:p>
          <a:p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764704"/>
            <a:ext cx="646246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 </a:t>
            </a:r>
          </a:p>
          <a:p>
            <a:r>
              <a:rPr lang="ru-RU" sz="2400" dirty="0"/>
              <a:t>     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971600" y="2132857"/>
            <a:ext cx="63367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11560" y="1412776"/>
            <a:ext cx="63367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395536" y="332656"/>
            <a:ext cx="8208912" cy="54476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3600" b="1" dirty="0"/>
              <a:t>Пишите и читайте одновременно.</a:t>
            </a:r>
            <a:r>
              <a:rPr lang="ru-RU" sz="2400" b="1" dirty="0"/>
              <a:t> </a:t>
            </a:r>
            <a:br>
              <a:rPr lang="ru-RU" sz="2400" b="1" dirty="0"/>
            </a:br>
            <a:r>
              <a:rPr lang="ru-RU" sz="2800" dirty="0"/>
              <a:t>Сосчитайте вслух до 25 и одновременно запишите цифры в обратном порядке. То есть говорите 1, а пишете 25, и т. д. Так вы развиваете концентрацию и способность фокусироваться на двух источниках информации или объектах одновременно.</a:t>
            </a:r>
          </a:p>
          <a:p>
            <a:pPr fontAlgn="base"/>
            <a:endParaRPr lang="ru-RU" sz="2400" dirty="0"/>
          </a:p>
          <a:p>
            <a:pPr fontAlgn="base"/>
            <a:r>
              <a:rPr lang="ru-RU" sz="3600" b="1" dirty="0"/>
              <a:t>Прослушивайте аудиокниги.</a:t>
            </a:r>
            <a:r>
              <a:rPr lang="ru-RU" sz="2400" b="1" dirty="0"/>
              <a:t> </a:t>
            </a:r>
            <a:br>
              <a:rPr lang="ru-RU" sz="2400" b="1" dirty="0"/>
            </a:br>
            <a:r>
              <a:rPr lang="ru-RU" sz="2800" dirty="0"/>
              <a:t>С их помощью можно развить слуховую концентрацию. Например, включите одновременно две аудиокниги на три минуты и постарайтесь уловить суть каждого из отрывков.</a:t>
            </a:r>
          </a:p>
        </p:txBody>
      </p:sp>
    </p:spTree>
    <p:extLst>
      <p:ext uri="{BB962C8B-B14F-4D97-AF65-F5344CB8AC3E}">
        <p14:creationId xmlns:p14="http://schemas.microsoft.com/office/powerpoint/2010/main" val="171342932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C:\Users\snana\Pictures\Новая папка\images (7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601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827584" y="908720"/>
            <a:ext cx="741682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 </a:t>
            </a:r>
          </a:p>
          <a:p>
            <a:pPr marL="457200" indent="-457200">
              <a:buAutoNum type="arabicPeriod"/>
            </a:pPr>
            <a:endParaRPr lang="ru-RU" sz="2400" dirty="0"/>
          </a:p>
          <a:p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764704"/>
            <a:ext cx="646246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 </a:t>
            </a:r>
          </a:p>
          <a:p>
            <a:r>
              <a:rPr lang="ru-RU" sz="2400" dirty="0"/>
              <a:t>     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971600" y="2132857"/>
            <a:ext cx="63367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11560" y="1412776"/>
            <a:ext cx="63367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115616" y="908720"/>
            <a:ext cx="6840760" cy="32316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/>
            <a:r>
              <a:rPr lang="ru-RU" sz="3600" b="1" dirty="0"/>
              <a:t>Задействуйте обе руки.</a:t>
            </a:r>
            <a:r>
              <a:rPr lang="ru-RU" sz="2800" dirty="0"/>
              <a:t> </a:t>
            </a:r>
            <a:br>
              <a:rPr lang="ru-RU" sz="2800" dirty="0"/>
            </a:br>
            <a:r>
              <a:rPr lang="ru-RU" sz="2800" dirty="0"/>
              <a:t>Пишите и рисуйте разными руками: сначала левой, потом правой, затем двумя одновременно. Для этого есть специальные межполушарные доски — их можно купить в магазинах с развивающими игрушками для детей.</a:t>
            </a:r>
          </a:p>
        </p:txBody>
      </p:sp>
    </p:spTree>
    <p:extLst>
      <p:ext uri="{BB962C8B-B14F-4D97-AF65-F5344CB8AC3E}">
        <p14:creationId xmlns:p14="http://schemas.microsoft.com/office/powerpoint/2010/main" val="4213088113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snana\Pictures\Новая папка\Без названия (3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427" y="0"/>
            <a:ext cx="9137899" cy="6818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899592" y="764704"/>
            <a:ext cx="712879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i="1" dirty="0">
                <a:solidFill>
                  <a:schemeClr val="accent4">
                    <a:lumMod val="50000"/>
                  </a:schemeClr>
                </a:solidFill>
              </a:rPr>
              <a:t>«Замечательные </a:t>
            </a:r>
            <a:r>
              <a:rPr lang="ru-RU" sz="4000" b="1" i="1" dirty="0">
                <a:solidFill>
                  <a:schemeClr val="accent4">
                    <a:lumMod val="50000"/>
                  </a:schemeClr>
                </a:solidFill>
              </a:rPr>
              <a:t>умственные способности</a:t>
            </a:r>
            <a:r>
              <a:rPr lang="ru-RU" sz="4000" i="1" dirty="0">
                <a:solidFill>
                  <a:schemeClr val="accent4">
                    <a:lumMod val="50000"/>
                  </a:schemeClr>
                </a:solidFill>
              </a:rPr>
              <a:t> и благородные качества характера не являются делом случая. Бог создаёт для нас условия, а успех зависит от того, как мы их используем».(</a:t>
            </a:r>
            <a:r>
              <a:rPr lang="ru-RU" sz="4000" dirty="0"/>
              <a:t>ВМ.147)</a:t>
            </a:r>
          </a:p>
        </p:txBody>
      </p:sp>
    </p:spTree>
    <p:extLst>
      <p:ext uri="{BB962C8B-B14F-4D97-AF65-F5344CB8AC3E}">
        <p14:creationId xmlns:p14="http://schemas.microsoft.com/office/powerpoint/2010/main" val="3754152162"/>
      </p:ext>
    </p:extLst>
  </p:cSld>
  <p:clrMapOvr>
    <a:masterClrMapping/>
  </p:clrMapOvr>
  <p:transition spd="slow">
    <p:push dir="u"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snana\Pictures\Новая папка\Без названия (3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427" y="0"/>
            <a:ext cx="9137899" cy="6818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971600" y="548680"/>
            <a:ext cx="6984776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dirty="0"/>
              <a:t>«Библия улучшает способность мыслить. Если человек настроен изучать Библию и черпать из нее знания, его мыслительные способности улучшатся».(РХЛ.96) 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val="1807761899"/>
      </p:ext>
    </p:extLst>
  </p:cSld>
  <p:clrMapOvr>
    <a:masterClrMapping/>
  </p:clrMapOvr>
  <p:transition spd="slow">
    <p:push dir="u"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snana\Pictures\Новая папка\Без названия (3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427" y="0"/>
            <a:ext cx="9137899" cy="6818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683568" y="548680"/>
            <a:ext cx="6174432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dirty="0"/>
              <a:t>«Как люблю я Закон Твой!</a:t>
            </a:r>
          </a:p>
          <a:p>
            <a:r>
              <a:rPr lang="ru-RU" sz="2800" b="1" i="1" dirty="0"/>
              <a:t>О нем размышляю весь день.</a:t>
            </a:r>
          </a:p>
          <a:p>
            <a:r>
              <a:rPr lang="ru-RU" sz="2800" b="1" i="1" dirty="0"/>
              <a:t>Заповеди Твои делают меня врагов моих мудрее —</a:t>
            </a:r>
          </a:p>
          <a:p>
            <a:r>
              <a:rPr lang="ru-RU" sz="2800" b="1" i="1" dirty="0"/>
              <a:t>навсегда это мое достояние.</a:t>
            </a:r>
          </a:p>
          <a:p>
            <a:r>
              <a:rPr lang="ru-RU" sz="2800" b="1" i="1" dirty="0"/>
              <a:t>Разумнее я становлюсь, чем все учителя мои,</a:t>
            </a:r>
          </a:p>
          <a:p>
            <a:r>
              <a:rPr lang="ru-RU" sz="2800" b="1" i="1" dirty="0"/>
              <a:t>когда о свидетельствах Твоих размышляю,</a:t>
            </a:r>
          </a:p>
          <a:p>
            <a:r>
              <a:rPr lang="ru-RU" sz="2800" b="1" i="1" dirty="0"/>
              <a:t>проницательнее, нежели старцы,</a:t>
            </a:r>
          </a:p>
          <a:p>
            <a:r>
              <a:rPr lang="ru-RU" sz="2800" b="1" i="1" dirty="0"/>
              <a:t>ибо повелениям Твоим повинуюсь.</a:t>
            </a:r>
          </a:p>
          <a:p>
            <a:r>
              <a:rPr lang="ru-RU" sz="2800" b="1" i="1" dirty="0"/>
              <a:t>                         ПС.118:97-100</a:t>
            </a:r>
          </a:p>
        </p:txBody>
      </p:sp>
    </p:spTree>
    <p:extLst>
      <p:ext uri="{BB962C8B-B14F-4D97-AF65-F5344CB8AC3E}">
        <p14:creationId xmlns:p14="http://schemas.microsoft.com/office/powerpoint/2010/main" val="1012787110"/>
      </p:ext>
    </p:extLst>
  </p:cSld>
  <p:clrMapOvr>
    <a:masterClrMapping/>
  </p:clrMapOvr>
  <p:transition spd="slow">
    <p:push dir="u"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snana\Pictures\Новая папка\Без названия (3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427" y="0"/>
            <a:ext cx="9137899" cy="6818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115616" y="1196752"/>
            <a:ext cx="7344816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/>
              <a:t>Об апостоле Павле:</a:t>
            </a:r>
            <a:br>
              <a:rPr lang="ru-RU" sz="2800" dirty="0"/>
            </a:br>
            <a:r>
              <a:rPr lang="ru-RU" sz="2800" dirty="0"/>
              <a:t> </a:t>
            </a:r>
            <a:r>
              <a:rPr lang="ru-RU" sz="3600" dirty="0"/>
              <a:t>«Его </a:t>
            </a:r>
            <a:r>
              <a:rPr lang="ru-RU" sz="3600" b="1" dirty="0"/>
              <a:t>способность мыслить</a:t>
            </a:r>
            <a:r>
              <a:rPr lang="ru-RU" sz="3600" dirty="0"/>
              <a:t> вызывала уважение ученых. Серьезные, логично обоснованные суждения и ораторский дар привлекли внимание всех слушателей».(</a:t>
            </a:r>
            <a:r>
              <a:rPr lang="ru-RU" sz="2800" dirty="0"/>
              <a:t>ДА235)</a:t>
            </a:r>
          </a:p>
        </p:txBody>
      </p:sp>
    </p:spTree>
    <p:extLst>
      <p:ext uri="{BB962C8B-B14F-4D97-AF65-F5344CB8AC3E}">
        <p14:creationId xmlns:p14="http://schemas.microsoft.com/office/powerpoint/2010/main" val="1521221786"/>
      </p:ext>
    </p:extLst>
  </p:cSld>
  <p:clrMapOvr>
    <a:masterClrMapping/>
  </p:clrMapOvr>
  <p:transition spd="slow">
    <p:push dir="u"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snana\Pictures\Новая папка\Без названия (3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427" y="0"/>
            <a:ext cx="9137899" cy="6818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95536" y="260648"/>
            <a:ext cx="8280920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i="1" dirty="0"/>
              <a:t>«Ваши</a:t>
            </a:r>
            <a:r>
              <a:rPr lang="ru-RU" sz="3600" b="1" i="1" dirty="0"/>
              <a:t> умственные способности</a:t>
            </a:r>
            <a:r>
              <a:rPr lang="ru-RU" sz="3600" i="1" dirty="0"/>
              <a:t>- это дары Божьи, это таланты, вверенные вам для разумного</a:t>
            </a:r>
          </a:p>
          <a:p>
            <a:r>
              <a:rPr lang="ru-RU" sz="3600" i="1" dirty="0"/>
              <a:t>употребления. Поэтому вы не в праве оставлять их в бездействии или применять их не в полную силу. От вас, и только от вас, зависит, с какой точностью вы будете исполнять возложенные на вас торжественные обязанности и в каком направлении устремите свои усилия».</a:t>
            </a:r>
            <a:r>
              <a:rPr lang="ru-RU" sz="3600" dirty="0"/>
              <a:t> {ВМ 39.1} </a:t>
            </a:r>
          </a:p>
        </p:txBody>
      </p:sp>
    </p:spTree>
    <p:extLst>
      <p:ext uri="{BB962C8B-B14F-4D97-AF65-F5344CB8AC3E}">
        <p14:creationId xmlns:p14="http://schemas.microsoft.com/office/powerpoint/2010/main" val="2853812212"/>
      </p:ext>
    </p:extLst>
  </p:cSld>
  <p:clrMapOvr>
    <a:masterClrMapping/>
  </p:clrMapOvr>
  <p:transition spd="slow">
    <p:push dir="u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 descr="C:\Users\snana\Pictures\Новая папка\Без названия (3)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6481" y="404665"/>
            <a:ext cx="5617648" cy="34449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755576" y="4306162"/>
            <a:ext cx="7128792" cy="12311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chemeClr val="accent1">
                    <a:lumMod val="75000"/>
                  </a:schemeClr>
                </a:solidFill>
              </a:rPr>
              <a:t> «Великое счастье умереть, не растеряв на дорогах жизни разум». </a:t>
            </a:r>
          </a:p>
          <a:p>
            <a:r>
              <a:rPr lang="ru-RU" dirty="0"/>
              <a:t>                                           Владимир Михайлович Бехтерев (академик)</a:t>
            </a:r>
          </a:p>
        </p:txBody>
      </p:sp>
    </p:spTree>
    <p:extLst>
      <p:ext uri="{BB962C8B-B14F-4D97-AF65-F5344CB8AC3E}">
        <p14:creationId xmlns:p14="http://schemas.microsoft.com/office/powerpoint/2010/main" val="1604421483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snana\Pictures\Новая папка\images (1)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74" y="-3404"/>
            <a:ext cx="9178174" cy="6836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218" name="Picture 2" descr="C:\Users\snana\Pictures\Новая папка\Без названия (1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109730"/>
            <a:ext cx="7056784" cy="4839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37811867"/>
      </p:ext>
    </p:extLst>
  </p:cSld>
  <p:clrMapOvr>
    <a:masterClrMapping/>
  </p:clrMapOvr>
  <p:transition spd="slow">
    <p:push dir="u"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snana\Pictures\Новая папка\Без названия (3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427" y="0"/>
            <a:ext cx="9137899" cy="6818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42422244"/>
      </p:ext>
    </p:extLst>
  </p:cSld>
  <p:clrMapOvr>
    <a:masterClrMapping/>
  </p:clrMapOvr>
  <p:transition spd="slow">
    <p:push dir="u"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snana\Pictures\Новая папка\Без названия (3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6427" y="0"/>
            <a:ext cx="9137899" cy="6818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55083328"/>
      </p:ext>
    </p:extLst>
  </p:cSld>
  <p:clrMapOvr>
    <a:masterClrMapping/>
  </p:clrMapOvr>
  <p:transition spd="slow">
    <p:push dir="u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snana\Pictures\Новая папка\images (1)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174" y="-3404"/>
            <a:ext cx="9178174" cy="6836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331640" y="1412776"/>
            <a:ext cx="669674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i="1" dirty="0">
                <a:solidFill>
                  <a:schemeClr val="accent2">
                    <a:lumMod val="50000"/>
                  </a:schemeClr>
                </a:solidFill>
              </a:rPr>
              <a:t>Не позволяй душе лениться! </a:t>
            </a:r>
          </a:p>
          <a:p>
            <a:r>
              <a:rPr lang="ru-RU" sz="3600" i="1" dirty="0">
                <a:solidFill>
                  <a:schemeClr val="accent2">
                    <a:lumMod val="50000"/>
                  </a:schemeClr>
                </a:solidFill>
              </a:rPr>
              <a:t>Чтоб в ступе воду не толочь, </a:t>
            </a:r>
          </a:p>
          <a:p>
            <a:r>
              <a:rPr lang="ru-RU" sz="3600" i="1" dirty="0">
                <a:solidFill>
                  <a:schemeClr val="accent2">
                    <a:lumMod val="50000"/>
                  </a:schemeClr>
                </a:solidFill>
              </a:rPr>
              <a:t>Душа обязана трудиться </a:t>
            </a:r>
          </a:p>
          <a:p>
            <a:r>
              <a:rPr lang="ru-RU" sz="3600" i="1" dirty="0">
                <a:solidFill>
                  <a:schemeClr val="accent2">
                    <a:lumMod val="50000"/>
                  </a:schemeClr>
                </a:solidFill>
              </a:rPr>
              <a:t>И день и ночь, и день и ночь! </a:t>
            </a:r>
          </a:p>
        </p:txBody>
      </p:sp>
    </p:spTree>
    <p:extLst>
      <p:ext uri="{BB962C8B-B14F-4D97-AF65-F5344CB8AC3E}">
        <p14:creationId xmlns:p14="http://schemas.microsoft.com/office/powerpoint/2010/main" val="1606570185"/>
      </p:ext>
    </p:extLst>
  </p:cSld>
  <p:clrMapOvr>
    <a:masterClrMapping/>
  </p:clrMapOvr>
  <p:transition spd="slow">
    <p:push dir="u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snana\Pictures\Новая папка\images (1)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8174" cy="6836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475656" y="836712"/>
            <a:ext cx="6048672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/>
              <a:t>   Более всего слабоумие грозит тем, кто прожил жизнь, не меняя своих установок. </a:t>
            </a:r>
          </a:p>
          <a:p>
            <a:r>
              <a:rPr lang="ru-RU" sz="2800" b="1" dirty="0"/>
              <a:t>   Такие черты,</a:t>
            </a:r>
            <a:r>
              <a:rPr lang="ru-RU" sz="2800" b="1" u="sng" dirty="0"/>
              <a:t> как чрезмерная принципиальность, упорство, консерватизм</a:t>
            </a:r>
            <a:r>
              <a:rPr lang="ru-RU" sz="2800" b="1" dirty="0"/>
              <a:t>, скорее приведут в старости к слабоумию, чем </a:t>
            </a:r>
            <a:r>
              <a:rPr lang="ru-RU" sz="2800" b="1" i="1" u="sng" dirty="0">
                <a:solidFill>
                  <a:schemeClr val="tx2">
                    <a:lumMod val="75000"/>
                  </a:schemeClr>
                </a:solidFill>
              </a:rPr>
              <a:t>гибкость, способность быстро менять решения, эмоциональность</a:t>
            </a:r>
            <a:r>
              <a:rPr lang="ru-RU" sz="2800" b="1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835555795"/>
      </p:ext>
    </p:extLst>
  </p:cSld>
  <p:clrMapOvr>
    <a:masterClrMapping/>
  </p:clrMapOvr>
  <p:transition spd="slow">
    <p:push dir="u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snana\Pictures\Новая папка\images (1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8174" cy="6836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043608" y="476672"/>
            <a:ext cx="705678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• Вы стали болезненно воспринимать критику, в то время как сами слишком часто критикуете других. </a:t>
            </a:r>
          </a:p>
          <a:p>
            <a:r>
              <a:rPr lang="ru-RU" sz="2400" b="1" dirty="0"/>
              <a:t> </a:t>
            </a:r>
          </a:p>
          <a:p>
            <a:r>
              <a:rPr lang="ru-RU" sz="2400" b="1" dirty="0"/>
              <a:t>• Вам не хочется учиться новому. Скорее согласитесь на ремонт старого мобильного телефона, чем будете разбираться в инструкции к новой модели. </a:t>
            </a:r>
          </a:p>
          <a:p>
            <a:r>
              <a:rPr lang="ru-RU" sz="2400" b="1" dirty="0"/>
              <a:t> </a:t>
            </a:r>
          </a:p>
          <a:p>
            <a:r>
              <a:rPr lang="ru-RU" sz="2400" b="1" dirty="0"/>
              <a:t>• Вы часто произносите "А вот раньше", то есть вспоминаете и ностальгируете по старым временам. </a:t>
            </a:r>
          </a:p>
          <a:p>
            <a:r>
              <a:rPr lang="ru-RU" sz="2400" b="1" dirty="0"/>
              <a:t> </a:t>
            </a:r>
          </a:p>
          <a:p>
            <a:r>
              <a:rPr lang="ru-RU" sz="2400" b="1" dirty="0"/>
              <a:t>• Вы готовы с упоением рассказывать о чем-то, невзирая на скуку в глазах собеседника. Неважно, что он сейчас заснет, главное - то, о чем вы говорите, интересно вам. </a:t>
            </a:r>
          </a:p>
        </p:txBody>
      </p:sp>
    </p:spTree>
    <p:extLst>
      <p:ext uri="{BB962C8B-B14F-4D97-AF65-F5344CB8AC3E}">
        <p14:creationId xmlns:p14="http://schemas.microsoft.com/office/powerpoint/2010/main" val="399439263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snana\Pictures\Новая папка\images (1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8174" cy="6836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899592" y="404665"/>
            <a:ext cx="748883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/>
              <a:t>• Вам трудно сосредоточиться, когда вы начинаете читать серьезную или научную литературу. Плохо понимаете и запоминаете прочитанное. Можете сегодня прочитать половину книги, а завтра уже забыть ее начало. </a:t>
            </a:r>
          </a:p>
          <a:p>
            <a:r>
              <a:rPr lang="ru-RU" sz="2400" b="1" dirty="0"/>
              <a:t> </a:t>
            </a:r>
          </a:p>
          <a:p>
            <a:r>
              <a:rPr lang="ru-RU" sz="2400" b="1" dirty="0"/>
              <a:t>• Вы стали рассуждать о вопросах, в которых никогда не были сведущи. </a:t>
            </a:r>
          </a:p>
          <a:p>
            <a:endParaRPr lang="ru-RU" sz="2400" b="1" dirty="0"/>
          </a:p>
          <a:p>
            <a:r>
              <a:rPr lang="ru-RU" sz="2400" b="1" dirty="0"/>
              <a:t>• Вы уверены, что другие должны подстраиваться под вас, а не наоборот. </a:t>
            </a:r>
          </a:p>
          <a:p>
            <a:r>
              <a:rPr lang="ru-RU" sz="2400" b="1" dirty="0"/>
              <a:t> </a:t>
            </a:r>
          </a:p>
          <a:p>
            <a:r>
              <a:rPr lang="ru-RU" sz="2400" b="1" dirty="0"/>
              <a:t>• Временами вы замечаете, что тираните окружающих какими-то своими поступками, причем делаете это без злого умысла, а просто потому, что считаете, что так правильнее. </a:t>
            </a:r>
          </a:p>
        </p:txBody>
      </p:sp>
    </p:spTree>
    <p:extLst>
      <p:ext uri="{BB962C8B-B14F-4D97-AF65-F5344CB8AC3E}">
        <p14:creationId xmlns:p14="http://schemas.microsoft.com/office/powerpoint/2010/main" val="137675656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 descr="C:\Users\snana\Desktop\Новая папка\images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28328"/>
            <a:ext cx="4335136" cy="2624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539552" y="3429000"/>
            <a:ext cx="7632848" cy="22775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5400" b="1" dirty="0">
                <a:solidFill>
                  <a:schemeClr val="accent2">
                    <a:lumMod val="75000"/>
                  </a:schemeClr>
                </a:solidFill>
              </a:rPr>
              <a:t>Апгрейд мозга</a:t>
            </a:r>
          </a:p>
          <a:p>
            <a:r>
              <a:rPr lang="ru-RU" sz="3200" b="1" dirty="0"/>
              <a:t> Синонимы:</a:t>
            </a:r>
          </a:p>
          <a:p>
            <a:r>
              <a:rPr lang="ru-RU" sz="2800" u="sng" dirty="0">
                <a:hlinkClick r:id="rId3"/>
              </a:rPr>
              <a:t>модернизация</a:t>
            </a:r>
            <a:r>
              <a:rPr lang="ru-RU" sz="2800" dirty="0"/>
              <a:t>, </a:t>
            </a:r>
            <a:r>
              <a:rPr lang="ru-RU" sz="2800" u="sng" dirty="0">
                <a:hlinkClick r:id="rId4"/>
              </a:rPr>
              <a:t>обновление</a:t>
            </a:r>
            <a:r>
              <a:rPr lang="ru-RU" sz="2800" dirty="0"/>
              <a:t>, </a:t>
            </a:r>
            <a:r>
              <a:rPr lang="ru-RU" sz="2800" u="sng" dirty="0" err="1">
                <a:hlinkClick r:id="rId5"/>
              </a:rPr>
              <a:t>перекомплектация</a:t>
            </a:r>
            <a:r>
              <a:rPr lang="ru-RU" sz="2800" dirty="0"/>
              <a:t>, </a:t>
            </a:r>
            <a:r>
              <a:rPr lang="ru-RU" sz="2800" u="sng" dirty="0">
                <a:hlinkClick r:id="rId6"/>
              </a:rPr>
              <a:t>усовершенствование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949422093"/>
      </p:ext>
    </p:extLst>
  </p:cSld>
  <p:clrMapOvr>
    <a:masterClrMapping/>
  </p:clrMapOvr>
  <p:transition spd="slow">
    <p:push dir="u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 descr="C:\Users\snana\Pictures\Новая папка\images (1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78174" cy="68366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331640" y="548680"/>
            <a:ext cx="6120680" cy="59708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i="1" u="sng" dirty="0"/>
              <a:t>«Под апгрейдом мозга </a:t>
            </a:r>
            <a:r>
              <a:rPr lang="ru-RU" sz="2800" b="1" i="1" dirty="0"/>
              <a:t>я понимаю целенаправленное создание новых нейронных сетей в мозге, в результате чего вы овладеваете навыками управления когнитивной, эмоциональной, волевой сферой, а также новыми поведенческими навыками, включая обучение и спортивные навыки. В основе этого подхода лежит гибкость функционирования головного мозга, что давно доказано </a:t>
            </a:r>
            <a:r>
              <a:rPr lang="ru-RU" sz="2800" b="1" i="1" dirty="0" err="1"/>
              <a:t>нейробиологами</a:t>
            </a:r>
            <a:r>
              <a:rPr lang="ru-RU" sz="2800" b="1" i="1" dirty="0"/>
              <a:t>».</a:t>
            </a:r>
          </a:p>
          <a:p>
            <a:r>
              <a:rPr lang="ru-RU" dirty="0"/>
              <a:t>Игорь Вагин, автор книги «Апгрейд головного мозга».</a:t>
            </a:r>
          </a:p>
        </p:txBody>
      </p:sp>
    </p:spTree>
    <p:extLst>
      <p:ext uri="{BB962C8B-B14F-4D97-AF65-F5344CB8AC3E}">
        <p14:creationId xmlns:p14="http://schemas.microsoft.com/office/powerpoint/2010/main" val="2312602382"/>
      </p:ext>
    </p:extLst>
  </p:cSld>
  <p:clrMapOvr>
    <a:masterClrMapping/>
  </p:clrMapOvr>
  <p:transition spd="slow">
    <p:push dir="u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 descr="C:\Users\snana\Pictures\Новая папка\images (7)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6017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323528" y="476672"/>
            <a:ext cx="7632848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/>
            </a:r>
            <a:br>
              <a:rPr lang="ru-RU" sz="2400" dirty="0"/>
            </a:br>
            <a:r>
              <a:rPr lang="ru-RU" sz="2400" dirty="0"/>
              <a:t> </a:t>
            </a:r>
          </a:p>
          <a:p>
            <a:pPr marL="457200" indent="-457200">
              <a:buAutoNum type="arabicPeriod"/>
            </a:pPr>
            <a:endParaRPr lang="ru-RU" sz="2400" dirty="0"/>
          </a:p>
          <a:p>
            <a:endParaRPr lang="ru-RU" sz="24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395536" y="764704"/>
            <a:ext cx="646246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 </a:t>
            </a:r>
          </a:p>
          <a:p>
            <a:r>
              <a:rPr lang="ru-RU" sz="2400" dirty="0"/>
              <a:t>     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971600" y="2132857"/>
            <a:ext cx="63367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611560" y="1412776"/>
            <a:ext cx="63367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 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611560" y="764704"/>
            <a:ext cx="748883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ru-RU" sz="2400" b="1" dirty="0"/>
              <a:t>Каждые два-три года начинайте чему-то учиться. </a:t>
            </a:r>
          </a:p>
          <a:p>
            <a:pPr marL="342900" indent="-342900">
              <a:buAutoNum type="arabicPeriod"/>
            </a:pPr>
            <a:endParaRPr lang="ru-RU" sz="2400" b="1" dirty="0"/>
          </a:p>
          <a:p>
            <a:r>
              <a:rPr lang="ru-RU" sz="2400" b="1" dirty="0"/>
              <a:t>2. Окружайте себя молодыми людьми. </a:t>
            </a:r>
          </a:p>
          <a:p>
            <a:endParaRPr lang="ru-RU" sz="2400" b="1" dirty="0"/>
          </a:p>
          <a:p>
            <a:r>
              <a:rPr lang="ru-RU" sz="2400" b="1" dirty="0"/>
              <a:t>3. Если вы давно не узнавали ничего нового, может быть, вы просто не искали? </a:t>
            </a:r>
          </a:p>
          <a:p>
            <a:r>
              <a:rPr lang="ru-RU" sz="2400" b="1" dirty="0"/>
              <a:t> </a:t>
            </a:r>
          </a:p>
          <a:p>
            <a:r>
              <a:rPr lang="ru-RU" sz="2400" b="1" dirty="0"/>
              <a:t>4. Время от времени решайте интеллектуальные задачки и проходите всевозможные предметные тесты…</a:t>
            </a:r>
          </a:p>
          <a:p>
            <a:endParaRPr lang="ru-RU" sz="2400" b="1" dirty="0"/>
          </a:p>
          <a:p>
            <a:r>
              <a:rPr lang="ru-RU" sz="2400" b="1" dirty="0"/>
              <a:t>5. Постоянно учите иностранные языки. </a:t>
            </a:r>
          </a:p>
        </p:txBody>
      </p:sp>
    </p:spTree>
    <p:extLst>
      <p:ext uri="{BB962C8B-B14F-4D97-AF65-F5344CB8AC3E}">
        <p14:creationId xmlns:p14="http://schemas.microsoft.com/office/powerpoint/2010/main" val="327980420"/>
      </p:ext>
    </p:extLst>
  </p:cSld>
  <p:clrMapOvr>
    <a:masterClrMapping/>
  </p:clrMapOvr>
  <p:transition spd="slow">
    <p:push dir="u"/>
  </p:transition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140</TotalTime>
  <Words>1424</Words>
  <Application>Microsoft Office PowerPoint</Application>
  <PresentationFormat>Экран (4:3)</PresentationFormat>
  <Paragraphs>132</Paragraphs>
  <Slides>22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22</vt:i4>
      </vt:variant>
    </vt:vector>
  </HeadingPairs>
  <TitlesOfParts>
    <vt:vector size="25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snanavo@mail.ru</dc:creator>
  <cp:lastModifiedBy>Julia Lisovaya</cp:lastModifiedBy>
  <cp:revision>14</cp:revision>
  <dcterms:created xsi:type="dcterms:W3CDTF">2021-11-24T17:28:02Z</dcterms:created>
  <dcterms:modified xsi:type="dcterms:W3CDTF">2022-11-07T08:41:11Z</dcterms:modified>
</cp:coreProperties>
</file>