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1"/>
  </p:notesMasterIdLst>
  <p:sldIdLst>
    <p:sldId id="257" r:id="rId2"/>
    <p:sldId id="259" r:id="rId3"/>
    <p:sldId id="262" r:id="rId4"/>
    <p:sldId id="288" r:id="rId5"/>
    <p:sldId id="284" r:id="rId6"/>
    <p:sldId id="276" r:id="rId7"/>
    <p:sldId id="289" r:id="rId8"/>
    <p:sldId id="290" r:id="rId9"/>
    <p:sldId id="291" r:id="rId10"/>
    <p:sldId id="292" r:id="rId11"/>
    <p:sldId id="282" r:id="rId12"/>
    <p:sldId id="287" r:id="rId13"/>
    <p:sldId id="269" r:id="rId14"/>
    <p:sldId id="293" r:id="rId15"/>
    <p:sldId id="277" r:id="rId16"/>
    <p:sldId id="280" r:id="rId17"/>
    <p:sldId id="295" r:id="rId18"/>
    <p:sldId id="278" r:id="rId19"/>
    <p:sldId id="270" r:id="rId20"/>
    <p:sldId id="265" r:id="rId21"/>
    <p:sldId id="283" r:id="rId22"/>
    <p:sldId id="274" r:id="rId23"/>
    <p:sldId id="272" r:id="rId24"/>
    <p:sldId id="296" r:id="rId25"/>
    <p:sldId id="281" r:id="rId26"/>
    <p:sldId id="268" r:id="rId27"/>
    <p:sldId id="286" r:id="rId28"/>
    <p:sldId id="264" r:id="rId29"/>
    <p:sldId id="294"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31"/>
    <p:restoredTop sz="79533" autoAdjust="0"/>
  </p:normalViewPr>
  <p:slideViewPr>
    <p:cSldViewPr>
      <p:cViewPr varScale="1">
        <p:scale>
          <a:sx n="74" d="100"/>
          <a:sy n="74" d="100"/>
        </p:scale>
        <p:origin x="1936" y="17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E610A79-58FE-458C-A352-097DEF99B7F0}" type="datetimeFigureOut">
              <a:rPr lang="ru-RU" smtClean="0"/>
              <a:t>03.11.2022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8339D7-FD85-472C-A132-B7F6EC6DDA9D}" type="slidenum">
              <a:rPr lang="ru-RU" smtClean="0"/>
              <a:t>‹#›</a:t>
            </a:fld>
            <a:endParaRPr lang="ru-RU"/>
          </a:p>
        </p:txBody>
      </p:sp>
    </p:spTree>
    <p:extLst>
      <p:ext uri="{BB962C8B-B14F-4D97-AF65-F5344CB8AC3E}">
        <p14:creationId xmlns:p14="http://schemas.microsoft.com/office/powerpoint/2010/main" val="3700252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a:t>СОЛО       МАМА        От</a:t>
            </a:r>
            <a:r>
              <a:rPr lang="ru-RU" baseline="0" dirty="0"/>
              <a:t> выживания к процветанию  Доктор ПАМЕЛА КОНСУЭГРА</a:t>
            </a:r>
          </a:p>
          <a:p>
            <a:r>
              <a:rPr lang="ru-RU" dirty="0"/>
              <a:t>Возможно, ты мать-одиночка по собственному выбору, из-за неожиданной беременности, из-за развода, из-за смерти отца вашего ребенка, из-за отсутствующего отца, из-за его отказа от участия в воспитании или из-за множества других обстоятельств. Одинокие мамы – это матери, самостоятельно воспитывающие ребенка, по своему выбору или обстоятельствам.</a:t>
            </a:r>
          </a:p>
        </p:txBody>
      </p:sp>
      <p:sp>
        <p:nvSpPr>
          <p:cNvPr id="4" name="Номер слайда 3"/>
          <p:cNvSpPr>
            <a:spLocks noGrp="1"/>
          </p:cNvSpPr>
          <p:nvPr>
            <p:ph type="sldNum" sz="quarter" idx="10"/>
          </p:nvPr>
        </p:nvSpPr>
        <p:spPr/>
        <p:txBody>
          <a:bodyPr/>
          <a:lstStyle/>
          <a:p>
            <a:fld id="{1A8339D7-FD85-472C-A132-B7F6EC6DDA9D}" type="slidenum">
              <a:rPr lang="ru-RU" smtClean="0"/>
              <a:t>1</a:t>
            </a:fld>
            <a:endParaRPr lang="ru-RU"/>
          </a:p>
        </p:txBody>
      </p:sp>
    </p:spTree>
    <p:extLst>
      <p:ext uri="{BB962C8B-B14F-4D97-AF65-F5344CB8AC3E}">
        <p14:creationId xmlns:p14="http://schemas.microsoft.com/office/powerpoint/2010/main" val="21654550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a:effectLst/>
                <a:latin typeface="TimesNewRomanPSMT"/>
              </a:rPr>
              <a:t>Конкретные границы </a:t>
            </a:r>
            <a:endParaRPr lang="ru-RU" dirty="0"/>
          </a:p>
          <a:p>
            <a:r>
              <a:rPr lang="ru-RU" sz="1200" dirty="0">
                <a:effectLst/>
                <a:latin typeface="TimesNewRomanPSMT"/>
              </a:rPr>
              <a:t>* Приобретение понимания, когда нужно </a:t>
            </a:r>
            <a:r>
              <a:rPr lang="ru-RU" sz="1200" dirty="0" err="1">
                <a:effectLst/>
                <a:latin typeface="TimesNewRomanPSMT"/>
              </a:rPr>
              <a:t>уйти</a:t>
            </a:r>
            <a:r>
              <a:rPr lang="ru-RU" sz="1200" dirty="0">
                <a:effectLst/>
                <a:latin typeface="TimesNewRomanPSMT"/>
              </a:rPr>
              <a:t>, а когда высказаться. </a:t>
            </a:r>
            <a:endParaRPr lang="ru-RU" dirty="0"/>
          </a:p>
          <a:p>
            <a:r>
              <a:rPr lang="ru-RU" sz="1200" dirty="0">
                <a:effectLst/>
                <a:latin typeface="TimesNewRomanPSMT"/>
              </a:rPr>
              <a:t>* Принятие решения о том, как вы хотите общаться. Будет ли это по телефону, текстовыми сообщениями, по </a:t>
            </a:r>
            <a:r>
              <a:rPr lang="ru-RU" sz="1200" dirty="0" err="1">
                <a:effectLst/>
                <a:latin typeface="TimesNewRomanPSMT"/>
              </a:rPr>
              <a:t>электроннои</a:t>
            </a:r>
            <a:r>
              <a:rPr lang="ru-RU" sz="1200" dirty="0">
                <a:effectLst/>
                <a:latin typeface="TimesNewRomanPSMT"/>
              </a:rPr>
              <a:t>̆ почте или по другому? </a:t>
            </a:r>
            <a:endParaRPr lang="ru-RU" dirty="0"/>
          </a:p>
          <a:p>
            <a:r>
              <a:rPr lang="ru-RU" sz="1200" dirty="0">
                <a:effectLst/>
                <a:latin typeface="TimesNewRomanPSMT"/>
              </a:rPr>
              <a:t>* </a:t>
            </a:r>
            <a:r>
              <a:rPr lang="ru-RU" sz="1200" dirty="0" err="1">
                <a:effectLst/>
                <a:latin typeface="TimesNewRomanPSMT"/>
              </a:rPr>
              <a:t>Категорическии</a:t>
            </a:r>
            <a:r>
              <a:rPr lang="ru-RU" sz="1200" dirty="0">
                <a:effectLst/>
                <a:latin typeface="TimesNewRomanPSMT"/>
              </a:rPr>
              <a:t>̆ отказ от использования своего ребенка в качестве посыльного. </a:t>
            </a:r>
            <a:endParaRPr lang="ru-RU" dirty="0"/>
          </a:p>
          <a:p>
            <a:r>
              <a:rPr lang="ru-RU" sz="1200" dirty="0">
                <a:effectLst/>
                <a:latin typeface="TimesNewRomanPSMT"/>
              </a:rPr>
              <a:t>* Завершение телефонного разговора, если происходит какое-либо навязывание чувства вины, унижение или </a:t>
            </a:r>
            <a:r>
              <a:rPr lang="ru-RU" sz="1200" dirty="0" err="1">
                <a:effectLst/>
                <a:latin typeface="TimesNewRomanPSMT"/>
              </a:rPr>
              <a:t>обзывательство</a:t>
            </a:r>
            <a:r>
              <a:rPr lang="ru-RU" sz="1200" dirty="0">
                <a:effectLst/>
                <a:latin typeface="TimesNewRomanPSMT"/>
              </a:rPr>
              <a:t>. </a:t>
            </a:r>
            <a:endParaRPr lang="ru-RU" dirty="0"/>
          </a:p>
          <a:p>
            <a:r>
              <a:rPr lang="ru-RU" sz="1200" dirty="0">
                <a:effectLst/>
                <a:latin typeface="TimesNewRomanPSMT"/>
              </a:rPr>
              <a:t>* Отказ делиться с бывшим партнером </a:t>
            </a:r>
            <a:r>
              <a:rPr lang="ru-RU" sz="1200" dirty="0" err="1">
                <a:effectLst/>
                <a:latin typeface="TimesNewRomanPSMT"/>
              </a:rPr>
              <a:t>информациеи</a:t>
            </a:r>
            <a:r>
              <a:rPr lang="ru-RU" sz="1200" dirty="0">
                <a:effectLst/>
                <a:latin typeface="TimesNewRomanPSMT"/>
              </a:rPr>
              <a:t>̆, которая его не касается. </a:t>
            </a:r>
            <a:endParaRPr lang="ru-RU" dirty="0"/>
          </a:p>
          <a:p>
            <a:r>
              <a:rPr lang="ru-RU" sz="1200" dirty="0">
                <a:effectLst/>
                <a:latin typeface="TimesNewRomanPSMT"/>
              </a:rPr>
              <a:t>* Отказ от того, чтобы тратить время на социальные сети, просматривая сообщения вашего бывшего. </a:t>
            </a:r>
            <a:endParaRPr lang="ru-RU" dirty="0"/>
          </a:p>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15</a:t>
            </a:fld>
            <a:endParaRPr lang="ru-RU"/>
          </a:p>
        </p:txBody>
      </p:sp>
    </p:spTree>
    <p:extLst>
      <p:ext uri="{BB962C8B-B14F-4D97-AF65-F5344CB8AC3E}">
        <p14:creationId xmlns:p14="http://schemas.microsoft.com/office/powerpoint/2010/main" val="2544853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dirty="0">
                <a:effectLst/>
                <a:latin typeface="TimesNewRomanPSMT"/>
              </a:rPr>
              <a:t>Неправильное понимание прощения может помешать нам испытать истинную свободу и исцеление, которое может принести прощение. Итак, </a:t>
            </a:r>
            <a:r>
              <a:rPr lang="ru-RU" sz="1800" dirty="0" err="1">
                <a:effectLst/>
                <a:latin typeface="TimesNewRomanPSMT"/>
              </a:rPr>
              <a:t>давайте</a:t>
            </a:r>
            <a:r>
              <a:rPr lang="ru-RU" sz="1800" dirty="0">
                <a:effectLst/>
                <a:latin typeface="TimesNewRomanPSMT"/>
              </a:rPr>
              <a:t> начнем с установления истины. Прощение – это НЕ: </a:t>
            </a:r>
            <a:endParaRPr lang="ru-RU" dirty="0"/>
          </a:p>
          <a:p>
            <a:r>
              <a:rPr lang="ru-RU" sz="1800" b="1" dirty="0">
                <a:effectLst/>
                <a:latin typeface="TimesNewRomanPS"/>
              </a:rPr>
              <a:t>Одобрение </a:t>
            </a:r>
            <a:r>
              <a:rPr lang="ru-RU" sz="1800" dirty="0">
                <a:effectLst/>
                <a:latin typeface="TimesNewRomanPSMT"/>
              </a:rPr>
              <a:t>– Прощение кого-то не означает, что вы одобряете его </a:t>
            </a:r>
            <a:r>
              <a:rPr lang="ru-RU" sz="1800" dirty="0" err="1">
                <a:effectLst/>
                <a:latin typeface="TimesNewRomanPSMT"/>
              </a:rPr>
              <a:t>действия</a:t>
            </a:r>
            <a:r>
              <a:rPr lang="ru-RU" sz="1800" dirty="0">
                <a:effectLst/>
                <a:latin typeface="TimesNewRomanPSMT"/>
              </a:rPr>
              <a:t>. </a:t>
            </a:r>
          </a:p>
          <a:p>
            <a:r>
              <a:rPr lang="ru-RU" sz="1800" b="1" dirty="0">
                <a:effectLst/>
                <a:latin typeface="TimesNewRomanPS"/>
              </a:rPr>
              <a:t>Извинение или </a:t>
            </a:r>
            <a:r>
              <a:rPr lang="ru-RU" sz="1800" b="1" dirty="0" err="1">
                <a:effectLst/>
                <a:latin typeface="TimesNewRomanPS"/>
              </a:rPr>
              <a:t>оправдывание</a:t>
            </a:r>
            <a:r>
              <a:rPr lang="ru-RU" sz="1800" b="1" dirty="0">
                <a:effectLst/>
                <a:latin typeface="TimesNewRomanPS"/>
              </a:rPr>
              <a:t> </a:t>
            </a:r>
            <a:r>
              <a:rPr lang="ru-RU" sz="1800" dirty="0">
                <a:effectLst/>
                <a:latin typeface="TimesNewRomanPSMT"/>
              </a:rPr>
              <a:t>– Прощение – это не извинение, не оправдание и не покрытие чьих-то грехов. Мы не указываем на смягчающие обстоятельства в попытке объяснить поведение обидчиков. </a:t>
            </a:r>
          </a:p>
          <a:p>
            <a:r>
              <a:rPr lang="ru-RU" sz="1800" b="1" dirty="0">
                <a:effectLst/>
                <a:latin typeface="TimesNewRomanPS"/>
              </a:rPr>
              <a:t>Помилование </a:t>
            </a:r>
            <a:r>
              <a:rPr lang="ru-RU" sz="1800" dirty="0">
                <a:effectLst/>
                <a:latin typeface="TimesNewRomanPSMT"/>
              </a:rPr>
              <a:t>– Помилование – это юридическое решение, которое освобождает правонарушителя от последствий его </a:t>
            </a:r>
            <a:r>
              <a:rPr lang="ru-RU" sz="1800" dirty="0" err="1">
                <a:effectLst/>
                <a:latin typeface="TimesNewRomanPSMT"/>
              </a:rPr>
              <a:t>действии</a:t>
            </a:r>
            <a:r>
              <a:rPr lang="ru-RU" sz="1800" dirty="0">
                <a:effectLst/>
                <a:latin typeface="TimesNewRomanPSMT"/>
              </a:rPr>
              <a:t>̆, таких как несение наказания или приговора. Вот почему вы не просите, чтобы </a:t>
            </a:r>
            <a:r>
              <a:rPr lang="ru-RU" sz="1800" dirty="0" err="1">
                <a:effectLst/>
                <a:latin typeface="TimesNewRomanPSMT"/>
              </a:rPr>
              <a:t>виновныи</a:t>
            </a:r>
            <a:r>
              <a:rPr lang="ru-RU" sz="1800" dirty="0">
                <a:effectLst/>
                <a:latin typeface="TimesNewRomanPSMT"/>
              </a:rPr>
              <a:t>̆ насильник был освобожден от наказания. Он должен ответить перед обществом, и общество должно быть защищено от него. Вы не призваны освобождать его от естественных последствий его собственных </a:t>
            </a:r>
            <a:r>
              <a:rPr lang="ru-RU" sz="1800" dirty="0" err="1">
                <a:effectLst/>
                <a:latin typeface="TimesNewRomanPSMT"/>
              </a:rPr>
              <a:t>действии</a:t>
            </a:r>
            <a:r>
              <a:rPr lang="ru-RU" sz="1800" dirty="0">
                <a:effectLst/>
                <a:latin typeface="TimesNewRomanPSMT"/>
              </a:rPr>
              <a:t>̆. Прощение человека и помилование – это две совершенно разные вещи, которые никогда не следует путать. Если преступление было совершено, преступник должен получить по заслугам, согласно закону.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effectLst/>
                <a:latin typeface="TimesNewRomanPS"/>
              </a:rPr>
              <a:t>Примирение </a:t>
            </a:r>
            <a:r>
              <a:rPr lang="ru-RU" sz="1800" dirty="0">
                <a:effectLst/>
                <a:latin typeface="TimesNewRomanPSMT"/>
              </a:rPr>
              <a:t>– Прощение не всегда сопровождается примирением. Примирение требует участия двух человек.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effectLst/>
                <a:latin typeface="TimesNewRomanPS"/>
              </a:rPr>
              <a:t>Отрицание или игнорирование </a:t>
            </a:r>
            <a:r>
              <a:rPr lang="ru-RU" sz="1800" dirty="0">
                <a:effectLst/>
                <a:latin typeface="TimesNewRomanPSMT"/>
              </a:rPr>
              <a:t>– Отрицание того, что имело место преступление, или подавление (подавление того, что вы </a:t>
            </a:r>
            <a:r>
              <a:rPr lang="ru-RU" sz="1800" dirty="0" err="1">
                <a:effectLst/>
                <a:latin typeface="TimesNewRomanPSMT"/>
              </a:rPr>
              <a:t>действительно</a:t>
            </a:r>
            <a:r>
              <a:rPr lang="ru-RU" sz="1800" dirty="0">
                <a:effectLst/>
                <a:latin typeface="TimesNewRomanPSMT"/>
              </a:rPr>
              <a:t> чувствуете внутри), почти всегда является подсознательным.</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800" dirty="0">
                <a:effectLst/>
                <a:latin typeface="TimesNewRomanPSMT"/>
              </a:rPr>
              <a:t> </a:t>
            </a:r>
            <a:r>
              <a:rPr lang="ru-RU" sz="1800" b="1" dirty="0">
                <a:effectLst/>
                <a:latin typeface="TimesNewRomanPS"/>
              </a:rPr>
              <a:t>Забвение </a:t>
            </a:r>
            <a:r>
              <a:rPr lang="ru-RU" sz="1800" dirty="0">
                <a:effectLst/>
                <a:latin typeface="TimesNewRomanPSMT"/>
              </a:rPr>
              <a:t>– Вы все слышали фразу «простить и забыть», но буквально забыть может быть нереально или невозможно. Обычно невозможно забыть значимые события в </a:t>
            </a:r>
            <a:r>
              <a:rPr lang="ru-RU" sz="1800" dirty="0" err="1">
                <a:effectLst/>
                <a:latin typeface="TimesNewRomanPSMT"/>
              </a:rPr>
              <a:t>нашеи</a:t>
            </a:r>
            <a:r>
              <a:rPr lang="ru-RU" sz="1800" dirty="0">
                <a:effectLst/>
                <a:latin typeface="TimesNewRomanPSMT"/>
              </a:rPr>
              <a:t>̆ жизни, как положительные, так и отрицательные.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effectLst/>
                <a:latin typeface="TimesNewRomanPS"/>
              </a:rPr>
              <a:t>Притворство, что это не важно </a:t>
            </a:r>
            <a:r>
              <a:rPr lang="ru-RU" sz="1800" dirty="0">
                <a:effectLst/>
                <a:latin typeface="TimesNewRomanPSMT"/>
              </a:rPr>
              <a:t>– Это важно, и мы не можем притворяться, что дело обстоит как-то иначе. Мы не можем по-настоящему простить, пока ясно не увидим проступок, </a:t>
            </a:r>
            <a:r>
              <a:rPr lang="ru-RU" sz="1800" dirty="0" err="1">
                <a:effectLst/>
                <a:latin typeface="TimesNewRomanPSMT"/>
              </a:rPr>
              <a:t>которыи</a:t>
            </a:r>
            <a:r>
              <a:rPr lang="ru-RU" sz="1800" dirty="0">
                <a:effectLst/>
                <a:latin typeface="TimesNewRomanPSMT"/>
              </a:rPr>
              <a:t>̆ прощаем, и не </a:t>
            </a:r>
            <a:r>
              <a:rPr lang="ru-RU" sz="1800" dirty="0" err="1">
                <a:effectLst/>
                <a:latin typeface="TimesNewRomanPSMT"/>
              </a:rPr>
              <a:t>поймем</a:t>
            </a:r>
            <a:r>
              <a:rPr lang="ru-RU" sz="1800" dirty="0">
                <a:effectLst/>
                <a:latin typeface="TimesNewRomanPSMT"/>
              </a:rPr>
              <a:t> его серьезность.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endParaRPr lang="ru-RU" dirty="0"/>
          </a:p>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17</a:t>
            </a:fld>
            <a:endParaRPr lang="ru-RU"/>
          </a:p>
        </p:txBody>
      </p:sp>
    </p:spTree>
    <p:extLst>
      <p:ext uri="{BB962C8B-B14F-4D97-AF65-F5344CB8AC3E}">
        <p14:creationId xmlns:p14="http://schemas.microsoft.com/office/powerpoint/2010/main" val="3595578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effectLst/>
                <a:latin typeface="TimesNewRomanPS"/>
              </a:rPr>
              <a:t>Решением, а НЕ чувством </a:t>
            </a:r>
            <a:r>
              <a:rPr lang="ru-RU" sz="1800" dirty="0">
                <a:effectLst/>
                <a:latin typeface="TimesNewRomanPSMT"/>
              </a:rPr>
              <a:t>– Прощение – это решение, а не чувство. Вы можете решить простить кого-то даже тогда, когда вам этого не хочется. В некоторых случаях решение простить может </a:t>
            </a:r>
            <a:r>
              <a:rPr lang="ru-RU" sz="1800" dirty="0" err="1">
                <a:effectLst/>
                <a:latin typeface="TimesNewRomanPSMT"/>
              </a:rPr>
              <a:t>прийти</a:t>
            </a:r>
            <a:r>
              <a:rPr lang="ru-RU" sz="1800" dirty="0">
                <a:effectLst/>
                <a:latin typeface="TimesNewRomanPSMT"/>
              </a:rPr>
              <a:t> первым (обычно это происходит), в то время как чувства могут занять гораздо больше времени. </a:t>
            </a:r>
          </a:p>
          <a:p>
            <a:r>
              <a:rPr lang="ru-RU" sz="1800" b="1" dirty="0">
                <a:effectLst/>
                <a:latin typeface="TimesNewRomanPS"/>
              </a:rPr>
              <a:t>Осознанием серьезности того, что кто-то сделал нам, и все же духом прощения </a:t>
            </a:r>
            <a:endParaRPr lang="ru-RU" dirty="0"/>
          </a:p>
          <a:p>
            <a:r>
              <a:rPr lang="ru-RU" sz="1800" dirty="0">
                <a:effectLst/>
                <a:latin typeface="TimesNewRomanPSMT"/>
              </a:rPr>
              <a:t>– Прощение достигается только тогда, когда мы признаем то, что было сделано, не отрицаем того, что произошло, и не скрываем этого.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effectLst/>
                <a:latin typeface="TimesNewRomanPS"/>
              </a:rPr>
              <a:t>Отказом от злопамятности </a:t>
            </a:r>
            <a:r>
              <a:rPr lang="ru-RU" sz="1800" dirty="0">
                <a:effectLst/>
                <a:latin typeface="TimesNewRomanPSMT"/>
              </a:rPr>
              <a:t>– Библия говорит нам, что любовь «не ведет </a:t>
            </a:r>
            <a:r>
              <a:rPr lang="ru-RU" sz="1800" dirty="0" err="1">
                <a:effectLst/>
                <a:latin typeface="TimesNewRomanPSMT"/>
              </a:rPr>
              <a:t>записеи</a:t>
            </a:r>
            <a:r>
              <a:rPr lang="ru-RU" sz="1800" dirty="0">
                <a:effectLst/>
                <a:latin typeface="TimesNewRomanPSMT"/>
              </a:rPr>
              <a:t>̆ о неправде» (1 Кор. 13:5, </a:t>
            </a:r>
            <a:r>
              <a:rPr lang="ru-RU" sz="1800" dirty="0" err="1">
                <a:effectLst/>
                <a:latin typeface="TimesNewRomanPSMT"/>
              </a:rPr>
              <a:t>Новыи</a:t>
            </a:r>
            <a:r>
              <a:rPr lang="ru-RU" sz="1800" dirty="0">
                <a:effectLst/>
                <a:latin typeface="TimesNewRomanPSMT"/>
              </a:rPr>
              <a:t>̆ перевод короля Иакова).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effectLst/>
                <a:latin typeface="TimesNewRomanPS"/>
              </a:rPr>
              <a:t>Отказом от сведения счетов </a:t>
            </a:r>
            <a:r>
              <a:rPr lang="ru-RU" sz="1800" dirty="0">
                <a:effectLst/>
                <a:latin typeface="TimesNewRomanPSMT"/>
              </a:rPr>
              <a:t>– Прощение включает в себя отказ от естественного желания увидеть, как они «получают по заслугам».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effectLst/>
                <a:latin typeface="TimesNewRomanPS"/>
              </a:rPr>
              <a:t>Выбором не сплетничать </a:t>
            </a:r>
            <a:r>
              <a:rPr lang="ru-RU" sz="1800" dirty="0">
                <a:effectLst/>
                <a:latin typeface="TimesNewRomanPSMT"/>
              </a:rPr>
              <a:t>– Тот, кто </a:t>
            </a:r>
            <a:r>
              <a:rPr lang="ru-RU" sz="1800" dirty="0" err="1">
                <a:effectLst/>
                <a:latin typeface="TimesNewRomanPSMT"/>
              </a:rPr>
              <a:t>действительно</a:t>
            </a:r>
            <a:r>
              <a:rPr lang="ru-RU" sz="1800" dirty="0">
                <a:effectLst/>
                <a:latin typeface="TimesNewRomanPSMT"/>
              </a:rPr>
              <a:t> прощает, не сплетничает о своем обидчике. Если ситуация требует, чтобы вы кому-то рассказали или сообщили о неподобающем поведении, убедитесь, что человек, которому вы рассказываете, заслуживает доверия или занимает соответствующую должность. </a:t>
            </a:r>
          </a:p>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effectLst/>
                <a:latin typeface="TimesNewRomanPS"/>
              </a:rPr>
              <a:t>Милосердием и благодатью </a:t>
            </a:r>
            <a:r>
              <a:rPr lang="ru-RU" sz="1800" dirty="0">
                <a:effectLst/>
                <a:latin typeface="TimesNewRomanPSMT"/>
              </a:rPr>
              <a:t>– Мы используем эти два слова взаимозаменяемо, когда говорим о том, что Бог сделал для нас, но это не одно и то же. Благодать – это получение того, чего мы не заслуживаем, в то время как милосердие – это не получение того, чего мы заслуживаем. </a:t>
            </a:r>
            <a:r>
              <a:rPr lang="ru-RU" sz="1800" dirty="0" err="1">
                <a:effectLst/>
                <a:latin typeface="TimesNewRomanPSMT"/>
              </a:rPr>
              <a:t>Подумайте</a:t>
            </a:r>
            <a:r>
              <a:rPr lang="ru-RU" sz="1800" dirty="0">
                <a:effectLst/>
                <a:latin typeface="TimesNewRomanPSMT"/>
              </a:rPr>
              <a:t> об этом. Мы не заслуживаем спасения, но Бог дарует нам благодать, прощая нас. Милосердие, с </a:t>
            </a:r>
            <a:r>
              <a:rPr lang="ru-RU" sz="1800" dirty="0" err="1">
                <a:effectLst/>
                <a:latin typeface="TimesNewRomanPSMT"/>
              </a:rPr>
              <a:t>другои</a:t>
            </a:r>
            <a:r>
              <a:rPr lang="ru-RU" sz="1800" dirty="0">
                <a:effectLst/>
                <a:latin typeface="TimesNewRomanPSMT"/>
              </a:rPr>
              <a:t>̆ стороны, не дает нам того, чего мы заслуживаем. Поскольку мы грешники, мы заслуживаем смерти. Бог не позволяет нам погибнуть, но вместо этого Он дает нам вечную жизнь. Когда мы проявляем милосердие, мы не воздаем по справедливости тем, кто причинил нам вред. Мы не даем им того, что они заслуживают. Благодать, с </a:t>
            </a:r>
            <a:r>
              <a:rPr lang="ru-RU" sz="1800" dirty="0" err="1">
                <a:effectLst/>
                <a:latin typeface="TimesNewRomanPSMT"/>
              </a:rPr>
              <a:t>другои</a:t>
            </a:r>
            <a:r>
              <a:rPr lang="ru-RU" sz="1800" dirty="0">
                <a:effectLst/>
                <a:latin typeface="TimesNewRomanPSMT"/>
              </a:rPr>
              <a:t>̆ стороны, проявляется в том, чего вы решили не говорить, даже если все сказанное вами – правда. Прощение означает, что вы проявляете и милость, и благодать так же, как Иисус проявляет их к вам. </a:t>
            </a: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endParaRPr lang="ru-RU"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ru-RU" dirty="0"/>
          </a:p>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18</a:t>
            </a:fld>
            <a:endParaRPr lang="ru-RU"/>
          </a:p>
        </p:txBody>
      </p:sp>
    </p:spTree>
    <p:extLst>
      <p:ext uri="{BB962C8B-B14F-4D97-AF65-F5344CB8AC3E}">
        <p14:creationId xmlns:p14="http://schemas.microsoft.com/office/powerpoint/2010/main" val="42038970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19</a:t>
            </a:fld>
            <a:endParaRPr lang="ru-RU"/>
          </a:p>
        </p:txBody>
      </p:sp>
    </p:spTree>
    <p:extLst>
      <p:ext uri="{BB962C8B-B14F-4D97-AF65-F5344CB8AC3E}">
        <p14:creationId xmlns:p14="http://schemas.microsoft.com/office/powerpoint/2010/main" val="13196035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dirty="0">
                <a:effectLst/>
                <a:latin typeface="TimesNewRomanPSMT"/>
              </a:rPr>
              <a:t>Мама, одна воспитывающая ребенка, прощение – это выбор, </a:t>
            </a:r>
            <a:r>
              <a:rPr lang="ru-RU" sz="1800" dirty="0" err="1">
                <a:effectLst/>
                <a:latin typeface="TimesNewRomanPSMT"/>
              </a:rPr>
              <a:t>которыи</a:t>
            </a:r>
            <a:r>
              <a:rPr lang="ru-RU" sz="1800" dirty="0">
                <a:effectLst/>
                <a:latin typeface="TimesNewRomanPSMT"/>
              </a:rPr>
              <a:t>̆ требует мужества и силы. В жизни часто нужно делать выбор, и </a:t>
            </a:r>
            <a:r>
              <a:rPr lang="ru-RU" sz="1800" dirty="0" err="1">
                <a:effectLst/>
                <a:latin typeface="TimesNewRomanPSMT"/>
              </a:rPr>
              <a:t>каждыи</a:t>
            </a:r>
            <a:r>
              <a:rPr lang="ru-RU" sz="1800" dirty="0">
                <a:effectLst/>
                <a:latin typeface="TimesNewRomanPSMT"/>
              </a:rPr>
              <a:t>̆ выбор, </a:t>
            </a:r>
            <a:r>
              <a:rPr lang="ru-RU" sz="1800" dirty="0" err="1">
                <a:effectLst/>
                <a:latin typeface="TimesNewRomanPSMT"/>
              </a:rPr>
              <a:t>которыи</a:t>
            </a:r>
            <a:r>
              <a:rPr lang="ru-RU" sz="1800" dirty="0">
                <a:effectLst/>
                <a:latin typeface="TimesNewRomanPSMT"/>
              </a:rPr>
              <a:t>̆ вы делаете, либо ведет вас в правильном направлении, дает вам жизнь, либо лишит вас возможности нести жизнь другим. Вам, </a:t>
            </a:r>
            <a:r>
              <a:rPr lang="ru-RU" sz="1800" dirty="0" err="1">
                <a:effectLst/>
                <a:latin typeface="TimesNewRomanPSMT"/>
              </a:rPr>
              <a:t>одинокои</a:t>
            </a:r>
            <a:r>
              <a:rPr lang="ru-RU" sz="1800" dirty="0">
                <a:effectLst/>
                <a:latin typeface="TimesNewRomanPSMT"/>
              </a:rPr>
              <a:t>̆ маме, приходится совершать выбор множество раз </a:t>
            </a:r>
            <a:r>
              <a:rPr lang="ru-RU" sz="1800" dirty="0" err="1">
                <a:effectLst/>
                <a:latin typeface="TimesNewRomanPSMT"/>
              </a:rPr>
              <a:t>каждыи</a:t>
            </a:r>
            <a:r>
              <a:rPr lang="ru-RU" sz="1800" dirty="0">
                <a:effectLst/>
                <a:latin typeface="TimesNewRomanPSMT"/>
              </a:rPr>
              <a:t>̆ день, и выбор простить – это один из лучших выборов, которые вы когда-либо можете сделать! </a:t>
            </a:r>
            <a:endParaRPr lang="ru-RU" dirty="0"/>
          </a:p>
          <a:p>
            <a:r>
              <a:rPr lang="ru-RU" sz="1800" dirty="0">
                <a:effectLst/>
                <a:latin typeface="TimesNewRomanPSMT"/>
              </a:rPr>
              <a:t>Прощать других и себя – это очень важно для того, чтобы стать матерью, </a:t>
            </a:r>
            <a:r>
              <a:rPr lang="ru-RU" sz="1800" dirty="0" err="1">
                <a:effectLst/>
                <a:latin typeface="TimesNewRomanPSMT"/>
              </a:rPr>
              <a:t>какои</a:t>
            </a:r>
            <a:r>
              <a:rPr lang="ru-RU" sz="1800" dirty="0">
                <a:effectLst/>
                <a:latin typeface="TimesNewRomanPSMT"/>
              </a:rPr>
              <a:t>̆ вас хочет видеть Бог. Сделав этот </a:t>
            </a:r>
            <a:r>
              <a:rPr lang="ru-RU" sz="1800" dirty="0" err="1">
                <a:effectLst/>
                <a:latin typeface="TimesNewRomanPSMT"/>
              </a:rPr>
              <a:t>единственныи</a:t>
            </a:r>
            <a:r>
              <a:rPr lang="ru-RU" sz="1800" dirty="0">
                <a:effectLst/>
                <a:latin typeface="TimesNewRomanPSMT"/>
              </a:rPr>
              <a:t>̆ выбор, вы обретете такую радость, </a:t>
            </a:r>
            <a:r>
              <a:rPr lang="ru-RU" sz="1800" dirty="0" err="1">
                <a:effectLst/>
                <a:latin typeface="TimesNewRomanPSMT"/>
              </a:rPr>
              <a:t>которои</a:t>
            </a:r>
            <a:r>
              <a:rPr lang="ru-RU" sz="1800" dirty="0">
                <a:effectLst/>
                <a:latin typeface="TimesNewRomanPSMT"/>
              </a:rPr>
              <a:t>̆, возможно, никогда раньше не испытывали. Это повлияет на ваши отношения с ребенком и на то, как вы выполняете свою роль мамы. </a:t>
            </a:r>
            <a:endParaRPr lang="ru-RU" dirty="0"/>
          </a:p>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20</a:t>
            </a:fld>
            <a:endParaRPr lang="ru-RU"/>
          </a:p>
        </p:txBody>
      </p:sp>
    </p:spTree>
    <p:extLst>
      <p:ext uri="{BB962C8B-B14F-4D97-AF65-F5344CB8AC3E}">
        <p14:creationId xmlns:p14="http://schemas.microsoft.com/office/powerpoint/2010/main" val="21980292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dirty="0">
                <a:latin typeface="TimesNewRomanPSMT"/>
              </a:rPr>
              <a:t>При </a:t>
            </a:r>
            <a:r>
              <a:rPr lang="ru-RU" sz="1200" dirty="0">
                <a:effectLst/>
                <a:latin typeface="TimesNewRomanPSMT"/>
              </a:rPr>
              <a:t>принятии решения простить, подумайте: </a:t>
            </a:r>
            <a:endParaRPr lang="ru-RU" sz="1200" dirty="0"/>
          </a:p>
          <a:p>
            <a:r>
              <a:rPr lang="ru-RU" sz="1200" b="1" dirty="0">
                <a:effectLst/>
                <a:latin typeface="TimesNewRomanPS"/>
              </a:rPr>
              <a:t>- Иисус прощает вас снова и снова. </a:t>
            </a:r>
            <a:r>
              <a:rPr lang="ru-RU" sz="1200" dirty="0">
                <a:effectLst/>
                <a:latin typeface="TimesNewRomanPSMT"/>
              </a:rPr>
              <a:t>Он не считает количество раз и не напоминает вам о </a:t>
            </a:r>
            <a:r>
              <a:rPr lang="ru-RU" sz="1200" dirty="0" err="1">
                <a:effectLst/>
                <a:latin typeface="TimesNewRomanPSMT"/>
              </a:rPr>
              <a:t>вашеи</a:t>
            </a:r>
            <a:r>
              <a:rPr lang="ru-RU" sz="1200" dirty="0">
                <a:effectLst/>
                <a:latin typeface="TimesNewRomanPSMT"/>
              </a:rPr>
              <a:t>̆ греховности. Вместо этого Он напоминает вам о </a:t>
            </a:r>
            <a:r>
              <a:rPr lang="ru-RU" sz="1200" dirty="0" err="1">
                <a:effectLst/>
                <a:latin typeface="TimesNewRomanPSMT"/>
              </a:rPr>
              <a:t>Своеи</a:t>
            </a:r>
            <a:r>
              <a:rPr lang="ru-RU" sz="1200" dirty="0">
                <a:effectLst/>
                <a:latin typeface="TimesNewRomanPSMT"/>
              </a:rPr>
              <a:t>̆ любви. </a:t>
            </a:r>
            <a:endParaRPr lang="ru-RU" sz="1200" dirty="0"/>
          </a:p>
          <a:p>
            <a:r>
              <a:rPr lang="ru-RU" sz="1200" b="1" dirty="0">
                <a:effectLst/>
                <a:latin typeface="TimesNewRomanPS"/>
              </a:rPr>
              <a:t>- Дух непрощения отрицательно скажется на ВАС</a:t>
            </a:r>
            <a:r>
              <a:rPr lang="ru-RU" sz="1200" dirty="0">
                <a:effectLst/>
                <a:latin typeface="TimesNewRomanPSMT"/>
              </a:rPr>
              <a:t>. Отказ от прощения причинит вам физическую, эмоциональную и духовную боль. Как сказала поэтесса </a:t>
            </a:r>
            <a:r>
              <a:rPr lang="ru-RU" sz="1200" dirty="0" err="1">
                <a:effectLst/>
                <a:latin typeface="TimesNewRomanPSMT"/>
              </a:rPr>
              <a:t>Майя</a:t>
            </a:r>
            <a:r>
              <a:rPr lang="ru-RU" sz="1200" dirty="0">
                <a:effectLst/>
                <a:latin typeface="TimesNewRomanPSMT"/>
              </a:rPr>
              <a:t> Анжелу (2013): «Прощать – это один из </a:t>
            </a:r>
            <a:r>
              <a:rPr lang="ru-RU" sz="1200" dirty="0" err="1">
                <a:effectLst/>
                <a:latin typeface="TimesNewRomanPSMT"/>
              </a:rPr>
              <a:t>величайших</a:t>
            </a:r>
            <a:r>
              <a:rPr lang="ru-RU" sz="1200" dirty="0">
                <a:effectLst/>
                <a:latin typeface="TimesNewRomanPSMT"/>
              </a:rPr>
              <a:t> даров, которые вы даете себе. Простите всех. Ради себя самого, простите». </a:t>
            </a:r>
            <a:endParaRPr lang="ru-RU" sz="1200" dirty="0"/>
          </a:p>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21</a:t>
            </a:fld>
            <a:endParaRPr lang="ru-RU"/>
          </a:p>
        </p:txBody>
      </p:sp>
    </p:spTree>
    <p:extLst>
      <p:ext uri="{BB962C8B-B14F-4D97-AF65-F5344CB8AC3E}">
        <p14:creationId xmlns:p14="http://schemas.microsoft.com/office/powerpoint/2010/main" val="1128389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a:effectLst/>
                <a:latin typeface="TimesNewRomanPSMT"/>
              </a:rPr>
              <a:t>«Вы никогда никому не простите больше, чем Бог уже простил вам. Неужели вам все еще трудно думать о том, чтобы простить того, кто причинил вам боль? Если это так, </a:t>
            </a:r>
            <a:r>
              <a:rPr lang="ru-RU" sz="1200" dirty="0" err="1">
                <a:effectLst/>
                <a:latin typeface="TimesNewRomanPSMT"/>
              </a:rPr>
              <a:t>пойдите</a:t>
            </a:r>
            <a:r>
              <a:rPr lang="ru-RU" sz="1200" dirty="0">
                <a:effectLst/>
                <a:latin typeface="TimesNewRomanPSMT"/>
              </a:rPr>
              <a:t> еще раз в верхнюю горницу и </a:t>
            </a:r>
            <a:r>
              <a:rPr lang="ru-RU" sz="1200" dirty="0" err="1">
                <a:effectLst/>
                <a:latin typeface="TimesNewRomanPSMT"/>
              </a:rPr>
              <a:t>понаблюдайте</a:t>
            </a:r>
            <a:r>
              <a:rPr lang="ru-RU" sz="1200" dirty="0">
                <a:effectLst/>
                <a:latin typeface="TimesNewRomanPSMT"/>
              </a:rPr>
              <a:t>, как Иисус подходит то к одному ученику, то к другому, и омывает им ноги. Вы видите Его? Вы слышите плеск воды? Вы слышите, как Он шагает по полу к следующему человеку? Держите в уме этот образ. В Евангелии от Иоанна 13:12 говорится: «Когда же умыл им ноги...» Обратите внимание – Иисус закончил омыть им ноги. Это значит, что Он никого не пропустил. Почему это так важно? Потому что это означает, что Он омыл ноги Иуды. Иисус омыл ноги Своего предателя. Это не значит, что Иисусу было легко. Это не значит, что вам легко. Но это значит, что Бог никогда не призовет вас делать то, чего Он еще не сделал Сам» (</a:t>
            </a:r>
            <a:r>
              <a:rPr lang="en" sz="1200" dirty="0">
                <a:solidFill>
                  <a:srgbClr val="231E1E"/>
                </a:solidFill>
                <a:effectLst/>
                <a:latin typeface="TimesNewRomanPSMT"/>
              </a:rPr>
              <a:t>Lucado, 2019</a:t>
            </a:r>
            <a:r>
              <a:rPr lang="en" sz="1200" dirty="0">
                <a:effectLst/>
                <a:latin typeface="TimesNewRomanPSMT"/>
              </a:rPr>
              <a:t>). </a:t>
            </a:r>
            <a:endParaRPr lang="en" sz="1200" dirty="0"/>
          </a:p>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22</a:t>
            </a:fld>
            <a:endParaRPr lang="ru-RU"/>
          </a:p>
        </p:txBody>
      </p:sp>
    </p:spTree>
    <p:extLst>
      <p:ext uri="{BB962C8B-B14F-4D97-AF65-F5344CB8AC3E}">
        <p14:creationId xmlns:p14="http://schemas.microsoft.com/office/powerpoint/2010/main" val="26464196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23</a:t>
            </a:fld>
            <a:endParaRPr lang="ru-RU"/>
          </a:p>
        </p:txBody>
      </p:sp>
    </p:spTree>
    <p:extLst>
      <p:ext uri="{BB962C8B-B14F-4D97-AF65-F5344CB8AC3E}">
        <p14:creationId xmlns:p14="http://schemas.microsoft.com/office/powerpoint/2010/main" val="16350693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dirty="0">
                <a:effectLst/>
                <a:latin typeface="TimesNewRomanPSMT"/>
              </a:rPr>
              <a:t>Молитесь не только о </a:t>
            </a:r>
            <a:r>
              <a:rPr lang="ru-RU" sz="1800" dirty="0" err="1">
                <a:effectLst/>
                <a:latin typeface="TimesNewRomanPSMT"/>
              </a:rPr>
              <a:t>физическои</a:t>
            </a:r>
            <a:r>
              <a:rPr lang="ru-RU" sz="1800" dirty="0">
                <a:effectLst/>
                <a:latin typeface="TimesNewRomanPSMT"/>
              </a:rPr>
              <a:t>̆ защите, но и, что более важно, о </a:t>
            </a:r>
            <a:r>
              <a:rPr lang="ru-RU" sz="1800" dirty="0" err="1">
                <a:effectLst/>
                <a:latin typeface="TimesNewRomanPSMT"/>
              </a:rPr>
              <a:t>духовнои</a:t>
            </a:r>
            <a:r>
              <a:rPr lang="ru-RU" sz="1800" dirty="0">
                <a:effectLst/>
                <a:latin typeface="TimesNewRomanPSMT"/>
              </a:rPr>
              <a:t>̆ защите их умов и сердец. Большинство </a:t>
            </a:r>
            <a:r>
              <a:rPr lang="ru-RU" sz="1800" dirty="0" err="1">
                <a:effectLst/>
                <a:latin typeface="TimesNewRomanPSMT"/>
              </a:rPr>
              <a:t>родителеи</a:t>
            </a:r>
            <a:r>
              <a:rPr lang="ru-RU" sz="1800" dirty="0">
                <a:effectLst/>
                <a:latin typeface="TimesNewRomanPSMT"/>
              </a:rPr>
              <a:t>̆ волнуют такие вопросы, как: Будет ли мой ребенок хорошо учиться в школе? Попробуют ли они наркотики или станут ли заниматься добрачным сексом? С каким человеком они свяжут свою судьбу? Будут ли они по-прежнему следовать за Богом после окончания </a:t>
            </a:r>
            <a:r>
              <a:rPr lang="ru-RU" sz="1800" dirty="0" err="1">
                <a:effectLst/>
                <a:latin typeface="TimesNewRomanPSMT"/>
              </a:rPr>
              <a:t>среднеи</a:t>
            </a:r>
            <a:r>
              <a:rPr lang="ru-RU" sz="1800" dirty="0">
                <a:effectLst/>
                <a:latin typeface="TimesNewRomanPSMT"/>
              </a:rPr>
              <a:t>̆ школы? Не становятся ли они зависимыми от видеоигр или социальных </a:t>
            </a:r>
            <a:r>
              <a:rPr lang="ru-RU" sz="1800" dirty="0" err="1">
                <a:effectLst/>
                <a:latin typeface="TimesNewRomanPSMT"/>
              </a:rPr>
              <a:t>сетеи</a:t>
            </a:r>
            <a:r>
              <a:rPr lang="ru-RU" sz="1800" dirty="0">
                <a:effectLst/>
                <a:latin typeface="TimesNewRomanPSMT"/>
              </a:rPr>
              <a:t>̆? </a:t>
            </a:r>
            <a:r>
              <a:rPr lang="ru-RU" sz="1800" dirty="0" err="1">
                <a:effectLst/>
                <a:latin typeface="TimesNewRomanPSMT"/>
              </a:rPr>
              <a:t>Обращайте</a:t>
            </a:r>
            <a:r>
              <a:rPr lang="ru-RU" sz="1800" dirty="0">
                <a:effectLst/>
                <a:latin typeface="TimesNewRomanPSMT"/>
              </a:rPr>
              <a:t> все свои вопросы к Богу в молитве. </a:t>
            </a:r>
            <a:endParaRPr lang="ru-RU" dirty="0"/>
          </a:p>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24</a:t>
            </a:fld>
            <a:endParaRPr lang="ru-RU"/>
          </a:p>
        </p:txBody>
      </p:sp>
    </p:spTree>
    <p:extLst>
      <p:ext uri="{BB962C8B-B14F-4D97-AF65-F5344CB8AC3E}">
        <p14:creationId xmlns:p14="http://schemas.microsoft.com/office/powerpoint/2010/main" val="2052725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171450" indent="-171450">
              <a:buFont typeface="Arial" panose="020B0604020202020204" pitchFamily="34" charset="0"/>
              <a:buChar char="•"/>
            </a:pPr>
            <a:endParaRPr lang="ru-RU" sz="1200" b="1" i="1" dirty="0">
              <a:effectLst/>
              <a:latin typeface="TimesNewRomanPSMT"/>
            </a:endParaRPr>
          </a:p>
          <a:p>
            <a:r>
              <a:rPr lang="ru-RU" sz="1800" dirty="0">
                <a:effectLst/>
                <a:latin typeface="TimesNewRomanPSMT"/>
              </a:rPr>
              <a:t>* Более здоровое питание</a:t>
            </a:r>
            <a:br>
              <a:rPr lang="ru-RU" sz="1800" dirty="0">
                <a:effectLst/>
                <a:latin typeface="TimesNewRomanPSMT"/>
              </a:rPr>
            </a:br>
            <a:r>
              <a:rPr lang="ru-RU" sz="1800" dirty="0">
                <a:effectLst/>
                <a:latin typeface="TimesNewRomanPSMT"/>
              </a:rPr>
              <a:t>* Развитие более </a:t>
            </a:r>
            <a:r>
              <a:rPr lang="ru-RU" sz="1800" dirty="0" err="1">
                <a:effectLst/>
                <a:latin typeface="TimesNewRomanPSMT"/>
              </a:rPr>
              <a:t>сильнои</a:t>
            </a:r>
            <a:r>
              <a:rPr lang="ru-RU" sz="1800" dirty="0">
                <a:effectLst/>
                <a:latin typeface="TimesNewRomanPSMT"/>
              </a:rPr>
              <a:t>̆ </a:t>
            </a:r>
            <a:r>
              <a:rPr lang="ru-RU" sz="1800" dirty="0" err="1">
                <a:effectLst/>
                <a:latin typeface="TimesNewRomanPSMT"/>
              </a:rPr>
              <a:t>иммуннои</a:t>
            </a:r>
            <a:r>
              <a:rPr lang="ru-RU" sz="1800" dirty="0">
                <a:effectLst/>
                <a:latin typeface="TimesNewRomanPSMT"/>
              </a:rPr>
              <a:t>̆ системы * Ощущение, что у вас больше энергии</a:t>
            </a:r>
            <a:br>
              <a:rPr lang="ru-RU" sz="1800" dirty="0">
                <a:effectLst/>
                <a:latin typeface="TimesNewRomanPSMT"/>
              </a:rPr>
            </a:br>
            <a:r>
              <a:rPr lang="ru-RU" sz="1800" dirty="0">
                <a:effectLst/>
                <a:latin typeface="TimesNewRomanPSMT"/>
              </a:rPr>
              <a:t>* Оптимизм и острота ума</a:t>
            </a:r>
            <a:br>
              <a:rPr lang="ru-RU" sz="1800" dirty="0">
                <a:effectLst/>
                <a:latin typeface="TimesNewRomanPSMT"/>
              </a:rPr>
            </a:br>
            <a:r>
              <a:rPr lang="ru-RU" sz="1800" dirty="0">
                <a:effectLst/>
                <a:latin typeface="TimesNewRomanPSMT"/>
              </a:rPr>
              <a:t>*Лучшее противостояние стрессу</a:t>
            </a:r>
            <a:br>
              <a:rPr lang="ru-RU" sz="1800" dirty="0">
                <a:effectLst/>
                <a:latin typeface="TimesNewRomanPSMT"/>
              </a:rPr>
            </a:br>
            <a:r>
              <a:rPr lang="ru-RU" sz="1800" dirty="0">
                <a:effectLst/>
                <a:latin typeface="TimesNewRomanPSMT"/>
              </a:rPr>
              <a:t>* Более высокая удовлетворенность жизнью * Регулярные занятия спортом </a:t>
            </a:r>
            <a:endParaRPr lang="ru-RU" dirty="0"/>
          </a:p>
          <a:p>
            <a:r>
              <a:rPr lang="ru-RU" sz="1800" dirty="0">
                <a:effectLst/>
                <a:latin typeface="TimesNewRomanPSMT"/>
              </a:rPr>
              <a:t>* Большая легкость при решении сложных умственных задач * Более глубокие дружеские отношения</a:t>
            </a:r>
            <a:br>
              <a:rPr lang="ru-RU" sz="1800" dirty="0">
                <a:effectLst/>
                <a:latin typeface="TimesNewRomanPSMT"/>
              </a:rPr>
            </a:br>
            <a:r>
              <a:rPr lang="ru-RU" sz="1800" dirty="0">
                <a:effectLst/>
                <a:latin typeface="TimesNewRomanPSMT"/>
              </a:rPr>
              <a:t>* </a:t>
            </a:r>
            <a:r>
              <a:rPr lang="ru-RU" sz="1800" dirty="0" err="1">
                <a:effectLst/>
                <a:latin typeface="TimesNewRomanPSMT"/>
              </a:rPr>
              <a:t>Лучшии</a:t>
            </a:r>
            <a:r>
              <a:rPr lang="ru-RU" sz="1800" dirty="0">
                <a:effectLst/>
                <a:latin typeface="TimesNewRomanPSMT"/>
              </a:rPr>
              <a:t>̆ сон</a:t>
            </a:r>
            <a:br>
              <a:rPr lang="ru-RU" sz="1800" dirty="0">
                <a:effectLst/>
                <a:latin typeface="TimesNewRomanPSMT"/>
              </a:rPr>
            </a:br>
            <a:r>
              <a:rPr lang="ru-RU" sz="1800" dirty="0">
                <a:effectLst/>
                <a:latin typeface="TimesNewRomanPSMT"/>
              </a:rPr>
              <a:t>* Повышенная самооценка и самоуважение </a:t>
            </a:r>
            <a:endParaRPr lang="ru-RU" dirty="0"/>
          </a:p>
          <a:p>
            <a:r>
              <a:rPr lang="ru-RU" sz="1800" dirty="0">
                <a:effectLst/>
                <a:latin typeface="TimesNewRomanPSMT"/>
              </a:rPr>
              <a:t>* Повышенная продуктивность </a:t>
            </a:r>
            <a:endParaRPr lang="ru-RU" dirty="0"/>
          </a:p>
          <a:p>
            <a:r>
              <a:rPr lang="ru-RU" sz="1800" dirty="0">
                <a:effectLst/>
                <a:latin typeface="TimesNewRomanPSMT"/>
              </a:rPr>
              <a:t>* Наслаждение </a:t>
            </a:r>
            <a:r>
              <a:rPr lang="ru-RU" sz="1800" dirty="0" err="1">
                <a:effectLst/>
                <a:latin typeface="TimesNewRomanPSMT"/>
              </a:rPr>
              <a:t>работои</a:t>
            </a:r>
            <a:r>
              <a:rPr lang="ru-RU" sz="1800" dirty="0">
                <a:effectLst/>
                <a:latin typeface="TimesNewRomanPSMT"/>
              </a:rPr>
              <a:t>̆ и лучшее ее выполнение </a:t>
            </a:r>
            <a:endParaRPr lang="ru-RU" dirty="0"/>
          </a:p>
          <a:p>
            <a:pPr marL="171450" indent="-171450">
              <a:buFont typeface="Arial" panose="020B0604020202020204" pitchFamily="34" charset="0"/>
              <a:buChar char="•"/>
            </a:pPr>
            <a:endParaRPr lang="ru-RU" sz="1200" b="1" i="1" dirty="0"/>
          </a:p>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25</a:t>
            </a:fld>
            <a:endParaRPr lang="ru-RU"/>
          </a:p>
        </p:txBody>
      </p:sp>
    </p:spTree>
    <p:extLst>
      <p:ext uri="{BB962C8B-B14F-4D97-AF65-F5344CB8AC3E}">
        <p14:creationId xmlns:p14="http://schemas.microsoft.com/office/powerpoint/2010/main" val="3813184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dirty="0">
                <a:solidFill>
                  <a:srgbClr val="231E1E"/>
                </a:solidFill>
                <a:effectLst/>
                <a:latin typeface="TimesNewRomanPSMT"/>
              </a:rPr>
              <a:t>Что вы делали о своими детьми в последнее время, чтобы создать прекрасные воспоминания, о которых они когда-нибудь напишут </a:t>
            </a:r>
            <a:r>
              <a:rPr lang="ru-RU" sz="1800" dirty="0" err="1">
                <a:solidFill>
                  <a:srgbClr val="231E1E"/>
                </a:solidFill>
                <a:effectLst/>
                <a:latin typeface="TimesNewRomanPSMT"/>
              </a:rPr>
              <a:t>домои</a:t>
            </a:r>
            <a:r>
              <a:rPr lang="ru-RU" sz="1800" dirty="0">
                <a:solidFill>
                  <a:srgbClr val="231E1E"/>
                </a:solidFill>
                <a:effectLst/>
                <a:latin typeface="TimesNewRomanPSMT"/>
              </a:rPr>
              <a:t>̆? </a:t>
            </a:r>
            <a:endParaRPr lang="ru-RU" dirty="0"/>
          </a:p>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2</a:t>
            </a:fld>
            <a:endParaRPr lang="ru-RU"/>
          </a:p>
        </p:txBody>
      </p:sp>
    </p:spTree>
    <p:extLst>
      <p:ext uri="{BB962C8B-B14F-4D97-AF65-F5344CB8AC3E}">
        <p14:creationId xmlns:p14="http://schemas.microsoft.com/office/powerpoint/2010/main" val="11375782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dirty="0">
                <a:effectLst/>
                <a:latin typeface="TimesNewRomanPSMT"/>
              </a:rPr>
              <a:t>Дух благодарности не приведет к тому, что все ваши проблемы и трудности </a:t>
            </a:r>
            <a:r>
              <a:rPr lang="ru-RU" sz="1800" dirty="0" err="1">
                <a:effectLst/>
                <a:latin typeface="TimesNewRomanPSMT"/>
              </a:rPr>
              <a:t>одинокои</a:t>
            </a:r>
            <a:r>
              <a:rPr lang="ru-RU" sz="1800" dirty="0">
                <a:effectLst/>
                <a:latin typeface="TimesNewRomanPSMT"/>
              </a:rPr>
              <a:t>̆ мамы исчезнут в одночасье, но проявление благодарности служит напоминанием о том, что есть вещи, за которые стоит быть </a:t>
            </a:r>
            <a:r>
              <a:rPr lang="ru-RU" sz="1800" dirty="0" err="1">
                <a:effectLst/>
                <a:latin typeface="TimesNewRomanPSMT"/>
              </a:rPr>
              <a:t>признательнои</a:t>
            </a:r>
            <a:r>
              <a:rPr lang="ru-RU" sz="1800" dirty="0">
                <a:effectLst/>
                <a:latin typeface="TimesNewRomanPSMT"/>
              </a:rPr>
              <a:t>̆. </a:t>
            </a:r>
            <a:endParaRPr lang="ru-RU" dirty="0"/>
          </a:p>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26</a:t>
            </a:fld>
            <a:endParaRPr lang="ru-RU"/>
          </a:p>
        </p:txBody>
      </p:sp>
    </p:spTree>
    <p:extLst>
      <p:ext uri="{BB962C8B-B14F-4D97-AF65-F5344CB8AC3E}">
        <p14:creationId xmlns:p14="http://schemas.microsoft.com/office/powerpoint/2010/main" val="34194347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27</a:t>
            </a:fld>
            <a:endParaRPr lang="ru-RU"/>
          </a:p>
        </p:txBody>
      </p:sp>
    </p:spTree>
    <p:extLst>
      <p:ext uri="{BB962C8B-B14F-4D97-AF65-F5344CB8AC3E}">
        <p14:creationId xmlns:p14="http://schemas.microsoft.com/office/powerpoint/2010/main" val="41322064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200" dirty="0">
                <a:effectLst/>
                <a:latin typeface="TimesNewRomanPSMT"/>
              </a:rPr>
              <a:t>«Я </a:t>
            </a:r>
            <a:r>
              <a:rPr lang="ru-RU" sz="1200" dirty="0" err="1">
                <a:effectLst/>
                <a:latin typeface="TimesNewRomanPSMT"/>
              </a:rPr>
              <a:t>действительно</a:t>
            </a:r>
            <a:r>
              <a:rPr lang="ru-RU" sz="1200" dirty="0">
                <a:effectLst/>
                <a:latin typeface="TimesNewRomanPSMT"/>
              </a:rPr>
              <a:t> смогу это сделать? Принимаю ли я правильные решения? Что, если я сделаю все, что смогу, а этого все равно будет недостаточно?» Каждая мама, вероятно, время от времени задает себе эти вопросы, но одинокие мамы могут обнаружить, что эти мысли – в их жизни обычное явление, которое может привести к гнетущему чувству тревоги и неуверенности в себе. Если вы испытывали эти чувства, </a:t>
            </a:r>
            <a:r>
              <a:rPr lang="ru-RU" sz="1200" dirty="0" err="1">
                <a:effectLst/>
                <a:latin typeface="TimesNewRomanPSMT"/>
              </a:rPr>
              <a:t>послушайте</a:t>
            </a:r>
            <a:r>
              <a:rPr lang="ru-RU" sz="1200" dirty="0">
                <a:effectLst/>
                <a:latin typeface="TimesNewRomanPSMT"/>
              </a:rPr>
              <a:t> следующее: вас достаточно. Бога достаточно для вас, Его достаточно для вашего ребенка, и Он вам поможет. Каждая мама имеет недостатки и принимает решения, которые оказываются не «правильными». Никто не знает всех ответов, когда дело доходит до воспитания </a:t>
            </a:r>
            <a:r>
              <a:rPr lang="ru-RU" sz="1200" dirty="0" err="1">
                <a:effectLst/>
                <a:latin typeface="TimesNewRomanPSMT"/>
              </a:rPr>
              <a:t>детеи</a:t>
            </a:r>
            <a:r>
              <a:rPr lang="ru-RU" sz="1200" dirty="0">
                <a:effectLst/>
                <a:latin typeface="TimesNewRomanPSMT"/>
              </a:rPr>
              <a:t>̆, но вы можете положиться на Бога, потому что у Него есть все ответы. В те моменты, когда вы не знаете, что делать, или когда все выходит из-под вашего контроля, уделите некоторое время молитве и напомните себе: «Меня достаточно!». </a:t>
            </a:r>
            <a:r>
              <a:rPr lang="ru-RU" sz="1200" dirty="0" err="1">
                <a:effectLst/>
                <a:latin typeface="TimesNewRomanPSMT"/>
              </a:rPr>
              <a:t>Имейте</a:t>
            </a:r>
            <a:r>
              <a:rPr lang="ru-RU" sz="1200" dirty="0">
                <a:effectLst/>
                <a:latin typeface="TimesNewRomanPSMT"/>
              </a:rPr>
              <a:t> веру в то, что Бог, </a:t>
            </a:r>
            <a:r>
              <a:rPr lang="ru-RU" sz="1200" dirty="0" err="1">
                <a:effectLst/>
                <a:latin typeface="TimesNewRomanPSMT"/>
              </a:rPr>
              <a:t>создавшии</a:t>
            </a:r>
            <a:r>
              <a:rPr lang="ru-RU" sz="1200" dirty="0">
                <a:effectLst/>
                <a:latin typeface="TimesNewRomanPSMT"/>
              </a:rPr>
              <a:t>̆ вселенную, создал вас способными выдержать натиск бури и преуспеть в </a:t>
            </a:r>
            <a:r>
              <a:rPr lang="ru-RU" sz="1200" dirty="0" err="1">
                <a:effectLst/>
                <a:latin typeface="TimesNewRomanPSMT"/>
              </a:rPr>
              <a:t>вашеи</a:t>
            </a:r>
            <a:r>
              <a:rPr lang="ru-RU" sz="1200" dirty="0">
                <a:effectLst/>
                <a:latin typeface="TimesNewRomanPSMT"/>
              </a:rPr>
              <a:t>̆ </a:t>
            </a:r>
            <a:r>
              <a:rPr lang="ru-RU" sz="1200" dirty="0" err="1">
                <a:effectLst/>
                <a:latin typeface="TimesNewRomanPSMT"/>
              </a:rPr>
              <a:t>нынешнеи</a:t>
            </a:r>
            <a:r>
              <a:rPr lang="ru-RU" sz="1200" dirty="0">
                <a:effectLst/>
                <a:latin typeface="TimesNewRomanPSMT"/>
              </a:rPr>
              <a:t>̆ ситуации </a:t>
            </a:r>
            <a:endParaRPr lang="ru-RU" sz="1200" dirty="0"/>
          </a:p>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28</a:t>
            </a:fld>
            <a:endParaRPr lang="ru-RU"/>
          </a:p>
        </p:txBody>
      </p:sp>
    </p:spTree>
    <p:extLst>
      <p:ext uri="{BB962C8B-B14F-4D97-AF65-F5344CB8AC3E}">
        <p14:creationId xmlns:p14="http://schemas.microsoft.com/office/powerpoint/2010/main" val="163706479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29</a:t>
            </a:fld>
            <a:endParaRPr lang="ru-RU"/>
          </a:p>
        </p:txBody>
      </p:sp>
    </p:spTree>
    <p:extLst>
      <p:ext uri="{BB962C8B-B14F-4D97-AF65-F5344CB8AC3E}">
        <p14:creationId xmlns:p14="http://schemas.microsoft.com/office/powerpoint/2010/main" val="389562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dirty="0" err="1">
                <a:solidFill>
                  <a:srgbClr val="231E1E"/>
                </a:solidFill>
                <a:effectLst/>
                <a:latin typeface="TimesNewRomanPSMT"/>
              </a:rPr>
              <a:t>Семейная</a:t>
            </a:r>
            <a:r>
              <a:rPr lang="ru-RU" sz="1800" dirty="0">
                <a:solidFill>
                  <a:srgbClr val="231E1E"/>
                </a:solidFill>
                <a:effectLst/>
                <a:latin typeface="TimesNewRomanPSMT"/>
              </a:rPr>
              <a:t> традиция может быть </a:t>
            </a:r>
            <a:r>
              <a:rPr lang="ru-RU" sz="1800" dirty="0" err="1">
                <a:solidFill>
                  <a:srgbClr val="231E1E"/>
                </a:solidFill>
                <a:effectLst/>
                <a:latin typeface="TimesNewRomanPSMT"/>
              </a:rPr>
              <a:t>такои</a:t>
            </a:r>
            <a:r>
              <a:rPr lang="ru-RU" sz="1800" dirty="0">
                <a:solidFill>
                  <a:srgbClr val="231E1E"/>
                </a:solidFill>
                <a:effectLst/>
                <a:latin typeface="TimesNewRomanPSMT"/>
              </a:rPr>
              <a:t>̆ же простой, как добавление определенных ингредиентов в свой «</a:t>
            </a:r>
            <a:r>
              <a:rPr lang="ru-RU" sz="1800" dirty="0" err="1">
                <a:solidFill>
                  <a:srgbClr val="231E1E"/>
                </a:solidFill>
                <a:effectLst/>
                <a:latin typeface="TimesNewRomanPSMT"/>
              </a:rPr>
              <a:t>секретныи</a:t>
            </a:r>
            <a:r>
              <a:rPr lang="ru-RU" sz="1800" dirty="0">
                <a:solidFill>
                  <a:srgbClr val="231E1E"/>
                </a:solidFill>
                <a:effectLst/>
                <a:latin typeface="TimesNewRomanPSMT"/>
              </a:rPr>
              <a:t>̆» </a:t>
            </a:r>
            <a:r>
              <a:rPr lang="ru-RU" sz="1800" dirty="0" err="1">
                <a:solidFill>
                  <a:srgbClr val="231E1E"/>
                </a:solidFill>
                <a:effectLst/>
                <a:latin typeface="TimesNewRomanPSMT"/>
              </a:rPr>
              <a:t>семейныи</a:t>
            </a:r>
            <a:r>
              <a:rPr lang="ru-RU" sz="1800" dirty="0">
                <a:solidFill>
                  <a:srgbClr val="231E1E"/>
                </a:solidFill>
                <a:effectLst/>
                <a:latin typeface="TimesNewRomanPSMT"/>
              </a:rPr>
              <a:t>̆ рецепт, как ваш способ встречать субботу, открывать рождественские подарки или как то, где вы сидите за обеденным столом. Детям нравятся установившиеся традиции, поскольку они дают ощущение стабильности и последовательности, поэтому эти простые моменты могут иметь большое значение. </a:t>
            </a:r>
            <a:endParaRPr lang="ru-RU" dirty="0"/>
          </a:p>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3</a:t>
            </a:fld>
            <a:endParaRPr lang="ru-RU"/>
          </a:p>
        </p:txBody>
      </p:sp>
    </p:spTree>
    <p:extLst>
      <p:ext uri="{BB962C8B-B14F-4D97-AF65-F5344CB8AC3E}">
        <p14:creationId xmlns:p14="http://schemas.microsoft.com/office/powerpoint/2010/main" val="4823197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4</a:t>
            </a:fld>
            <a:endParaRPr lang="ru-RU"/>
          </a:p>
        </p:txBody>
      </p:sp>
    </p:spTree>
    <p:extLst>
      <p:ext uri="{BB962C8B-B14F-4D97-AF65-F5344CB8AC3E}">
        <p14:creationId xmlns:p14="http://schemas.microsoft.com/office/powerpoint/2010/main" val="1313910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b="1" dirty="0">
                <a:effectLst/>
                <a:latin typeface="TimesNewRomanPS"/>
              </a:rPr>
              <a:t>Посещение церкви и празднование субботы </a:t>
            </a:r>
            <a:r>
              <a:rPr lang="ru-RU" sz="1800" dirty="0">
                <a:effectLst/>
                <a:latin typeface="TimesNewRomanPSMT"/>
              </a:rPr>
              <a:t>– </a:t>
            </a:r>
            <a:r>
              <a:rPr lang="ru-RU" sz="1800" dirty="0" err="1">
                <a:effectLst/>
                <a:latin typeface="TimesNewRomanPSMT"/>
              </a:rPr>
              <a:t>Сделайте</a:t>
            </a:r>
            <a:r>
              <a:rPr lang="ru-RU" sz="1800" dirty="0">
                <a:effectLst/>
                <a:latin typeface="TimesNewRomanPSMT"/>
              </a:rPr>
              <a:t> субботу лучшим днем недели. Отложите особые вещи только на субботу, чтобы ваш ребенок с нетерпением ждал этого дня всю неделю (особые, книги, прогулки, еда и т. д.). </a:t>
            </a:r>
            <a:endParaRPr lang="ru-RU" dirty="0"/>
          </a:p>
          <a:p>
            <a:r>
              <a:rPr lang="ru-RU" sz="1800" b="1" dirty="0">
                <a:effectLst/>
                <a:latin typeface="TimesNewRomanPS"/>
              </a:rPr>
              <a:t>Ежедневное </a:t>
            </a:r>
            <a:r>
              <a:rPr lang="ru-RU" sz="1800" b="1" dirty="0" err="1">
                <a:effectLst/>
                <a:latin typeface="TimesNewRomanPS"/>
              </a:rPr>
              <a:t>семейное</a:t>
            </a:r>
            <a:r>
              <a:rPr lang="ru-RU" sz="1800" b="1" dirty="0">
                <a:effectLst/>
                <a:latin typeface="TimesNewRomanPS"/>
              </a:rPr>
              <a:t> богослужение </a:t>
            </a:r>
            <a:r>
              <a:rPr lang="ru-RU" sz="1800" dirty="0">
                <a:effectLst/>
                <a:latin typeface="TimesNewRomanPSMT"/>
              </a:rPr>
              <a:t>– Будьте постоянны, </a:t>
            </a:r>
            <a:r>
              <a:rPr lang="ru-RU" sz="1800" dirty="0" err="1">
                <a:effectLst/>
                <a:latin typeface="TimesNewRomanPSMT"/>
              </a:rPr>
              <a:t>сделайте</a:t>
            </a:r>
            <a:r>
              <a:rPr lang="ru-RU" sz="1800" dirty="0">
                <a:effectLst/>
                <a:latin typeface="TimesNewRomanPSMT"/>
              </a:rPr>
              <a:t> его соответствующим возрасту и интерактивным. </a:t>
            </a:r>
            <a:endParaRPr lang="ru-RU" dirty="0"/>
          </a:p>
          <a:p>
            <a:r>
              <a:rPr lang="ru-RU" sz="1800" b="1" dirty="0">
                <a:effectLst/>
                <a:latin typeface="TimesNewRomanPS"/>
              </a:rPr>
              <a:t>Время молитвы </a:t>
            </a:r>
            <a:r>
              <a:rPr lang="ru-RU" sz="1800" dirty="0">
                <a:effectLst/>
                <a:latin typeface="TimesNewRomanPSMT"/>
              </a:rPr>
              <a:t>– Это включает в себя такие вопросы, как то, как вы молитесь, кто молится и как часто. </a:t>
            </a:r>
            <a:r>
              <a:rPr lang="ru-RU" sz="1800" dirty="0" err="1">
                <a:effectLst/>
                <a:latin typeface="TimesNewRomanPSMT"/>
              </a:rPr>
              <a:t>Старайтесь</a:t>
            </a:r>
            <a:r>
              <a:rPr lang="ru-RU" sz="1800" dirty="0">
                <a:effectLst/>
                <a:latin typeface="TimesNewRomanPSMT"/>
              </a:rPr>
              <a:t> не использовать заученные наизусть молитвы, а научите ребенка молиться своими словами и выражать собственные мысли и чувства. </a:t>
            </a:r>
            <a:endParaRPr lang="ru-RU" dirty="0"/>
          </a:p>
          <a:p>
            <a:r>
              <a:rPr lang="ru-RU" sz="1800" b="1" dirty="0" err="1">
                <a:effectLst/>
                <a:latin typeface="TimesNewRomanPS"/>
              </a:rPr>
              <a:t>Семейная</a:t>
            </a:r>
            <a:r>
              <a:rPr lang="ru-RU" sz="1800" b="1" dirty="0">
                <a:effectLst/>
                <a:latin typeface="TimesNewRomanPS"/>
              </a:rPr>
              <a:t> свадьба </a:t>
            </a:r>
            <a:r>
              <a:rPr lang="ru-RU" sz="1800" dirty="0">
                <a:effectLst/>
                <a:latin typeface="TimesNewRomanPSMT"/>
              </a:rPr>
              <a:t>– </a:t>
            </a:r>
            <a:r>
              <a:rPr lang="ru-RU" sz="1800" dirty="0" err="1">
                <a:effectLst/>
                <a:latin typeface="TimesNewRomanPSMT"/>
              </a:rPr>
              <a:t>Используйте</a:t>
            </a:r>
            <a:r>
              <a:rPr lang="ru-RU" sz="1800" dirty="0">
                <a:effectLst/>
                <a:latin typeface="TimesNewRomanPSMT"/>
              </a:rPr>
              <a:t> подобные события, чтобы напомнить вашему ребенку историю из Библии, когда Иисус присутствовал на свадьбе и совершил Свое первое чудо (Иоанна 2:1-11). </a:t>
            </a:r>
            <a:endParaRPr lang="ru-RU" dirty="0"/>
          </a:p>
          <a:p>
            <a:r>
              <a:rPr lang="ru-RU" sz="1800" b="1" dirty="0" err="1">
                <a:effectLst/>
                <a:latin typeface="TimesNewRomanPS"/>
              </a:rPr>
              <a:t>Семейные</a:t>
            </a:r>
            <a:r>
              <a:rPr lang="ru-RU" sz="1800" b="1" dirty="0">
                <a:effectLst/>
                <a:latin typeface="TimesNewRomanPS"/>
              </a:rPr>
              <a:t> похороны </a:t>
            </a:r>
            <a:r>
              <a:rPr lang="ru-RU" sz="1800" dirty="0">
                <a:effectLst/>
                <a:latin typeface="TimesNewRomanPSMT"/>
              </a:rPr>
              <a:t>– </a:t>
            </a:r>
            <a:r>
              <a:rPr lang="ru-RU" sz="1800" dirty="0" err="1">
                <a:effectLst/>
                <a:latin typeface="TimesNewRomanPSMT"/>
              </a:rPr>
              <a:t>Найдите</a:t>
            </a:r>
            <a:r>
              <a:rPr lang="ru-RU" sz="1800" dirty="0">
                <a:effectLst/>
                <a:latin typeface="TimesNewRomanPSMT"/>
              </a:rPr>
              <a:t> время, чтобы объяснить своему ребенку, как Иисус был опечален, когда умер Его друг Лазарь (Иоанна 11), и что происходит после смерти. Убедитесь, что вы объясняете теми словами, которые они могут понять в силу своего возраста. Кроме того, напомните им, что Он готовит для нас дом, скоро придет, чтобы забрать нас туда, и мы будем вечно жить с Ним и воссоединимся с нашими умершими близкими (Иоанна 14:1-3). </a:t>
            </a:r>
            <a:endParaRPr lang="ru-RU" dirty="0"/>
          </a:p>
          <a:p>
            <a:r>
              <a:rPr lang="ru-RU" sz="1800" b="1" dirty="0">
                <a:effectLst/>
                <a:latin typeface="TimesNewRomanPS"/>
              </a:rPr>
              <a:t>Рождество </a:t>
            </a:r>
            <a:r>
              <a:rPr lang="ru-RU" sz="1800" dirty="0">
                <a:effectLst/>
                <a:latin typeface="TimesNewRomanPSMT"/>
              </a:rPr>
              <a:t>– В такие праздники, как Рождество, </a:t>
            </a:r>
            <a:r>
              <a:rPr lang="ru-RU" sz="1800" dirty="0" err="1">
                <a:effectLst/>
                <a:latin typeface="TimesNewRomanPSMT"/>
              </a:rPr>
              <a:t>найдите</a:t>
            </a:r>
            <a:r>
              <a:rPr lang="ru-RU" sz="1800" dirty="0">
                <a:effectLst/>
                <a:latin typeface="TimesNewRomanPSMT"/>
              </a:rPr>
              <a:t> время, чтобы пересказать историю о том, как Бог даровал нам Своего Сына Иисуса, родившегося, как младенец, чтобы помочь им понять, что Рождество – это больше дарить, чем получать подарки (Матфея 1-2). </a:t>
            </a:r>
            <a:r>
              <a:rPr lang="ru-RU" sz="1800" dirty="0" err="1">
                <a:effectLst/>
                <a:latin typeface="TimesNewRomanPSMT"/>
              </a:rPr>
              <a:t>Подчеркивайте</a:t>
            </a:r>
            <a:r>
              <a:rPr lang="ru-RU" sz="1800" dirty="0">
                <a:effectLst/>
                <a:latin typeface="TimesNewRomanPSMT"/>
              </a:rPr>
              <a:t> дар, </a:t>
            </a:r>
            <a:r>
              <a:rPr lang="ru-RU" sz="1800" dirty="0" err="1">
                <a:effectLst/>
                <a:latin typeface="TimesNewRomanPSMT"/>
              </a:rPr>
              <a:t>данныи</a:t>
            </a:r>
            <a:r>
              <a:rPr lang="ru-RU" sz="1800" dirty="0">
                <a:effectLst/>
                <a:latin typeface="TimesNewRomanPSMT"/>
              </a:rPr>
              <a:t>̆ миру в Иисусе, а не популярную идею Санта- Клауса. </a:t>
            </a:r>
            <a:endParaRPr lang="ru-RU" dirty="0"/>
          </a:p>
          <a:p>
            <a:r>
              <a:rPr lang="ru-RU" sz="1800" b="1" dirty="0">
                <a:effectLst/>
                <a:latin typeface="TimesNewRomanPS"/>
              </a:rPr>
              <a:t>Пасха </a:t>
            </a:r>
            <a:r>
              <a:rPr lang="ru-RU" sz="1800" dirty="0">
                <a:effectLst/>
                <a:latin typeface="TimesNewRomanPSMT"/>
              </a:rPr>
              <a:t>– Объясните, что произошло во дни, когда Иисус был распят и умер, и что Он также воскрес из могилы (Матфея 27-28). Подчеркните смерть и воскресение Иисуса, а не популярную идею пасхального кролика. </a:t>
            </a:r>
            <a:endParaRPr lang="ru-RU" dirty="0"/>
          </a:p>
          <a:p>
            <a:r>
              <a:rPr lang="ru-RU" sz="1800" dirty="0">
                <a:effectLst/>
                <a:latin typeface="TimesNewRomanPSMT"/>
              </a:rPr>
              <a:t>Возможно, вам захочется вернуться назад и пересмотреть главу «</a:t>
            </a:r>
            <a:r>
              <a:rPr lang="ru-RU" sz="1800" dirty="0">
                <a:solidFill>
                  <a:srgbClr val="231E1E"/>
                </a:solidFill>
                <a:effectLst/>
                <a:latin typeface="TimesNewRomanPSMT"/>
              </a:rPr>
              <a:t>Делая Иисуса лучшим другом своего ребенка</a:t>
            </a:r>
            <a:r>
              <a:rPr lang="ru-RU" sz="1800" b="1" dirty="0">
                <a:solidFill>
                  <a:srgbClr val="231E1E"/>
                </a:solidFill>
                <a:effectLst/>
                <a:latin typeface="TimesNewRomanPS"/>
              </a:rPr>
              <a:t>», </a:t>
            </a:r>
            <a:r>
              <a:rPr lang="ru-RU" sz="1800" dirty="0">
                <a:effectLst/>
                <a:latin typeface="TimesNewRomanPSMT"/>
              </a:rPr>
              <a:t>чтобы </a:t>
            </a:r>
            <a:r>
              <a:rPr lang="ru-RU" sz="1800" dirty="0" err="1">
                <a:effectLst/>
                <a:latin typeface="TimesNewRomanPSMT"/>
              </a:rPr>
              <a:t>найти</a:t>
            </a:r>
            <a:r>
              <a:rPr lang="ru-RU" sz="1800" dirty="0">
                <a:effectLst/>
                <a:latin typeface="TimesNewRomanPSMT"/>
              </a:rPr>
              <a:t> конкретные способы по максимуму передать религиозные традиции вашему ребенку. </a:t>
            </a:r>
            <a:endParaRPr lang="ru-RU" dirty="0"/>
          </a:p>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6</a:t>
            </a:fld>
            <a:endParaRPr lang="ru-RU"/>
          </a:p>
        </p:txBody>
      </p:sp>
    </p:spTree>
    <p:extLst>
      <p:ext uri="{BB962C8B-B14F-4D97-AF65-F5344CB8AC3E}">
        <p14:creationId xmlns:p14="http://schemas.microsoft.com/office/powerpoint/2010/main" val="493669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sz="1800" b="1" dirty="0">
              <a:effectLst/>
              <a:latin typeface="TimesNewRomanPS"/>
            </a:endParaRPr>
          </a:p>
          <a:p>
            <a:r>
              <a:rPr lang="ru-RU" sz="1800" b="1" dirty="0">
                <a:effectLst/>
                <a:latin typeface="TimesNewRomanPS"/>
              </a:rPr>
              <a:t>Выберите </a:t>
            </a:r>
            <a:r>
              <a:rPr lang="ru-RU" sz="1800" b="1" dirty="0" err="1">
                <a:effectLst/>
                <a:latin typeface="TimesNewRomanPS"/>
              </a:rPr>
              <a:t>определенныи</a:t>
            </a:r>
            <a:r>
              <a:rPr lang="ru-RU" sz="1800" b="1" dirty="0">
                <a:effectLst/>
                <a:latin typeface="TimesNewRomanPS"/>
              </a:rPr>
              <a:t>̆ день и время</a:t>
            </a:r>
            <a:r>
              <a:rPr lang="ru-RU" sz="1800" dirty="0">
                <a:effectLst/>
                <a:latin typeface="TimesNewRomanPSMT"/>
              </a:rPr>
              <a:t>. </a:t>
            </a:r>
            <a:r>
              <a:rPr lang="ru-RU" sz="1800" dirty="0" err="1">
                <a:effectLst/>
                <a:latin typeface="TimesNewRomanPSMT"/>
              </a:rPr>
              <a:t>Старайтесь</a:t>
            </a:r>
            <a:r>
              <a:rPr lang="ru-RU" sz="1800" dirty="0">
                <a:effectLst/>
                <a:latin typeface="TimesNewRomanPSMT"/>
              </a:rPr>
              <a:t>, насколько это возможно, устанавливать каждую неделю </a:t>
            </a:r>
            <a:r>
              <a:rPr lang="ru-RU" sz="1800" dirty="0" err="1">
                <a:effectLst/>
                <a:latin typeface="TimesNewRomanPSMT"/>
              </a:rPr>
              <a:t>определенныи</a:t>
            </a:r>
            <a:r>
              <a:rPr lang="ru-RU" sz="1800" dirty="0">
                <a:effectLst/>
                <a:latin typeface="TimesNewRomanPSMT"/>
              </a:rPr>
              <a:t>̆ день и время. Отметьте это в своем </a:t>
            </a:r>
            <a:r>
              <a:rPr lang="ru-RU" sz="1800" dirty="0" err="1">
                <a:effectLst/>
                <a:latin typeface="TimesNewRomanPSMT"/>
              </a:rPr>
              <a:t>семейном</a:t>
            </a:r>
            <a:r>
              <a:rPr lang="ru-RU" sz="1800" dirty="0">
                <a:effectLst/>
                <a:latin typeface="TimesNewRomanPSMT"/>
              </a:rPr>
              <a:t> календаре. Это может быть только </a:t>
            </a:r>
            <a:r>
              <a:rPr lang="ru-RU" sz="1800" dirty="0" err="1">
                <a:effectLst/>
                <a:latin typeface="TimesNewRomanPSMT"/>
              </a:rPr>
              <a:t>небольшои</a:t>
            </a:r>
            <a:r>
              <a:rPr lang="ru-RU" sz="1800" dirty="0">
                <a:effectLst/>
                <a:latin typeface="TimesNewRomanPSMT"/>
              </a:rPr>
              <a:t>̆ отрезок времени, но качество времени, проведенного вместе, имеет значение. </a:t>
            </a:r>
            <a:endParaRPr lang="ru-RU" dirty="0"/>
          </a:p>
          <a:p>
            <a:r>
              <a:rPr lang="ru-RU" sz="1800" b="1" dirty="0">
                <a:effectLst/>
                <a:latin typeface="TimesNewRomanPS"/>
              </a:rPr>
              <a:t>Вовлеките своих </a:t>
            </a:r>
            <a:r>
              <a:rPr lang="ru-RU" sz="1800" b="1" dirty="0" err="1">
                <a:effectLst/>
                <a:latin typeface="TimesNewRomanPS"/>
              </a:rPr>
              <a:t>детеи</a:t>
            </a:r>
            <a:r>
              <a:rPr lang="ru-RU" sz="1800" b="1" dirty="0">
                <a:effectLst/>
                <a:latin typeface="TimesNewRomanPS"/>
              </a:rPr>
              <a:t>̆ в планирование</a:t>
            </a:r>
            <a:r>
              <a:rPr lang="ru-RU" sz="1800" dirty="0">
                <a:effectLst/>
                <a:latin typeface="TimesNewRomanPSMT"/>
              </a:rPr>
              <a:t>. Поговорите со своими детьми о том, как они хотели бы провести вечер. Когда дети участвуют в выборе занятия, они больше вкладываются в то, чтобы что-то попробовать. Пусть они помогут спланировать мероприятие и совершат любую подготовку к нему, и вы увидите, как они радостно волнуются по мере приближения этого дня. </a:t>
            </a:r>
            <a:endParaRPr lang="ru-RU" dirty="0"/>
          </a:p>
          <a:p>
            <a:r>
              <a:rPr lang="ru-RU" sz="1800" b="1" dirty="0">
                <a:effectLst/>
                <a:latin typeface="TimesNewRomanPS"/>
              </a:rPr>
              <a:t>Устраните отвлекающие факторы</a:t>
            </a:r>
            <a:r>
              <a:rPr lang="ru-RU" sz="1800" dirty="0">
                <a:effectLst/>
                <a:latin typeface="TimesNewRomanPSMT"/>
              </a:rPr>
              <a:t>. Договоритесь, что </a:t>
            </a:r>
            <a:r>
              <a:rPr lang="ru-RU" sz="1800" dirty="0" err="1">
                <a:effectLst/>
                <a:latin typeface="TimesNewRomanPSMT"/>
              </a:rPr>
              <a:t>семейныи</a:t>
            </a:r>
            <a:r>
              <a:rPr lang="ru-RU" sz="1800" dirty="0">
                <a:effectLst/>
                <a:latin typeface="TimesNewRomanPSMT"/>
              </a:rPr>
              <a:t>̆ вечер – это нечто особенное. Не </a:t>
            </a:r>
            <a:r>
              <a:rPr lang="ru-RU" sz="1800" dirty="0" err="1">
                <a:effectLst/>
                <a:latin typeface="TimesNewRomanPSMT"/>
              </a:rPr>
              <a:t>отвлекайтесь</a:t>
            </a:r>
            <a:r>
              <a:rPr lang="ru-RU" sz="1800" dirty="0">
                <a:effectLst/>
                <a:latin typeface="TimesNewRomanPSMT"/>
              </a:rPr>
              <a:t> на рабочие обязанности или что-то еще. Сосредоточьтесь друг на друге, а не на посторонних отвлекающих факторах. </a:t>
            </a:r>
            <a:endParaRPr lang="ru-RU" dirty="0"/>
          </a:p>
          <a:p>
            <a:r>
              <a:rPr lang="ru-RU" sz="1800" b="1" dirty="0">
                <a:effectLst/>
                <a:latin typeface="TimesNewRomanPS"/>
              </a:rPr>
              <a:t>Отключитесь, чтобы снова подключиться на связь друг с другом</a:t>
            </a:r>
            <a:r>
              <a:rPr lang="ru-RU" sz="1800" dirty="0">
                <a:effectLst/>
                <a:latin typeface="TimesNewRomanPSMT"/>
              </a:rPr>
              <a:t>. Никаких включенных экранов. Технологические </a:t>
            </a:r>
            <a:r>
              <a:rPr lang="ru-RU" sz="1800" dirty="0" err="1">
                <a:effectLst/>
                <a:latin typeface="TimesNewRomanPSMT"/>
              </a:rPr>
              <a:t>устройства</a:t>
            </a:r>
            <a:r>
              <a:rPr lang="ru-RU" sz="1800" dirty="0">
                <a:effectLst/>
                <a:latin typeface="TimesNewRomanPSMT"/>
              </a:rPr>
              <a:t> мешают вам разговаривать друг с другом, а это одна из самых важных </a:t>
            </a:r>
            <a:r>
              <a:rPr lang="ru-RU" sz="1800" dirty="0" err="1">
                <a:effectLst/>
                <a:latin typeface="TimesNewRomanPSMT"/>
              </a:rPr>
              <a:t>целеи</a:t>
            </a:r>
            <a:r>
              <a:rPr lang="ru-RU" sz="1800" dirty="0">
                <a:effectLst/>
                <a:latin typeface="TimesNewRomanPSMT"/>
              </a:rPr>
              <a:t>̆ </a:t>
            </a:r>
            <a:r>
              <a:rPr lang="ru-RU" sz="1800" dirty="0" err="1">
                <a:effectLst/>
                <a:latin typeface="TimesNewRomanPSMT"/>
              </a:rPr>
              <a:t>семейного</a:t>
            </a:r>
            <a:r>
              <a:rPr lang="ru-RU" sz="1800" dirty="0">
                <a:effectLst/>
                <a:latin typeface="TimesNewRomanPSMT"/>
              </a:rPr>
              <a:t> времени. Как вы можете восстановить свою связь друг с другом, если у вас включены какие-либо </a:t>
            </a:r>
            <a:r>
              <a:rPr lang="ru-RU" sz="1800" dirty="0" err="1">
                <a:effectLst/>
                <a:latin typeface="TimesNewRomanPSMT"/>
              </a:rPr>
              <a:t>устройства</a:t>
            </a:r>
            <a:r>
              <a:rPr lang="ru-RU" sz="1800" dirty="0">
                <a:effectLst/>
                <a:latin typeface="TimesNewRomanPSMT"/>
              </a:rPr>
              <a:t>? </a:t>
            </a:r>
            <a:endParaRPr lang="ru-RU" dirty="0"/>
          </a:p>
          <a:p>
            <a:r>
              <a:rPr lang="ru-RU" sz="1800" b="1" dirty="0">
                <a:effectLst/>
                <a:latin typeface="TimesNewRomanPS"/>
              </a:rPr>
              <a:t>Убедитесь, что </a:t>
            </a:r>
            <a:r>
              <a:rPr lang="ru-RU" sz="1800" b="1" dirty="0" err="1">
                <a:effectLst/>
                <a:latin typeface="TimesNewRomanPS"/>
              </a:rPr>
              <a:t>каждыи</a:t>
            </a:r>
            <a:r>
              <a:rPr lang="ru-RU" sz="1800" b="1" dirty="0">
                <a:effectLst/>
                <a:latin typeface="TimesNewRomanPS"/>
              </a:rPr>
              <a:t>̆ может принять участие. </a:t>
            </a:r>
            <a:r>
              <a:rPr lang="ru-RU" sz="1800" dirty="0">
                <a:effectLst/>
                <a:latin typeface="TimesNewRomanPSMT"/>
              </a:rPr>
              <a:t>Выберите занятие, которое подходит каждому члену семьи. Если у вас больше одного ребенка, объедините своих младших </a:t>
            </a:r>
            <a:r>
              <a:rPr lang="ru-RU" sz="1800" dirty="0" err="1">
                <a:effectLst/>
                <a:latin typeface="TimesNewRomanPSMT"/>
              </a:rPr>
              <a:t>детеи</a:t>
            </a:r>
            <a:r>
              <a:rPr lang="ru-RU" sz="1800" dirty="0">
                <a:effectLst/>
                <a:latin typeface="TimesNewRomanPSMT"/>
              </a:rPr>
              <a:t>̆ со старшими; </a:t>
            </a:r>
            <a:r>
              <a:rPr lang="ru-RU" sz="1800" dirty="0" err="1">
                <a:effectLst/>
                <a:latin typeface="TimesNewRomanPSMT"/>
              </a:rPr>
              <a:t>дайте</a:t>
            </a:r>
            <a:r>
              <a:rPr lang="ru-RU" sz="1800" dirty="0">
                <a:effectLst/>
                <a:latin typeface="TimesNewRomanPSMT"/>
              </a:rPr>
              <a:t> малышам какое-либо занятие; </a:t>
            </a:r>
            <a:r>
              <a:rPr lang="ru-RU" sz="1800" dirty="0" err="1">
                <a:effectLst/>
                <a:latin typeface="TimesNewRomanPSMT"/>
              </a:rPr>
              <a:t>чередуйте</a:t>
            </a:r>
            <a:r>
              <a:rPr lang="ru-RU" sz="1800" dirty="0">
                <a:effectLst/>
                <a:latin typeface="TimesNewRomanPSMT"/>
              </a:rPr>
              <a:t> легкую игру с более </a:t>
            </a:r>
            <a:r>
              <a:rPr lang="ru-RU" sz="1800" dirty="0" err="1">
                <a:effectLst/>
                <a:latin typeface="TimesNewRomanPSMT"/>
              </a:rPr>
              <a:t>труднои</a:t>
            </a:r>
            <a:r>
              <a:rPr lang="ru-RU" sz="1800" dirty="0">
                <a:effectLst/>
                <a:latin typeface="TimesNewRomanPSMT"/>
              </a:rPr>
              <a:t>̆. </a:t>
            </a:r>
            <a:r>
              <a:rPr lang="ru-RU" sz="1800" dirty="0" err="1">
                <a:effectLst/>
                <a:latin typeface="TimesNewRomanPSMT"/>
              </a:rPr>
              <a:t>Сделайте</a:t>
            </a:r>
            <a:r>
              <a:rPr lang="ru-RU" sz="1800" dirty="0">
                <a:effectLst/>
                <a:latin typeface="TimesNewRomanPSMT"/>
              </a:rPr>
              <a:t> это время веселым для всех членов семьи. </a:t>
            </a:r>
            <a:endParaRPr lang="ru-RU" dirty="0"/>
          </a:p>
          <a:p>
            <a:r>
              <a:rPr lang="ru-RU" sz="1800" b="1" dirty="0">
                <a:effectLst/>
                <a:latin typeface="TimesNewRomanPS"/>
              </a:rPr>
              <a:t>Пусть это будет весело! </a:t>
            </a:r>
            <a:r>
              <a:rPr lang="ru-RU" sz="1800" dirty="0">
                <a:effectLst/>
                <a:latin typeface="TimesNewRomanPSMT"/>
              </a:rPr>
              <a:t>Пусть это время не будет скучным! Это причина, по </a:t>
            </a:r>
            <a:r>
              <a:rPr lang="ru-RU" sz="1800" dirty="0" err="1">
                <a:effectLst/>
                <a:latin typeface="TimesNewRomanPSMT"/>
              </a:rPr>
              <a:t>которои</a:t>
            </a:r>
            <a:r>
              <a:rPr lang="ru-RU" sz="1800" dirty="0">
                <a:effectLst/>
                <a:latin typeface="TimesNewRomanPSMT"/>
              </a:rPr>
              <a:t>̆ дети должны помочь спланировать вечер. То, что может быть забавным для вас, может не быть забавным для </a:t>
            </a:r>
            <a:r>
              <a:rPr lang="ru-RU" sz="1800" dirty="0" err="1">
                <a:effectLst/>
                <a:latin typeface="TimesNewRomanPSMT"/>
              </a:rPr>
              <a:t>детеи</a:t>
            </a:r>
            <a:r>
              <a:rPr lang="ru-RU" sz="1800" dirty="0">
                <a:effectLst/>
                <a:latin typeface="TimesNewRomanPSMT"/>
              </a:rPr>
              <a:t>̆. </a:t>
            </a:r>
            <a:r>
              <a:rPr lang="ru-RU" sz="1800" dirty="0" err="1">
                <a:effectLst/>
                <a:latin typeface="TimesNewRomanPSMT"/>
              </a:rPr>
              <a:t>Спрашивайте</a:t>
            </a:r>
            <a:r>
              <a:rPr lang="ru-RU" sz="1800" dirty="0">
                <a:effectLst/>
                <a:latin typeface="TimesNewRomanPSMT"/>
              </a:rPr>
              <a:t> их мнение после каждого веселого </a:t>
            </a:r>
            <a:r>
              <a:rPr lang="ru-RU" sz="1800" dirty="0" err="1">
                <a:effectLst/>
                <a:latin typeface="TimesNewRomanPSMT"/>
              </a:rPr>
              <a:t>семейного</a:t>
            </a:r>
            <a:r>
              <a:rPr lang="ru-RU" sz="1800" dirty="0">
                <a:effectLst/>
                <a:latin typeface="TimesNewRomanPSMT"/>
              </a:rPr>
              <a:t> вечера, и пусть это будет руководством для ваших планов на следующую неделю. </a:t>
            </a:r>
            <a:endParaRPr lang="ru-RU" dirty="0"/>
          </a:p>
          <a:p>
            <a:r>
              <a:rPr lang="ru-RU" sz="1800" b="1" dirty="0" err="1">
                <a:effectLst/>
                <a:latin typeface="TimesNewRomanPS"/>
              </a:rPr>
              <a:t>Обуздайте</a:t>
            </a:r>
            <a:r>
              <a:rPr lang="ru-RU" sz="1800" b="1" dirty="0">
                <a:effectLst/>
                <a:latin typeface="TimesNewRomanPS"/>
              </a:rPr>
              <a:t> дух конкуренции</a:t>
            </a:r>
            <a:r>
              <a:rPr lang="ru-RU" sz="1800" dirty="0">
                <a:effectLst/>
                <a:latin typeface="TimesNewRomanPSMT"/>
              </a:rPr>
              <a:t>. Конкуренция мешает развлечению. Это важно помнить, если вы вместе играете в игру. Есть более важные цели </a:t>
            </a:r>
            <a:r>
              <a:rPr lang="ru-RU" sz="1800" dirty="0" err="1">
                <a:effectLst/>
                <a:latin typeface="TimesNewRomanPSMT"/>
              </a:rPr>
              <a:t>семейного</a:t>
            </a:r>
            <a:r>
              <a:rPr lang="ru-RU" sz="1800" dirty="0">
                <a:effectLst/>
                <a:latin typeface="TimesNewRomanPSMT"/>
              </a:rPr>
              <a:t> вечера, чем победа или </a:t>
            </a:r>
            <a:endParaRPr lang="ru-RU" dirty="0"/>
          </a:p>
          <a:p>
            <a:r>
              <a:rPr lang="ru-RU" sz="1800" dirty="0">
                <a:effectLst/>
                <a:latin typeface="TimesNewRomanPSMT"/>
              </a:rPr>
              <a:t>поражение. </a:t>
            </a:r>
            <a:r>
              <a:rPr lang="ru-RU" sz="1800" dirty="0" err="1">
                <a:effectLst/>
                <a:latin typeface="TimesNewRomanPSMT"/>
              </a:rPr>
              <a:t>Семейное</a:t>
            </a:r>
            <a:r>
              <a:rPr lang="ru-RU" sz="1800" dirty="0">
                <a:effectLst/>
                <a:latin typeface="TimesNewRomanPSMT"/>
              </a:rPr>
              <a:t> веселье должно быть временем, которым все наслаждаются в </a:t>
            </a:r>
            <a:r>
              <a:rPr lang="ru-RU" sz="1800" dirty="0" err="1">
                <a:effectLst/>
                <a:latin typeface="TimesNewRomanPSMT"/>
              </a:rPr>
              <a:t>данныи</a:t>
            </a:r>
            <a:r>
              <a:rPr lang="ru-RU" sz="1800" dirty="0">
                <a:effectLst/>
                <a:latin typeface="TimesNewRomanPSMT"/>
              </a:rPr>
              <a:t>̆ момент и которое будут тепло вспоминать в будущем. Разве вы хотите, чтобы главным воспоминанием об этом времени, проведенном вместе, были препирательства? </a:t>
            </a:r>
            <a:endParaRPr lang="ru-RU" dirty="0"/>
          </a:p>
          <a:p>
            <a:r>
              <a:rPr lang="ru-RU" sz="1800" b="1" dirty="0">
                <a:effectLst/>
                <a:latin typeface="TimesNewRomanPS"/>
              </a:rPr>
              <a:t>Пусть все будет просто</a:t>
            </a:r>
            <a:r>
              <a:rPr lang="ru-RU" sz="1800" dirty="0">
                <a:effectLst/>
                <a:latin typeface="TimesNewRomanPSMT"/>
              </a:rPr>
              <a:t>. Иногда самые простые вещи будут самыми полезными и запоминающимися. Вечеринка не должна быть настолько </a:t>
            </a:r>
            <a:r>
              <a:rPr lang="ru-RU" sz="1800" dirty="0" err="1">
                <a:effectLst/>
                <a:latin typeface="TimesNewRomanPSMT"/>
              </a:rPr>
              <a:t>ресурсозатратнои</a:t>
            </a:r>
            <a:r>
              <a:rPr lang="ru-RU" sz="1800" dirty="0">
                <a:effectLst/>
                <a:latin typeface="TimesNewRomanPSMT"/>
              </a:rPr>
              <a:t>̆, что это еще один пункт, </a:t>
            </a:r>
            <a:r>
              <a:rPr lang="ru-RU" sz="1800" dirty="0" err="1">
                <a:effectLst/>
                <a:latin typeface="TimesNewRomanPSMT"/>
              </a:rPr>
              <a:t>которыи</a:t>
            </a:r>
            <a:r>
              <a:rPr lang="ru-RU" sz="1800" dirty="0">
                <a:effectLst/>
                <a:latin typeface="TimesNewRomanPSMT"/>
              </a:rPr>
              <a:t>̆ нужно втиснуть в расписании или бюджет. </a:t>
            </a:r>
            <a:r>
              <a:rPr lang="ru-RU" sz="1800" dirty="0" err="1">
                <a:effectLst/>
                <a:latin typeface="TimesNewRomanPSMT"/>
              </a:rPr>
              <a:t>Сделайте</a:t>
            </a:r>
            <a:r>
              <a:rPr lang="ru-RU" sz="1800" dirty="0">
                <a:effectLst/>
                <a:latin typeface="TimesNewRomanPSMT"/>
              </a:rPr>
              <a:t> ее </a:t>
            </a:r>
            <a:r>
              <a:rPr lang="ru-RU" sz="1800" dirty="0" err="1">
                <a:effectLst/>
                <a:latin typeface="TimesNewRomanPSMT"/>
              </a:rPr>
              <a:t>легкои</a:t>
            </a:r>
            <a:r>
              <a:rPr lang="ru-RU" sz="1800" dirty="0">
                <a:effectLst/>
                <a:latin typeface="TimesNewRomanPSMT"/>
              </a:rPr>
              <a:t>̆, просто сидя на полу, разговаривая, смеясь и играя в любимую игрушку или игру вашего ребенка. </a:t>
            </a:r>
            <a:endParaRPr lang="ru-RU" dirty="0"/>
          </a:p>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8</a:t>
            </a:fld>
            <a:endParaRPr lang="ru-RU"/>
          </a:p>
        </p:txBody>
      </p:sp>
    </p:spTree>
    <p:extLst>
      <p:ext uri="{BB962C8B-B14F-4D97-AF65-F5344CB8AC3E}">
        <p14:creationId xmlns:p14="http://schemas.microsoft.com/office/powerpoint/2010/main" val="1664518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1A8339D7-FD85-472C-A132-B7F6EC6DDA9D}" type="slidenum">
              <a:rPr lang="ru-RU" smtClean="0"/>
              <a:t>10</a:t>
            </a:fld>
            <a:endParaRPr lang="ru-RU"/>
          </a:p>
        </p:txBody>
      </p:sp>
    </p:spTree>
    <p:extLst>
      <p:ext uri="{BB962C8B-B14F-4D97-AF65-F5344CB8AC3E}">
        <p14:creationId xmlns:p14="http://schemas.microsoft.com/office/powerpoint/2010/main" val="3973442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55699181-970B-DE4A-A7B7-D6F41861407F}" type="slidenum">
              <a:rPr lang="ru-RU" smtClean="0"/>
              <a:t>12</a:t>
            </a:fld>
            <a:endParaRPr lang="ru-RU"/>
          </a:p>
        </p:txBody>
      </p:sp>
    </p:spTree>
    <p:extLst>
      <p:ext uri="{BB962C8B-B14F-4D97-AF65-F5344CB8AC3E}">
        <p14:creationId xmlns:p14="http://schemas.microsoft.com/office/powerpoint/2010/main" val="3563877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dirty="0">
                <a:effectLst/>
                <a:latin typeface="TimesNewRomanPSMT"/>
              </a:rPr>
              <a:t>Прочтите стих из Священного Писания в начале </a:t>
            </a:r>
            <a:r>
              <a:rPr lang="ru-RU" sz="1800" dirty="0" err="1">
                <a:effectLst/>
                <a:latin typeface="TimesNewRomanPSMT"/>
              </a:rPr>
              <a:t>этои</a:t>
            </a:r>
            <a:r>
              <a:rPr lang="ru-RU" sz="1800" dirty="0">
                <a:effectLst/>
                <a:latin typeface="TimesNewRomanPSMT"/>
              </a:rPr>
              <a:t>̆ главы еще раз, поскольку это драгоценное напоминание для вас. Запишите его, прикрепите на зеркало, чтобы вы могли увидеть его первым делом утром, запомните его и просите исполнения обетования </a:t>
            </a:r>
            <a:r>
              <a:rPr lang="ru-RU" sz="1800" dirty="0" err="1">
                <a:effectLst/>
                <a:latin typeface="TimesNewRomanPSMT"/>
              </a:rPr>
              <a:t>всякии</a:t>
            </a:r>
            <a:r>
              <a:rPr lang="ru-RU" sz="1800" dirty="0">
                <a:effectLst/>
                <a:latin typeface="TimesNewRomanPSMT"/>
              </a:rPr>
              <a:t>̆ раз, когда вы чувствуете себя </a:t>
            </a:r>
            <a:r>
              <a:rPr lang="ru-RU" sz="1800" dirty="0" err="1">
                <a:effectLst/>
                <a:latin typeface="TimesNewRomanPSMT"/>
              </a:rPr>
              <a:t>разочарованнои</a:t>
            </a:r>
            <a:r>
              <a:rPr lang="ru-RU" sz="1800" dirty="0">
                <a:effectLst/>
                <a:latin typeface="TimesNewRomanPSMT"/>
              </a:rPr>
              <a:t>̆. </a:t>
            </a:r>
            <a:endParaRPr lang="ru-RU" dirty="0"/>
          </a:p>
          <a:p>
            <a:r>
              <a:rPr lang="ru-RU" sz="1800" dirty="0">
                <a:effectLst/>
                <a:latin typeface="TimesNewRomanPSMT"/>
              </a:rPr>
              <a:t>Эта последняя глава посвящена тому, чтобы помочь вам в </a:t>
            </a:r>
            <a:r>
              <a:rPr lang="ru-RU" sz="1800" dirty="0" err="1">
                <a:effectLst/>
                <a:latin typeface="TimesNewRomanPSMT"/>
              </a:rPr>
              <a:t>полнои</a:t>
            </a:r>
            <a:r>
              <a:rPr lang="ru-RU" sz="1800" dirty="0">
                <a:effectLst/>
                <a:latin typeface="TimesNewRomanPSMT"/>
              </a:rPr>
              <a:t>̆ мере наслаждаться жизнью, когда вы, одинокая мама, продвигаетесь вперед с Богом. </a:t>
            </a:r>
            <a:r>
              <a:rPr lang="ru-RU" sz="1800" dirty="0" err="1">
                <a:effectLst/>
                <a:latin typeface="TimesNewRomanPSMT"/>
              </a:rPr>
              <a:t>Давайте</a:t>
            </a:r>
            <a:r>
              <a:rPr lang="ru-RU" sz="1800" dirty="0">
                <a:effectLst/>
                <a:latin typeface="TimesNewRomanPSMT"/>
              </a:rPr>
              <a:t> посмотрим на некоторые конкретные моменты, которые вы можете сделать, чтобы ваша жизнь была более </a:t>
            </a:r>
            <a:r>
              <a:rPr lang="ru-RU" sz="1800" dirty="0" err="1">
                <a:effectLst/>
                <a:latin typeface="TimesNewRomanPSMT"/>
              </a:rPr>
              <a:t>спокойнои</a:t>
            </a:r>
            <a:r>
              <a:rPr lang="ru-RU" sz="1800" dirty="0">
                <a:effectLst/>
                <a:latin typeface="TimesNewRomanPSMT"/>
              </a:rPr>
              <a:t>̆, поскольку вы просите исполнить все обетования из этого текста, отпускаете прошлое, </a:t>
            </a:r>
            <a:r>
              <a:rPr lang="ru-RU" sz="1800" dirty="0" err="1">
                <a:effectLst/>
                <a:latin typeface="TimesNewRomanPSMT"/>
              </a:rPr>
              <a:t>познаёте</a:t>
            </a:r>
            <a:r>
              <a:rPr lang="ru-RU" sz="1800" dirty="0">
                <a:effectLst/>
                <a:latin typeface="TimesNewRomanPSMT"/>
              </a:rPr>
              <a:t>, что значит прощать, и испытываете благодарность. </a:t>
            </a:r>
            <a:endParaRPr lang="ru-RU" dirty="0"/>
          </a:p>
          <a:p>
            <a:endParaRPr lang="ru-RU" dirty="0"/>
          </a:p>
        </p:txBody>
      </p:sp>
      <p:sp>
        <p:nvSpPr>
          <p:cNvPr id="4" name="Номер слайда 3"/>
          <p:cNvSpPr>
            <a:spLocks noGrp="1"/>
          </p:cNvSpPr>
          <p:nvPr>
            <p:ph type="sldNum" sz="quarter" idx="10"/>
          </p:nvPr>
        </p:nvSpPr>
        <p:spPr/>
        <p:txBody>
          <a:bodyPr/>
          <a:lstStyle/>
          <a:p>
            <a:fld id="{1A8339D7-FD85-472C-A132-B7F6EC6DDA9D}" type="slidenum">
              <a:rPr lang="ru-RU" smtClean="0"/>
              <a:t>13</a:t>
            </a:fld>
            <a:endParaRPr lang="ru-RU"/>
          </a:p>
        </p:txBody>
      </p:sp>
    </p:spTree>
    <p:extLst>
      <p:ext uri="{BB962C8B-B14F-4D97-AF65-F5344CB8AC3E}">
        <p14:creationId xmlns:p14="http://schemas.microsoft.com/office/powerpoint/2010/main" val="441512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73F45C4-1664-747D-9AE9-9A52971B8753}"/>
              </a:ext>
            </a:extLst>
          </p:cNvPr>
          <p:cNvSpPr>
            <a:spLocks noGrp="1"/>
          </p:cNvSpPr>
          <p:nvPr>
            <p:ph type="ctrTitle"/>
          </p:nvPr>
        </p:nvSpPr>
        <p:spPr>
          <a:xfrm>
            <a:off x="1143000" y="1122363"/>
            <a:ext cx="6858000" cy="2387600"/>
          </a:xfrm>
        </p:spPr>
        <p:txBody>
          <a:bodyPr anchor="b"/>
          <a:lstStyle>
            <a:lvl1pPr algn="ctr">
              <a:defRPr sz="4500"/>
            </a:lvl1pPr>
          </a:lstStyle>
          <a:p>
            <a:r>
              <a:rPr lang="ru-RU"/>
              <a:t>Образец заголовка</a:t>
            </a:r>
          </a:p>
        </p:txBody>
      </p:sp>
      <p:sp>
        <p:nvSpPr>
          <p:cNvPr id="3" name="Подзаголовок 2">
            <a:extLst>
              <a:ext uri="{FF2B5EF4-FFF2-40B4-BE49-F238E27FC236}">
                <a16:creationId xmlns:a16="http://schemas.microsoft.com/office/drawing/2014/main" id="{C8BA2E35-D64F-AA8A-B783-584F4E3500E4}"/>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p>
        </p:txBody>
      </p:sp>
      <p:sp>
        <p:nvSpPr>
          <p:cNvPr id="4" name="Дата 3">
            <a:extLst>
              <a:ext uri="{FF2B5EF4-FFF2-40B4-BE49-F238E27FC236}">
                <a16:creationId xmlns:a16="http://schemas.microsoft.com/office/drawing/2014/main" id="{056018F6-F00D-80A8-DBA1-31695476EAC7}"/>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33297912-0B6B-CBFA-BB48-D4DC56E084F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B17700F-B539-811D-D905-731A89EDFA81}"/>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2180434777"/>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66A7607-FC8D-3057-6C4B-3D3AB5E55CC7}"/>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47C27A72-A6F7-20D8-07C3-FF450E40A387}"/>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9CB6A4DC-7563-F299-042B-F9F91E228539}"/>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59E392BD-1DC4-627B-4D48-8D77339B840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BE8F9EBA-414C-5A31-C926-5D1D09ECBCD5}"/>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2986550818"/>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DC8D9B37-637C-4ADE-BBB5-629CB075D281}"/>
              </a:ext>
            </a:extLst>
          </p:cNvPr>
          <p:cNvSpPr>
            <a:spLocks noGrp="1"/>
          </p:cNvSpPr>
          <p:nvPr>
            <p:ph type="title" orient="vert"/>
          </p:nvPr>
        </p:nvSpPr>
        <p:spPr>
          <a:xfrm>
            <a:off x="6543675" y="365125"/>
            <a:ext cx="1971675"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E3C418ED-6DAF-F5C6-57E4-EFAA6AFE9EE2}"/>
              </a:ext>
            </a:extLst>
          </p:cNvPr>
          <p:cNvSpPr>
            <a:spLocks noGrp="1"/>
          </p:cNvSpPr>
          <p:nvPr>
            <p:ph type="body" orient="vert" idx="1"/>
          </p:nvPr>
        </p:nvSpPr>
        <p:spPr>
          <a:xfrm>
            <a:off x="628650" y="365125"/>
            <a:ext cx="5800725"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80FA05F-1881-5840-B638-8661FD10A54F}"/>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F63CB5DD-8F4F-BBFE-9996-FFCB92625E7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15F7364-1EEC-C48E-654D-BAE504D9E456}"/>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3788157330"/>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3197040-E5AD-504C-EAF0-4B07EE647BC3}"/>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91517A52-9F2E-FADB-FF79-D785957D6DCF}"/>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1B27D9C-96AE-BE15-CF16-CC72312A9C1C}"/>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31A7A3B8-A1A4-83BA-18E7-3E236B53CAB7}"/>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7C9348EF-3F7E-E213-F323-832975667333}"/>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3926626781"/>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74BA875-4128-9B75-3F03-8D7C8B916D63}"/>
              </a:ext>
            </a:extLst>
          </p:cNvPr>
          <p:cNvSpPr>
            <a:spLocks noGrp="1"/>
          </p:cNvSpPr>
          <p:nvPr>
            <p:ph type="title"/>
          </p:nvPr>
        </p:nvSpPr>
        <p:spPr>
          <a:xfrm>
            <a:off x="623888" y="1709739"/>
            <a:ext cx="7886700" cy="2852737"/>
          </a:xfrm>
        </p:spPr>
        <p:txBody>
          <a:bodyPr anchor="b"/>
          <a:lstStyle>
            <a:lvl1pPr>
              <a:defRPr sz="4500"/>
            </a:lvl1pPr>
          </a:lstStyle>
          <a:p>
            <a:r>
              <a:rPr lang="ru-RU"/>
              <a:t>Образец заголовка</a:t>
            </a:r>
          </a:p>
        </p:txBody>
      </p:sp>
      <p:sp>
        <p:nvSpPr>
          <p:cNvPr id="3" name="Текст 2">
            <a:extLst>
              <a:ext uri="{FF2B5EF4-FFF2-40B4-BE49-F238E27FC236}">
                <a16:creationId xmlns:a16="http://schemas.microsoft.com/office/drawing/2014/main" id="{A2ECF4D9-A1A3-5429-4881-DA96611EF09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D9CE455C-B018-A804-63AD-433699491B2D}"/>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28CE38EC-B547-7C06-1796-B6EA0B5B5748}"/>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D00CE51-3FF5-AD3E-55B7-267EF07CD5B8}"/>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1054840529"/>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FD3DC3-4407-E2EB-34F3-DEFD55DD5D2F}"/>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2F041090-AC9B-988D-06E1-2053C6CAC159}"/>
              </a:ext>
            </a:extLst>
          </p:cNvPr>
          <p:cNvSpPr>
            <a:spLocks noGrp="1"/>
          </p:cNvSpPr>
          <p:nvPr>
            <p:ph sz="half" idx="1"/>
          </p:nvPr>
        </p:nvSpPr>
        <p:spPr>
          <a:xfrm>
            <a:off x="6286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25D4AD81-F084-E35E-2EDF-19C9E49170FF}"/>
              </a:ext>
            </a:extLst>
          </p:cNvPr>
          <p:cNvSpPr>
            <a:spLocks noGrp="1"/>
          </p:cNvSpPr>
          <p:nvPr>
            <p:ph sz="half" idx="2"/>
          </p:nvPr>
        </p:nvSpPr>
        <p:spPr>
          <a:xfrm>
            <a:off x="4629150" y="1825625"/>
            <a:ext cx="38862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56173983-D7BB-F6DD-F805-1668BEF72925}"/>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6" name="Нижний колонтитул 5">
            <a:extLst>
              <a:ext uri="{FF2B5EF4-FFF2-40B4-BE49-F238E27FC236}">
                <a16:creationId xmlns:a16="http://schemas.microsoft.com/office/drawing/2014/main" id="{36573CBB-6D9E-A49B-7397-7C6E245F25C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5A2DF469-12F7-B614-8ED4-C4C33342A85C}"/>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1313956929"/>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92C4DB-6995-FFA8-AC12-94BA252FED99}"/>
              </a:ext>
            </a:extLst>
          </p:cNvPr>
          <p:cNvSpPr>
            <a:spLocks noGrp="1"/>
          </p:cNvSpPr>
          <p:nvPr>
            <p:ph type="title"/>
          </p:nvPr>
        </p:nvSpPr>
        <p:spPr>
          <a:xfrm>
            <a:off x="629841" y="365126"/>
            <a:ext cx="78867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78DE4CA5-4ACB-EE20-9BF6-03ADEA241B82}"/>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Объект 3">
            <a:extLst>
              <a:ext uri="{FF2B5EF4-FFF2-40B4-BE49-F238E27FC236}">
                <a16:creationId xmlns:a16="http://schemas.microsoft.com/office/drawing/2014/main" id="{708A3FBF-D915-9519-81F7-AE43639737F8}"/>
              </a:ext>
            </a:extLst>
          </p:cNvPr>
          <p:cNvSpPr>
            <a:spLocks noGrp="1"/>
          </p:cNvSpPr>
          <p:nvPr>
            <p:ph sz="half" idx="2"/>
          </p:nvPr>
        </p:nvSpPr>
        <p:spPr>
          <a:xfrm>
            <a:off x="629842" y="2505075"/>
            <a:ext cx="3868340"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E1B3B9AC-6FB3-7983-BC3D-F27EEE3E5394}"/>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Объект 5">
            <a:extLst>
              <a:ext uri="{FF2B5EF4-FFF2-40B4-BE49-F238E27FC236}">
                <a16:creationId xmlns:a16="http://schemas.microsoft.com/office/drawing/2014/main" id="{CB7EA4CE-C388-CECD-98DC-DA3B0AA885F7}"/>
              </a:ext>
            </a:extLst>
          </p:cNvPr>
          <p:cNvSpPr>
            <a:spLocks noGrp="1"/>
          </p:cNvSpPr>
          <p:nvPr>
            <p:ph sz="quarter" idx="4"/>
          </p:nvPr>
        </p:nvSpPr>
        <p:spPr>
          <a:xfrm>
            <a:off x="4629150" y="2505075"/>
            <a:ext cx="3887391"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72773DE1-A0BA-28EF-60CA-B725D3BC9B37}"/>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8" name="Нижний колонтитул 7">
            <a:extLst>
              <a:ext uri="{FF2B5EF4-FFF2-40B4-BE49-F238E27FC236}">
                <a16:creationId xmlns:a16="http://schemas.microsoft.com/office/drawing/2014/main" id="{92258F82-94DE-21D8-4B97-9166CDEF5F7C}"/>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BD2A6BBF-D71A-3EE5-B9F6-C1CCD2547BD1}"/>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4025627987"/>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6A633C-AF21-9605-B045-AD42DAF51ECD}"/>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9FF2C342-2A17-A532-8018-FC6D4F6D62B9}"/>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4" name="Нижний колонтитул 3">
            <a:extLst>
              <a:ext uri="{FF2B5EF4-FFF2-40B4-BE49-F238E27FC236}">
                <a16:creationId xmlns:a16="http://schemas.microsoft.com/office/drawing/2014/main" id="{071519B6-CCC6-1243-0C90-E94B7C939F02}"/>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E3B2924B-2C95-3FA4-A3F7-3F9937F8A697}"/>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1489950667"/>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8EF5470A-6CA4-7F9C-43DF-3089E6612C05}"/>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3" name="Нижний колонтитул 2">
            <a:extLst>
              <a:ext uri="{FF2B5EF4-FFF2-40B4-BE49-F238E27FC236}">
                <a16:creationId xmlns:a16="http://schemas.microsoft.com/office/drawing/2014/main" id="{252DF4BE-5D47-CAF4-22BD-806CED512D31}"/>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1D3B786A-3FCA-5274-B5E9-C92998BB6109}"/>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3162033669"/>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2640D8C-9B25-8DD0-FD63-035B2D21BDFC}"/>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Объект 2">
            <a:extLst>
              <a:ext uri="{FF2B5EF4-FFF2-40B4-BE49-F238E27FC236}">
                <a16:creationId xmlns:a16="http://schemas.microsoft.com/office/drawing/2014/main" id="{8E438FE2-2109-0057-64D6-D134BAE7638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1082BA19-DCF1-0796-60F0-C1EE1BB3C26E}"/>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id="{DEFF1D56-80DE-A702-5CB5-5B1DB27C1DA6}"/>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6" name="Нижний колонтитул 5">
            <a:extLst>
              <a:ext uri="{FF2B5EF4-FFF2-40B4-BE49-F238E27FC236}">
                <a16:creationId xmlns:a16="http://schemas.microsoft.com/office/drawing/2014/main" id="{3632C68B-CF1B-5F93-81B2-B1F7BCBD3CC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DD03635-E91B-DD9E-8DA7-05F9E2B9BB1B}"/>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438723123"/>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DEEEDF2-4D8A-E13B-AC51-181CD8FC5A57}"/>
              </a:ext>
            </a:extLst>
          </p:cNvPr>
          <p:cNvSpPr>
            <a:spLocks noGrp="1"/>
          </p:cNvSpPr>
          <p:nvPr>
            <p:ph type="title"/>
          </p:nvPr>
        </p:nvSpPr>
        <p:spPr>
          <a:xfrm>
            <a:off x="629841" y="457200"/>
            <a:ext cx="2949178" cy="1600200"/>
          </a:xfrm>
        </p:spPr>
        <p:txBody>
          <a:bodyPr anchor="b"/>
          <a:lstStyle>
            <a:lvl1pPr>
              <a:defRPr sz="2400"/>
            </a:lvl1pPr>
          </a:lstStyle>
          <a:p>
            <a:r>
              <a:rPr lang="ru-RU"/>
              <a:t>Образец заголовка</a:t>
            </a:r>
          </a:p>
        </p:txBody>
      </p:sp>
      <p:sp>
        <p:nvSpPr>
          <p:cNvPr id="3" name="Рисунок 2">
            <a:extLst>
              <a:ext uri="{FF2B5EF4-FFF2-40B4-BE49-F238E27FC236}">
                <a16:creationId xmlns:a16="http://schemas.microsoft.com/office/drawing/2014/main" id="{EEE252B6-5223-6254-8247-22F62E5D0563}"/>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ru-RU"/>
          </a:p>
        </p:txBody>
      </p:sp>
      <p:sp>
        <p:nvSpPr>
          <p:cNvPr id="4" name="Текст 3">
            <a:extLst>
              <a:ext uri="{FF2B5EF4-FFF2-40B4-BE49-F238E27FC236}">
                <a16:creationId xmlns:a16="http://schemas.microsoft.com/office/drawing/2014/main" id="{D78E9367-EB7A-722D-C29F-75200B61D4D0}"/>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Дата 4">
            <a:extLst>
              <a:ext uri="{FF2B5EF4-FFF2-40B4-BE49-F238E27FC236}">
                <a16:creationId xmlns:a16="http://schemas.microsoft.com/office/drawing/2014/main" id="{33359424-B635-DE8C-22C4-604E4046E6D7}"/>
              </a:ext>
            </a:extLst>
          </p:cNvPr>
          <p:cNvSpPr>
            <a:spLocks noGrp="1"/>
          </p:cNvSpPr>
          <p:nvPr>
            <p:ph type="dt" sz="half" idx="10"/>
          </p:nvPr>
        </p:nvSpPr>
        <p:spPr/>
        <p:txBody>
          <a:bodyPr/>
          <a:lstStyle/>
          <a:p>
            <a:fld id="{089C697E-0283-4EB5-BE1F-DEDFF02994A7}" type="datetimeFigureOut">
              <a:rPr lang="ru-RU" smtClean="0"/>
              <a:t>03.11.2022</a:t>
            </a:fld>
            <a:endParaRPr lang="ru-RU"/>
          </a:p>
        </p:txBody>
      </p:sp>
      <p:sp>
        <p:nvSpPr>
          <p:cNvPr id="6" name="Нижний колонтитул 5">
            <a:extLst>
              <a:ext uri="{FF2B5EF4-FFF2-40B4-BE49-F238E27FC236}">
                <a16:creationId xmlns:a16="http://schemas.microsoft.com/office/drawing/2014/main" id="{E641A90F-90D6-185C-35EC-3711FE92998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8A65707C-CDD1-66AE-7561-BA632C519A8E}"/>
              </a:ext>
            </a:extLst>
          </p:cNvPr>
          <p:cNvSpPr>
            <a:spLocks noGrp="1"/>
          </p:cNvSpPr>
          <p:nvPr>
            <p:ph type="sldNum" sz="quarter" idx="12"/>
          </p:nvPr>
        </p:nvSpPr>
        <p:spPr/>
        <p:txBody>
          <a:bodyPr/>
          <a:lstStyle/>
          <a:p>
            <a:fld id="{F3269F3E-4066-4FFC-B163-1DD0E5A495A6}" type="slidenum">
              <a:rPr lang="ru-RU" smtClean="0"/>
              <a:t>‹#›</a:t>
            </a:fld>
            <a:endParaRPr lang="ru-RU"/>
          </a:p>
        </p:txBody>
      </p:sp>
    </p:spTree>
    <p:extLst>
      <p:ext uri="{BB962C8B-B14F-4D97-AF65-F5344CB8AC3E}">
        <p14:creationId xmlns:p14="http://schemas.microsoft.com/office/powerpoint/2010/main" val="1404219226"/>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AA4AC89-C7CD-4131-0594-8C7C2A24D3A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2FB9E7B3-38FC-2596-AE4E-5C3A2A9EE8FB}"/>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8BB104B-ED26-7FF8-4502-2EDAC79002B8}"/>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89C697E-0283-4EB5-BE1F-DEDFF02994A7}" type="datetimeFigureOut">
              <a:rPr lang="ru-RU" smtClean="0"/>
              <a:t>03.11.2022</a:t>
            </a:fld>
            <a:endParaRPr lang="ru-RU"/>
          </a:p>
        </p:txBody>
      </p:sp>
      <p:sp>
        <p:nvSpPr>
          <p:cNvPr id="5" name="Нижний колонтитул 4">
            <a:extLst>
              <a:ext uri="{FF2B5EF4-FFF2-40B4-BE49-F238E27FC236}">
                <a16:creationId xmlns:a16="http://schemas.microsoft.com/office/drawing/2014/main" id="{AE0E0EBF-ED6E-395C-7FDB-E63D72D3D9EC}"/>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C0645F15-4E91-3DD4-E6EC-20D9DE17D5E3}"/>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3269F3E-4066-4FFC-B163-1DD0E5A495A6}" type="slidenum">
              <a:rPr lang="ru-RU" smtClean="0"/>
              <a:t>‹#›</a:t>
            </a:fld>
            <a:endParaRPr lang="ru-RU"/>
          </a:p>
        </p:txBody>
      </p:sp>
    </p:spTree>
    <p:extLst>
      <p:ext uri="{BB962C8B-B14F-4D97-AF65-F5344CB8AC3E}">
        <p14:creationId xmlns:p14="http://schemas.microsoft.com/office/powerpoint/2010/main" val="210303025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ransition spd="slow">
    <p:wipe/>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jpg"/></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C:\Users\snana\Pictures\Новая папка\images (8).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539552" y="329150"/>
            <a:ext cx="2952328" cy="221139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snana\Pictures\Новая папка\images (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4556747"/>
            <a:ext cx="2635374" cy="20543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snana\Pictures\Новая папка\depositphotos_269483136-stock-photo-family-children-and-parenthood-concep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3569" y="3645024"/>
            <a:ext cx="4201962" cy="2808312"/>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snana\Pictures\Новая папка\Без названия (5).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34865" y="1287423"/>
            <a:ext cx="1695450" cy="26955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snana\Pictures\Новая папка\image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79428" y="264121"/>
            <a:ext cx="3241044" cy="2156768"/>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rot="20786917">
            <a:off x="82511" y="1647961"/>
            <a:ext cx="6674724" cy="2769989"/>
          </a:xfrm>
          <a:prstGeom prst="rect">
            <a:avLst/>
          </a:prstGeom>
        </p:spPr>
        <p:txBody>
          <a:bodyPr wrap="square">
            <a:spAutoFit/>
          </a:bodyPr>
          <a:lstStyle/>
          <a:p>
            <a:r>
              <a:rPr lang="ru-RU" dirty="0"/>
              <a:t>                        </a:t>
            </a:r>
          </a:p>
          <a:p>
            <a:r>
              <a:rPr lang="ru-RU" dirty="0"/>
              <a:t>     </a:t>
            </a:r>
            <a:r>
              <a:rPr lang="ru-RU" sz="3200" i="1" dirty="0"/>
              <a:t>СОЛО   </a:t>
            </a:r>
            <a:r>
              <a:rPr lang="ru-RU" dirty="0"/>
              <a:t>   </a:t>
            </a:r>
          </a:p>
          <a:p>
            <a:r>
              <a:rPr lang="ru-RU" dirty="0"/>
              <a:t> </a:t>
            </a:r>
            <a:r>
              <a:rPr lang="ru-RU" sz="8800" b="1" i="1" dirty="0">
                <a:solidFill>
                  <a:srgbClr val="C00000"/>
                </a:solidFill>
              </a:rPr>
              <a:t>МАМА</a:t>
            </a:r>
            <a:r>
              <a:rPr lang="ru-RU" sz="7200" b="1" i="1" dirty="0">
                <a:solidFill>
                  <a:schemeClr val="accent4">
                    <a:lumMod val="75000"/>
                  </a:schemeClr>
                </a:solidFill>
              </a:rPr>
              <a:t> </a:t>
            </a:r>
            <a:r>
              <a:rPr lang="ru-RU" sz="5400" b="1" dirty="0">
                <a:solidFill>
                  <a:schemeClr val="accent4">
                    <a:lumMod val="75000"/>
                  </a:schemeClr>
                </a:solidFill>
              </a:rPr>
              <a:t>   </a:t>
            </a:r>
            <a:r>
              <a:rPr lang="ru-RU" dirty="0"/>
              <a:t>    </a:t>
            </a:r>
          </a:p>
          <a:p>
            <a:endParaRPr lang="ru-RU" dirty="0"/>
          </a:p>
          <a:p>
            <a:r>
              <a:rPr lang="ru-RU" dirty="0"/>
              <a:t>                     </a:t>
            </a:r>
          </a:p>
        </p:txBody>
      </p:sp>
      <p:sp>
        <p:nvSpPr>
          <p:cNvPr id="5" name="Прямоугольник 4"/>
          <p:cNvSpPr/>
          <p:nvPr/>
        </p:nvSpPr>
        <p:spPr>
          <a:xfrm rot="10204286" flipV="1">
            <a:off x="5532356" y="2481827"/>
            <a:ext cx="2765225" cy="1569660"/>
          </a:xfrm>
          <a:prstGeom prst="rect">
            <a:avLst/>
          </a:prstGeom>
        </p:spPr>
        <p:txBody>
          <a:bodyPr wrap="square">
            <a:spAutoFit/>
          </a:bodyPr>
          <a:lstStyle/>
          <a:p>
            <a:r>
              <a:rPr lang="ru-RU" sz="2800" i="1" dirty="0">
                <a:solidFill>
                  <a:schemeClr val="accent2">
                    <a:lumMod val="75000"/>
                  </a:schemeClr>
                </a:solidFill>
              </a:rPr>
              <a:t>От</a:t>
            </a:r>
            <a:r>
              <a:rPr lang="ru-RU" sz="2800" i="1" baseline="0" dirty="0">
                <a:solidFill>
                  <a:schemeClr val="accent2">
                    <a:lumMod val="75000"/>
                  </a:schemeClr>
                </a:solidFill>
              </a:rPr>
              <a:t> выживания к процветанию</a:t>
            </a:r>
            <a:endParaRPr lang="en-US" sz="2800" i="1" baseline="0" dirty="0">
              <a:solidFill>
                <a:schemeClr val="accent2">
                  <a:lumMod val="75000"/>
                </a:schemeClr>
              </a:solidFill>
            </a:endParaRPr>
          </a:p>
          <a:p>
            <a:r>
              <a:rPr lang="en-US" sz="2800" i="1" dirty="0">
                <a:solidFill>
                  <a:schemeClr val="accent2">
                    <a:lumMod val="75000"/>
                  </a:schemeClr>
                </a:solidFill>
              </a:rPr>
              <a:t>  </a:t>
            </a:r>
            <a:r>
              <a:rPr lang="ru-RU" sz="4000" b="1" i="1">
                <a:solidFill>
                  <a:schemeClr val="accent2">
                    <a:lumMod val="75000"/>
                  </a:schemeClr>
                </a:solidFill>
              </a:rPr>
              <a:t>ЧАСТЬ 5</a:t>
            </a:r>
            <a:endParaRPr lang="ru-RU" sz="4000" b="1" i="1" dirty="0">
              <a:solidFill>
                <a:schemeClr val="accent2">
                  <a:lumMod val="75000"/>
                </a:schemeClr>
              </a:solidFill>
            </a:endParaRPr>
          </a:p>
        </p:txBody>
      </p:sp>
      <p:sp>
        <p:nvSpPr>
          <p:cNvPr id="6" name="Прямоугольник 5"/>
          <p:cNvSpPr/>
          <p:nvPr/>
        </p:nvSpPr>
        <p:spPr>
          <a:xfrm>
            <a:off x="4211960" y="4653135"/>
            <a:ext cx="1656184" cy="1015663"/>
          </a:xfrm>
          <a:prstGeom prst="rect">
            <a:avLst/>
          </a:prstGeom>
        </p:spPr>
        <p:txBody>
          <a:bodyPr wrap="square">
            <a:spAutoFit/>
          </a:bodyPr>
          <a:lstStyle/>
          <a:p>
            <a:r>
              <a:rPr lang="ru-RU" sz="2000" b="1" baseline="0" dirty="0"/>
              <a:t>    Доктор </a:t>
            </a:r>
          </a:p>
          <a:p>
            <a:r>
              <a:rPr lang="ru-RU" sz="2000" b="1" baseline="0" dirty="0"/>
              <a:t>   ПАМЕЛА    КОНСУЭГРА</a:t>
            </a:r>
            <a:endParaRPr lang="ru-RU" sz="2000" b="1" dirty="0"/>
          </a:p>
        </p:txBody>
      </p:sp>
    </p:spTree>
    <p:extLst>
      <p:ext uri="{BB962C8B-B14F-4D97-AF65-F5344CB8AC3E}">
        <p14:creationId xmlns:p14="http://schemas.microsoft.com/office/powerpoint/2010/main" val="2249670915"/>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CC33A1-7AE0-01B3-89A9-91D6FA6D1D25}"/>
              </a:ext>
            </a:extLst>
          </p:cNvPr>
          <p:cNvSpPr>
            <a:spLocks noGrp="1"/>
          </p:cNvSpPr>
          <p:nvPr>
            <p:ph type="title"/>
          </p:nvPr>
        </p:nvSpPr>
        <p:spPr/>
        <p:txBody>
          <a:bodyPr/>
          <a:lstStyle/>
          <a:p>
            <a:endParaRPr lang="ru-RU" dirty="0"/>
          </a:p>
        </p:txBody>
      </p:sp>
      <p:pic>
        <p:nvPicPr>
          <p:cNvPr id="5" name="Объект 4" descr="Изображение выглядит как текст, рама картины&#10;&#10;Автоматически созданное описание">
            <a:extLst>
              <a:ext uri="{FF2B5EF4-FFF2-40B4-BE49-F238E27FC236}">
                <a16:creationId xmlns:a16="http://schemas.microsoft.com/office/drawing/2014/main" id="{2CC381FD-3A8D-16B0-0A89-F45C7A5D221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2348" y="34260"/>
            <a:ext cx="9099303" cy="6789480"/>
          </a:xfrm>
        </p:spPr>
      </p:pic>
      <p:sp>
        <p:nvSpPr>
          <p:cNvPr id="4" name="TextBox 3">
            <a:extLst>
              <a:ext uri="{FF2B5EF4-FFF2-40B4-BE49-F238E27FC236}">
                <a16:creationId xmlns:a16="http://schemas.microsoft.com/office/drawing/2014/main" id="{7659D6A3-3DFE-4267-FB4D-09849A3A8ABF}"/>
              </a:ext>
            </a:extLst>
          </p:cNvPr>
          <p:cNvSpPr txBox="1"/>
          <p:nvPr/>
        </p:nvSpPr>
        <p:spPr>
          <a:xfrm>
            <a:off x="1547664" y="582804"/>
            <a:ext cx="6840760" cy="584775"/>
          </a:xfrm>
          <a:prstGeom prst="rect">
            <a:avLst/>
          </a:prstGeom>
          <a:noFill/>
        </p:spPr>
        <p:txBody>
          <a:bodyPr wrap="square">
            <a:spAutoFit/>
          </a:bodyPr>
          <a:lstStyle/>
          <a:p>
            <a:r>
              <a:rPr lang="ru-RU" sz="3200" b="1" dirty="0">
                <a:effectLst/>
                <a:latin typeface="TimesNewRomanPS"/>
              </a:rPr>
              <a:t>Дни рождения и другие торжества </a:t>
            </a:r>
            <a:endParaRPr lang="ru-RU" sz="3200" dirty="0"/>
          </a:p>
        </p:txBody>
      </p:sp>
      <p:sp>
        <p:nvSpPr>
          <p:cNvPr id="7" name="TextBox 6">
            <a:extLst>
              <a:ext uri="{FF2B5EF4-FFF2-40B4-BE49-F238E27FC236}">
                <a16:creationId xmlns:a16="http://schemas.microsoft.com/office/drawing/2014/main" id="{70DF8B3E-4934-9460-9800-EA235351B305}"/>
              </a:ext>
            </a:extLst>
          </p:cNvPr>
          <p:cNvSpPr txBox="1"/>
          <p:nvPr/>
        </p:nvSpPr>
        <p:spPr>
          <a:xfrm>
            <a:off x="827584" y="1385258"/>
            <a:ext cx="7886700" cy="2923878"/>
          </a:xfrm>
          <a:prstGeom prst="rect">
            <a:avLst/>
          </a:prstGeom>
          <a:noFill/>
        </p:spPr>
        <p:txBody>
          <a:bodyPr wrap="square">
            <a:spAutoFit/>
          </a:bodyPr>
          <a:lstStyle/>
          <a:p>
            <a:r>
              <a:rPr lang="ru-RU" sz="3200" b="1" dirty="0">
                <a:effectLst/>
                <a:latin typeface="TimesNewRomanPS"/>
              </a:rPr>
              <a:t>Другие достижения, которые следует праздновать</a:t>
            </a:r>
            <a:r>
              <a:rPr lang="ru-RU" sz="3200" dirty="0">
                <a:effectLst/>
                <a:latin typeface="TimesNewRomanPSMT"/>
              </a:rPr>
              <a:t>:</a:t>
            </a:r>
            <a:br>
              <a:rPr lang="ru-RU" sz="1800" dirty="0">
                <a:effectLst/>
                <a:latin typeface="TimesNewRomanPSMT"/>
              </a:rPr>
            </a:br>
            <a:r>
              <a:rPr lang="ru-RU" sz="1800" dirty="0">
                <a:effectLst/>
                <a:latin typeface="TimesNewRomanPSMT"/>
              </a:rPr>
              <a:t>*</a:t>
            </a:r>
            <a:r>
              <a:rPr lang="ru-RU" sz="2400" i="1" dirty="0">
                <a:effectLst/>
                <a:latin typeface="TimesNewRomanPSMT"/>
              </a:rPr>
              <a:t> </a:t>
            </a:r>
            <a:r>
              <a:rPr lang="ru-RU" sz="2400" i="1" dirty="0" err="1">
                <a:effectLst/>
                <a:latin typeface="TimesNewRomanPSMT"/>
              </a:rPr>
              <a:t>Хорошии</a:t>
            </a:r>
            <a:r>
              <a:rPr lang="ru-RU" sz="2400" i="1" dirty="0">
                <a:effectLst/>
                <a:latin typeface="TimesNewRomanPSMT"/>
              </a:rPr>
              <a:t>̆ результат </a:t>
            </a:r>
            <a:r>
              <a:rPr lang="ru-RU" sz="2400" i="1" dirty="0" err="1">
                <a:effectLst/>
                <a:latin typeface="TimesNewRomanPSMT"/>
              </a:rPr>
              <a:t>труднои</a:t>
            </a:r>
            <a:r>
              <a:rPr lang="ru-RU" sz="2400" i="1" dirty="0">
                <a:effectLst/>
                <a:latin typeface="TimesNewRomanPSMT"/>
              </a:rPr>
              <a:t>̆ </a:t>
            </a:r>
            <a:r>
              <a:rPr lang="ru-RU" sz="2400" i="1" dirty="0" err="1">
                <a:effectLst/>
                <a:latin typeface="TimesNewRomanPSMT"/>
              </a:rPr>
              <a:t>контрольнои</a:t>
            </a:r>
            <a:r>
              <a:rPr lang="ru-RU" sz="2400" i="1" dirty="0">
                <a:effectLst/>
                <a:latin typeface="TimesNewRomanPSMT"/>
              </a:rPr>
              <a:t>̆ по математике * Появление нового друга</a:t>
            </a:r>
            <a:br>
              <a:rPr lang="ru-RU" sz="2400" i="1" dirty="0">
                <a:effectLst/>
                <a:latin typeface="TimesNewRomanPSMT"/>
              </a:rPr>
            </a:br>
            <a:r>
              <a:rPr lang="ru-RU" sz="2400" i="1" dirty="0">
                <a:effectLst/>
                <a:latin typeface="TimesNewRomanPSMT"/>
              </a:rPr>
              <a:t>* В </a:t>
            </a:r>
            <a:r>
              <a:rPr lang="ru-RU" sz="2400" i="1" dirty="0" err="1">
                <a:effectLst/>
                <a:latin typeface="TimesNewRomanPSMT"/>
              </a:rPr>
              <a:t>первыи</a:t>
            </a:r>
            <a:r>
              <a:rPr lang="ru-RU" sz="2400" i="1" dirty="0">
                <a:effectLst/>
                <a:latin typeface="TimesNewRomanPSMT"/>
              </a:rPr>
              <a:t>̆ раз застеленная постель</a:t>
            </a:r>
            <a:br>
              <a:rPr lang="ru-RU" sz="2400" i="1" dirty="0">
                <a:effectLst/>
                <a:latin typeface="TimesNewRomanPSMT"/>
              </a:rPr>
            </a:br>
            <a:r>
              <a:rPr lang="ru-RU" sz="2400" i="1" dirty="0">
                <a:effectLst/>
                <a:latin typeface="TimesNewRomanPSMT"/>
              </a:rPr>
              <a:t>* Окончание учебного года</a:t>
            </a:r>
            <a:br>
              <a:rPr lang="ru-RU" sz="2400" i="1" dirty="0">
                <a:effectLst/>
                <a:latin typeface="TimesNewRomanPSMT"/>
              </a:rPr>
            </a:br>
            <a:r>
              <a:rPr lang="ru-RU" sz="2400" i="1" dirty="0">
                <a:effectLst/>
                <a:latin typeface="TimesNewRomanPSMT"/>
              </a:rPr>
              <a:t>* Освоение навыка езды </a:t>
            </a:r>
            <a:r>
              <a:rPr lang="ru-RU" sz="2400" i="1" dirty="0">
                <a:latin typeface="TimesNewRomanPSMT"/>
              </a:rPr>
              <a:t>на велосипеде</a:t>
            </a:r>
            <a:r>
              <a:rPr lang="ru-RU" sz="2400" i="1" dirty="0">
                <a:effectLst/>
                <a:latin typeface="TimesNewRomanPSMT"/>
              </a:rPr>
              <a:t> </a:t>
            </a:r>
            <a:endParaRPr lang="ru-RU" sz="2400" i="1" dirty="0"/>
          </a:p>
        </p:txBody>
      </p:sp>
      <p:pic>
        <p:nvPicPr>
          <p:cNvPr id="9" name="Рисунок 8" descr="Изображение выглядит как человек, стена, внутренний, еда&#10;&#10;Автоматически созданное описание">
            <a:extLst>
              <a:ext uri="{FF2B5EF4-FFF2-40B4-BE49-F238E27FC236}">
                <a16:creationId xmlns:a16="http://schemas.microsoft.com/office/drawing/2014/main" id="{BF70C81F-721E-A917-9A4E-127799B6CA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83768" y="4309135"/>
            <a:ext cx="3672408" cy="2319827"/>
          </a:xfrm>
          <a:prstGeom prst="rect">
            <a:avLst/>
          </a:prstGeom>
        </p:spPr>
      </p:pic>
    </p:spTree>
    <p:extLst>
      <p:ext uri="{BB962C8B-B14F-4D97-AF65-F5344CB8AC3E}">
        <p14:creationId xmlns:p14="http://schemas.microsoft.com/office/powerpoint/2010/main" val="131754305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81465"/>
            <a:ext cx="8856984" cy="6659902"/>
          </a:xfrm>
        </p:spPr>
      </p:pic>
      <p:sp>
        <p:nvSpPr>
          <p:cNvPr id="6" name="TextBox 5">
            <a:extLst>
              <a:ext uri="{FF2B5EF4-FFF2-40B4-BE49-F238E27FC236}">
                <a16:creationId xmlns:a16="http://schemas.microsoft.com/office/drawing/2014/main" id="{D239053D-5C63-A570-EECE-00447690D9A0}"/>
              </a:ext>
            </a:extLst>
          </p:cNvPr>
          <p:cNvSpPr txBox="1"/>
          <p:nvPr/>
        </p:nvSpPr>
        <p:spPr>
          <a:xfrm>
            <a:off x="899592" y="1417639"/>
            <a:ext cx="7787208" cy="4585871"/>
          </a:xfrm>
          <a:prstGeom prst="rect">
            <a:avLst/>
          </a:prstGeom>
          <a:noFill/>
        </p:spPr>
        <p:txBody>
          <a:bodyPr wrap="square">
            <a:spAutoFit/>
          </a:bodyPr>
          <a:lstStyle/>
          <a:p>
            <a:r>
              <a:rPr lang="ru-RU" sz="2800" b="1" dirty="0" err="1">
                <a:effectLst/>
                <a:latin typeface="TimesNewRomanPS"/>
              </a:rPr>
              <a:t>Семейная</a:t>
            </a:r>
            <a:r>
              <a:rPr lang="ru-RU" sz="2800" b="1" dirty="0">
                <a:effectLst/>
                <a:latin typeface="TimesNewRomanPS"/>
              </a:rPr>
              <a:t> деятель</a:t>
            </a:r>
            <a:r>
              <a:rPr lang="ru-RU" sz="2800" b="1" dirty="0">
                <a:effectLst/>
                <a:latin typeface="TimesNewRomanPSMT"/>
              </a:rPr>
              <a:t>ность</a:t>
            </a:r>
            <a:endParaRPr lang="ru-RU" sz="2400" i="1" dirty="0"/>
          </a:p>
          <a:p>
            <a:pPr>
              <a:buFont typeface="+mj-lt"/>
              <a:buAutoNum type="arabicPeriod"/>
            </a:pPr>
            <a:r>
              <a:rPr lang="ru-RU" sz="2400" i="1" dirty="0" err="1">
                <a:effectLst/>
                <a:latin typeface="TimesNewRomanPSMT"/>
              </a:rPr>
              <a:t>Дайте</a:t>
            </a:r>
            <a:r>
              <a:rPr lang="ru-RU" sz="2400" i="1" dirty="0">
                <a:effectLst/>
                <a:latin typeface="TimesNewRomanPSMT"/>
              </a:rPr>
              <a:t> каждому члену семьи лист бумаги для рисования. </a:t>
            </a:r>
          </a:p>
          <a:p>
            <a:pPr>
              <a:buFont typeface="+mj-lt"/>
              <a:buAutoNum type="arabicPeriod"/>
            </a:pPr>
            <a:r>
              <a:rPr lang="ru-RU" sz="2400" i="1" dirty="0">
                <a:effectLst/>
                <a:latin typeface="TimesNewRomanPSMT"/>
              </a:rPr>
              <a:t>Обеспечьте запас </a:t>
            </a:r>
            <a:r>
              <a:rPr lang="ru-RU" sz="2400" i="1" dirty="0" err="1">
                <a:effectLst/>
                <a:latin typeface="TimesNewRomanPSMT"/>
              </a:rPr>
              <a:t>карандашеи</a:t>
            </a:r>
            <a:r>
              <a:rPr lang="ru-RU" sz="2400" i="1" dirty="0">
                <a:effectLst/>
                <a:latin typeface="TimesNewRomanPSMT"/>
              </a:rPr>
              <a:t>̆ для рисования, фломастеров</a:t>
            </a:r>
          </a:p>
          <a:p>
            <a:pPr>
              <a:buFont typeface="+mj-lt"/>
              <a:buAutoNum type="arabicPeriod" startAt="3"/>
            </a:pPr>
            <a:r>
              <a:rPr lang="ru-RU" sz="2400" i="1" dirty="0">
                <a:effectLst/>
                <a:latin typeface="TimesNewRomanPSMT"/>
              </a:rPr>
              <a:t>Попросите каждого участника нарисовать картинку, иллюстрирующую их любимое </a:t>
            </a:r>
            <a:r>
              <a:rPr lang="ru-RU" sz="2400" i="1" dirty="0" err="1">
                <a:effectLst/>
                <a:latin typeface="TimesNewRomanPSMT"/>
              </a:rPr>
              <a:t>семейное</a:t>
            </a:r>
            <a:r>
              <a:rPr lang="ru-RU" sz="2400" i="1" dirty="0">
                <a:effectLst/>
                <a:latin typeface="TimesNewRomanPSMT"/>
              </a:rPr>
              <a:t> воспоминание. </a:t>
            </a:r>
          </a:p>
          <a:p>
            <a:pPr>
              <a:buFont typeface="+mj-lt"/>
              <a:buAutoNum type="arabicPeriod" startAt="3"/>
            </a:pPr>
            <a:r>
              <a:rPr lang="ru-RU" sz="2400" i="1" dirty="0">
                <a:effectLst/>
                <a:latin typeface="TimesNewRomanPSMT"/>
              </a:rPr>
              <a:t>Выделите достаточно времени для выполнения </a:t>
            </a:r>
            <a:r>
              <a:rPr lang="ru-RU" sz="2400" i="1" dirty="0" err="1">
                <a:effectLst/>
                <a:latin typeface="TimesNewRomanPSMT"/>
              </a:rPr>
              <a:t>этои</a:t>
            </a:r>
            <a:r>
              <a:rPr lang="ru-RU" sz="2400" i="1" dirty="0">
                <a:effectLst/>
                <a:latin typeface="TimesNewRomanPSMT"/>
              </a:rPr>
              <a:t>̆ задачи. </a:t>
            </a:r>
          </a:p>
          <a:p>
            <a:pPr>
              <a:buFont typeface="+mj-lt"/>
              <a:buAutoNum type="arabicPeriod" startAt="3"/>
            </a:pPr>
            <a:r>
              <a:rPr lang="ru-RU" sz="2400" i="1" dirty="0">
                <a:effectLst/>
                <a:latin typeface="TimesNewRomanPSMT"/>
              </a:rPr>
              <a:t>После того, как </a:t>
            </a:r>
            <a:r>
              <a:rPr lang="ru-RU" sz="2400" i="1" dirty="0" err="1">
                <a:effectLst/>
                <a:latin typeface="TimesNewRomanPSMT"/>
              </a:rPr>
              <a:t>каждыи</a:t>
            </a:r>
            <a:r>
              <a:rPr lang="ru-RU" sz="2400" i="1" dirty="0">
                <a:effectLst/>
                <a:latin typeface="TimesNewRomanPSMT"/>
              </a:rPr>
              <a:t>̆ участник закончит рисунок, </a:t>
            </a:r>
            <a:r>
              <a:rPr lang="ru-RU" sz="2400" i="1" dirty="0" err="1">
                <a:effectLst/>
                <a:latin typeface="TimesNewRomanPSMT"/>
              </a:rPr>
              <a:t>дайте</a:t>
            </a:r>
            <a:r>
              <a:rPr lang="ru-RU" sz="2400" i="1" dirty="0">
                <a:effectLst/>
                <a:latin typeface="TimesNewRomanPSMT"/>
              </a:rPr>
              <a:t> ему время поделиться и рассказать, почему именно это воспоминание стало его любимым. </a:t>
            </a:r>
          </a:p>
        </p:txBody>
      </p:sp>
    </p:spTree>
    <p:extLst>
      <p:ext uri="{BB962C8B-B14F-4D97-AF65-F5344CB8AC3E}">
        <p14:creationId xmlns:p14="http://schemas.microsoft.com/office/powerpoint/2010/main" val="409425677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8" name="Rectangle 1030">
            <a:extLst>
              <a:ext uri="{FF2B5EF4-FFF2-40B4-BE49-F238E27FC236}">
                <a16:creationId xmlns:a16="http://schemas.microsoft.com/office/drawing/2014/main" id="{231BF440-39FA-4087-84CC-2EEC0BBDAF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Объект 8" descr="Изображение выглядит как человек, женщина, внутренний&#10;&#10;Автоматически созданное описание">
            <a:extLst>
              <a:ext uri="{FF2B5EF4-FFF2-40B4-BE49-F238E27FC236}">
                <a16:creationId xmlns:a16="http://schemas.microsoft.com/office/drawing/2014/main" id="{A3286D0F-A8EC-51AF-7221-699D75D0BC8D}"/>
              </a:ext>
            </a:extLst>
          </p:cNvPr>
          <p:cNvPicPr>
            <a:picLocks noGrp="1" noChangeAspect="1"/>
          </p:cNvPicPr>
          <p:nvPr>
            <p:ph idx="1"/>
          </p:nvPr>
        </p:nvPicPr>
        <p:blipFill rotWithShape="1">
          <a:blip r:embed="rId3"/>
          <a:srcRect l="4183" r="4180" b="-3"/>
          <a:stretch/>
        </p:blipFill>
        <p:spPr>
          <a:xfrm>
            <a:off x="3662268" y="10"/>
            <a:ext cx="5481732" cy="3364982"/>
          </a:xfrm>
          <a:custGeom>
            <a:avLst/>
            <a:gdLst/>
            <a:ahLst/>
            <a:cxnLst/>
            <a:rect l="l" t="t" r="r" b="b"/>
            <a:pathLst>
              <a:path w="7308975" h="3364992">
                <a:moveTo>
                  <a:pt x="0" y="0"/>
                </a:moveTo>
                <a:lnTo>
                  <a:pt x="7308975" y="0"/>
                </a:lnTo>
                <a:lnTo>
                  <a:pt x="7308975" y="3364992"/>
                </a:lnTo>
                <a:lnTo>
                  <a:pt x="1210305" y="3364992"/>
                </a:lnTo>
                <a:lnTo>
                  <a:pt x="1192705" y="2943200"/>
                </a:lnTo>
                <a:cubicBezTo>
                  <a:pt x="1098874" y="1825108"/>
                  <a:pt x="684692" y="821621"/>
                  <a:pt x="62981" y="69271"/>
                </a:cubicBezTo>
                <a:close/>
              </a:path>
            </a:pathLst>
          </a:custGeom>
        </p:spPr>
      </p:pic>
      <p:pic>
        <p:nvPicPr>
          <p:cNvPr id="7" name="Рисунок 6" descr="Изображение выглядит как здание, внешний, человек, камень&#10;&#10;Автоматически созданное описание">
            <a:extLst>
              <a:ext uri="{FF2B5EF4-FFF2-40B4-BE49-F238E27FC236}">
                <a16:creationId xmlns:a16="http://schemas.microsoft.com/office/drawing/2014/main" id="{E09546BD-8641-CFC3-C8B9-DEB52BCD6078}"/>
              </a:ext>
            </a:extLst>
          </p:cNvPr>
          <p:cNvPicPr>
            <a:picLocks noChangeAspect="1"/>
          </p:cNvPicPr>
          <p:nvPr/>
        </p:nvPicPr>
        <p:blipFill rotWithShape="1">
          <a:blip r:embed="rId4">
            <a:extLst>
              <a:ext uri="{28A0092B-C50C-407E-A947-70E740481C1C}">
                <a14:useLocalDpi xmlns:a14="http://schemas.microsoft.com/office/drawing/2010/main" val="0"/>
              </a:ext>
            </a:extLst>
          </a:blip>
          <a:srcRect r="-2" b="8034"/>
          <a:stretch/>
        </p:blipFill>
        <p:spPr>
          <a:xfrm>
            <a:off x="3662268" y="3493008"/>
            <a:ext cx="5481732" cy="3364992"/>
          </a:xfrm>
          <a:custGeom>
            <a:avLst/>
            <a:gdLst/>
            <a:ahLst/>
            <a:cxnLst/>
            <a:rect l="l" t="t" r="r" b="b"/>
            <a:pathLst>
              <a:path w="7308975" h="3364992">
                <a:moveTo>
                  <a:pt x="1210305" y="0"/>
                </a:moveTo>
                <a:lnTo>
                  <a:pt x="7308975" y="0"/>
                </a:lnTo>
                <a:lnTo>
                  <a:pt x="7308975" y="3364992"/>
                </a:lnTo>
                <a:lnTo>
                  <a:pt x="0" y="3364992"/>
                </a:lnTo>
                <a:lnTo>
                  <a:pt x="62981" y="3295722"/>
                </a:lnTo>
                <a:cubicBezTo>
                  <a:pt x="684692" y="2543371"/>
                  <a:pt x="1098874" y="1539884"/>
                  <a:pt x="1192705" y="421793"/>
                </a:cubicBezTo>
                <a:close/>
              </a:path>
            </a:pathLst>
          </a:custGeom>
        </p:spPr>
      </p:pic>
      <p:sp useBgFill="1">
        <p:nvSpPr>
          <p:cNvPr id="1040" name="Freeform: Shape 1032">
            <a:extLst>
              <a:ext uri="{FF2B5EF4-FFF2-40B4-BE49-F238E27FC236}">
                <a16:creationId xmlns:a16="http://schemas.microsoft.com/office/drawing/2014/main" id="{F04E4CBA-303B-48BD-8451-C2701CB0EE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72000" cy="6858000"/>
          </a:xfrm>
          <a:custGeom>
            <a:avLst/>
            <a:gdLst>
              <a:gd name="connsiteX0" fmla="*/ 0 w 6096001"/>
              <a:gd name="connsiteY0" fmla="*/ 0 h 6858000"/>
              <a:gd name="connsiteX1" fmla="*/ 4883024 w 6096001"/>
              <a:gd name="connsiteY1" fmla="*/ 0 h 6858000"/>
              <a:gd name="connsiteX2" fmla="*/ 4946006 w 6096001"/>
              <a:gd name="connsiteY2" fmla="*/ 69271 h 6858000"/>
              <a:gd name="connsiteX3" fmla="*/ 6096001 w 6096001"/>
              <a:gd name="connsiteY3" fmla="*/ 3429000 h 6858000"/>
              <a:gd name="connsiteX4" fmla="*/ 4946006 w 6096001"/>
              <a:gd name="connsiteY4" fmla="*/ 6788730 h 6858000"/>
              <a:gd name="connsiteX5" fmla="*/ 4883024 w 6096001"/>
              <a:gd name="connsiteY5" fmla="*/ 6858000 h 6858000"/>
              <a:gd name="connsiteX6" fmla="*/ 0 w 609600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1" h="6858000">
                <a:moveTo>
                  <a:pt x="0" y="0"/>
                </a:moveTo>
                <a:lnTo>
                  <a:pt x="4883024" y="0"/>
                </a:lnTo>
                <a:lnTo>
                  <a:pt x="4946006" y="69271"/>
                </a:lnTo>
                <a:cubicBezTo>
                  <a:pt x="5656532" y="929100"/>
                  <a:pt x="6096001" y="2116944"/>
                  <a:pt x="6096001" y="3429000"/>
                </a:cubicBezTo>
                <a:cubicBezTo>
                  <a:pt x="6096001" y="4741056"/>
                  <a:pt x="5656532" y="5928900"/>
                  <a:pt x="4946006" y="6788730"/>
                </a:cubicBezTo>
                <a:lnTo>
                  <a:pt x="4883024"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42" name="Freeform: Shape 1034">
            <a:extLst>
              <a:ext uri="{FF2B5EF4-FFF2-40B4-BE49-F238E27FC236}">
                <a16:creationId xmlns:a16="http://schemas.microsoft.com/office/drawing/2014/main" id="{F6CA58B3-AFCC-4A40-9882-50D5080879B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565499" cy="6858000"/>
          </a:xfrm>
          <a:custGeom>
            <a:avLst/>
            <a:gdLst>
              <a:gd name="connsiteX0" fmla="*/ 0 w 6087332"/>
              <a:gd name="connsiteY0" fmla="*/ 0 h 6858000"/>
              <a:gd name="connsiteX1" fmla="*/ 4874355 w 6087332"/>
              <a:gd name="connsiteY1" fmla="*/ 0 h 6858000"/>
              <a:gd name="connsiteX2" fmla="*/ 4937337 w 6087332"/>
              <a:gd name="connsiteY2" fmla="*/ 69271 h 6858000"/>
              <a:gd name="connsiteX3" fmla="*/ 6087332 w 6087332"/>
              <a:gd name="connsiteY3" fmla="*/ 3429000 h 6858000"/>
              <a:gd name="connsiteX4" fmla="*/ 4937337 w 6087332"/>
              <a:gd name="connsiteY4" fmla="*/ 6788730 h 6858000"/>
              <a:gd name="connsiteX5" fmla="*/ 4874355 w 6087332"/>
              <a:gd name="connsiteY5" fmla="*/ 6858000 h 6858000"/>
              <a:gd name="connsiteX6" fmla="*/ 0 w 608733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87332" h="6858000">
                <a:moveTo>
                  <a:pt x="0" y="0"/>
                </a:moveTo>
                <a:lnTo>
                  <a:pt x="4874355" y="0"/>
                </a:lnTo>
                <a:lnTo>
                  <a:pt x="4937337" y="69271"/>
                </a:lnTo>
                <a:cubicBezTo>
                  <a:pt x="5647863" y="929100"/>
                  <a:pt x="6087332" y="2116944"/>
                  <a:pt x="6087332" y="3429000"/>
                </a:cubicBezTo>
                <a:cubicBezTo>
                  <a:pt x="6087332" y="4741056"/>
                  <a:pt x="5647863" y="5928900"/>
                  <a:pt x="4937337" y="6788730"/>
                </a:cubicBezTo>
                <a:lnTo>
                  <a:pt x="487435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 name="Заголовок 1"/>
          <p:cNvSpPr>
            <a:spLocks noGrp="1"/>
          </p:cNvSpPr>
          <p:nvPr>
            <p:ph type="title"/>
          </p:nvPr>
        </p:nvSpPr>
        <p:spPr>
          <a:xfrm>
            <a:off x="336042" y="859536"/>
            <a:ext cx="3624601" cy="1243584"/>
          </a:xfrm>
        </p:spPr>
        <p:txBody>
          <a:bodyPr vert="horz" lIns="91440" tIns="45720" rIns="91440" bIns="45720" rtlCol="0" anchor="ctr">
            <a:normAutofit/>
          </a:bodyPr>
          <a:lstStyle/>
          <a:p>
            <a:pPr defTabSz="914400"/>
            <a:r>
              <a:rPr lang="en-US" sz="3000" i="1" kern="1200">
                <a:solidFill>
                  <a:schemeClr val="tx1"/>
                </a:solidFill>
                <a:latin typeface="+mj-lt"/>
                <a:ea typeface="+mj-ea"/>
                <a:cs typeface="+mj-cs"/>
              </a:rPr>
              <a:t> </a:t>
            </a:r>
          </a:p>
        </p:txBody>
      </p:sp>
      <p:sp>
        <p:nvSpPr>
          <p:cNvPr id="1037" name="Rectangle 1036">
            <a:extLst>
              <a:ext uri="{FF2B5EF4-FFF2-40B4-BE49-F238E27FC236}">
                <a16:creationId xmlns:a16="http://schemas.microsoft.com/office/drawing/2014/main" id="{75C56826-D4E5-42ED-8529-079651CB30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152144"/>
            <a:ext cx="96012" cy="6539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useBgFill="1">
        <p:nvSpPr>
          <p:cNvPr id="1039" name="Rectangle 1038">
            <a:extLst>
              <a:ext uri="{FF2B5EF4-FFF2-40B4-BE49-F238E27FC236}">
                <a16:creationId xmlns:a16="http://schemas.microsoft.com/office/drawing/2014/main" id="{82095FCE-EF05-4443-B97A-85DEE3A5CA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1" name="Rectangle 1040">
            <a:extLst>
              <a:ext uri="{FF2B5EF4-FFF2-40B4-BE49-F238E27FC236}">
                <a16:creationId xmlns:a16="http://schemas.microsoft.com/office/drawing/2014/main" id="{CA00AE6B-AA30-4CF8-BA6F-339B780AD7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7158" y="2194560"/>
            <a:ext cx="366903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6" name="TextBox 5">
            <a:extLst>
              <a:ext uri="{FF2B5EF4-FFF2-40B4-BE49-F238E27FC236}">
                <a16:creationId xmlns:a16="http://schemas.microsoft.com/office/drawing/2014/main" id="{BBD68F34-FBC9-E2D4-0B67-EB8221C05AD4}"/>
              </a:ext>
            </a:extLst>
          </p:cNvPr>
          <p:cNvSpPr txBox="1"/>
          <p:nvPr/>
        </p:nvSpPr>
        <p:spPr>
          <a:xfrm>
            <a:off x="291614" y="585256"/>
            <a:ext cx="3370654" cy="5591707"/>
          </a:xfrm>
          <a:prstGeom prst="rect">
            <a:avLst/>
          </a:prstGeom>
        </p:spPr>
        <p:txBody>
          <a:bodyPr vert="horz" lIns="91440" tIns="45720" rIns="91440" bIns="45720" rtlCol="0">
            <a:noAutofit/>
          </a:bodyPr>
          <a:lstStyle/>
          <a:p>
            <a:pPr indent="-228600">
              <a:lnSpc>
                <a:spcPct val="90000"/>
              </a:lnSpc>
              <a:spcAft>
                <a:spcPts val="600"/>
              </a:spcAft>
              <a:buFont typeface="Arial" panose="020B0604020202020204" pitchFamily="34" charset="0"/>
              <a:buChar char="•"/>
            </a:pPr>
            <a:r>
              <a:rPr lang="en-US" sz="2400" b="1" i="1" dirty="0"/>
              <a:t>   </a:t>
            </a:r>
            <a:r>
              <a:rPr lang="en-US" sz="2400" b="1" i="1" dirty="0" err="1"/>
              <a:t>П</a:t>
            </a:r>
            <a:r>
              <a:rPr lang="en-US" sz="2400" b="1" i="1" dirty="0" err="1">
                <a:effectLst/>
              </a:rPr>
              <a:t>омните</a:t>
            </a:r>
            <a:r>
              <a:rPr lang="en-US" sz="2400" b="1" i="1" dirty="0">
                <a:effectLst/>
              </a:rPr>
              <a:t>, </a:t>
            </a:r>
            <a:r>
              <a:rPr lang="en-US" sz="2400" b="1" i="1" dirty="0" err="1">
                <a:effectLst/>
              </a:rPr>
              <a:t>что</a:t>
            </a:r>
            <a:r>
              <a:rPr lang="en-US" sz="2400" b="1" i="1" dirty="0">
                <a:effectLst/>
              </a:rPr>
              <a:t> </a:t>
            </a:r>
            <a:r>
              <a:rPr lang="en-US" sz="2400" b="1" i="1" dirty="0" err="1">
                <a:effectLst/>
              </a:rPr>
              <a:t>нет</a:t>
            </a:r>
            <a:r>
              <a:rPr lang="en-US" sz="2400" b="1" i="1" dirty="0">
                <a:effectLst/>
              </a:rPr>
              <a:t> </a:t>
            </a:r>
            <a:r>
              <a:rPr lang="en-US" sz="2400" b="1" i="1" dirty="0" err="1">
                <a:effectLst/>
              </a:rPr>
              <a:t>ничего</a:t>
            </a:r>
            <a:r>
              <a:rPr lang="en-US" sz="2400" b="1" i="1" dirty="0">
                <a:effectLst/>
              </a:rPr>
              <a:t> </a:t>
            </a:r>
            <a:r>
              <a:rPr lang="en-US" sz="2400" b="1" i="1" dirty="0" err="1">
                <a:effectLst/>
              </a:rPr>
              <a:t>более</a:t>
            </a:r>
            <a:r>
              <a:rPr lang="en-US" sz="2400" b="1" i="1" dirty="0">
                <a:effectLst/>
              </a:rPr>
              <a:t> </a:t>
            </a:r>
            <a:r>
              <a:rPr lang="en-US" sz="2400" b="1" i="1" dirty="0" err="1">
                <a:effectLst/>
              </a:rPr>
              <a:t>святого</a:t>
            </a:r>
            <a:r>
              <a:rPr lang="en-US" sz="2400" b="1" i="1" dirty="0">
                <a:effectLst/>
              </a:rPr>
              <a:t>, </a:t>
            </a:r>
            <a:r>
              <a:rPr lang="en-US" sz="2400" b="1" i="1" dirty="0" err="1">
                <a:effectLst/>
              </a:rPr>
              <a:t>чем</a:t>
            </a:r>
            <a:r>
              <a:rPr lang="en-US" sz="2400" b="1" i="1" dirty="0">
                <a:effectLst/>
              </a:rPr>
              <a:t> </a:t>
            </a:r>
            <a:r>
              <a:rPr lang="en-US" sz="2400" b="1" i="1" dirty="0" err="1">
                <a:effectLst/>
              </a:rPr>
              <a:t>помогать</a:t>
            </a:r>
            <a:r>
              <a:rPr lang="en-US" sz="2400" b="1" i="1" dirty="0">
                <a:effectLst/>
              </a:rPr>
              <a:t> </a:t>
            </a:r>
            <a:r>
              <a:rPr lang="en-US" sz="2400" b="1" i="1" dirty="0" err="1">
                <a:effectLst/>
              </a:rPr>
              <a:t>своим</a:t>
            </a:r>
            <a:r>
              <a:rPr lang="en-US" sz="2400" b="1" i="1" dirty="0">
                <a:effectLst/>
              </a:rPr>
              <a:t> </a:t>
            </a:r>
            <a:r>
              <a:rPr lang="en-US" sz="2400" b="1" i="1" dirty="0" err="1">
                <a:effectLst/>
              </a:rPr>
              <a:t>детям</a:t>
            </a:r>
            <a:r>
              <a:rPr lang="en-US" sz="2400" b="1" i="1" dirty="0">
                <a:effectLst/>
              </a:rPr>
              <a:t> </a:t>
            </a:r>
            <a:r>
              <a:rPr lang="en-US" sz="2400" b="1" i="1" dirty="0" err="1">
                <a:effectLst/>
              </a:rPr>
              <a:t>создавать</a:t>
            </a:r>
            <a:r>
              <a:rPr lang="en-US" sz="2400" b="1" i="1" dirty="0">
                <a:effectLst/>
              </a:rPr>
              <a:t> </a:t>
            </a:r>
            <a:r>
              <a:rPr lang="en-US" sz="2400" b="1" i="1" dirty="0" err="1">
                <a:effectLst/>
              </a:rPr>
              <a:t>позитивные</a:t>
            </a:r>
            <a:r>
              <a:rPr lang="en-US" sz="2400" b="1" i="1" dirty="0">
                <a:effectLst/>
              </a:rPr>
              <a:t> </a:t>
            </a:r>
            <a:r>
              <a:rPr lang="en-US" sz="2400" b="1" i="1" dirty="0" err="1">
                <a:effectLst/>
              </a:rPr>
              <a:t>воспоминания</a:t>
            </a:r>
            <a:r>
              <a:rPr lang="en-US" sz="2400" b="1" i="1" dirty="0">
                <a:effectLst/>
              </a:rPr>
              <a:t> </a:t>
            </a:r>
            <a:r>
              <a:rPr lang="en-US" sz="2400" b="1" i="1" dirty="0" err="1">
                <a:effectLst/>
              </a:rPr>
              <a:t>и</a:t>
            </a:r>
            <a:r>
              <a:rPr lang="en-US" sz="2400" b="1" i="1" dirty="0">
                <a:effectLst/>
              </a:rPr>
              <a:t> </a:t>
            </a:r>
            <a:r>
              <a:rPr lang="en-US" sz="2400" b="1" i="1" dirty="0" err="1">
                <a:effectLst/>
              </a:rPr>
              <a:t>переживания</a:t>
            </a:r>
            <a:r>
              <a:rPr lang="en-US" sz="2400" b="1" i="1" dirty="0">
                <a:effectLst/>
              </a:rPr>
              <a:t>, </a:t>
            </a:r>
            <a:r>
              <a:rPr lang="en-US" sz="2400" b="1" i="1" dirty="0" err="1">
                <a:effectLst/>
              </a:rPr>
              <a:t>которые</a:t>
            </a:r>
            <a:r>
              <a:rPr lang="en-US" sz="2400" b="1" i="1" dirty="0">
                <a:effectLst/>
              </a:rPr>
              <a:t> </a:t>
            </a:r>
            <a:r>
              <a:rPr lang="en-US" sz="2400" b="1" i="1" dirty="0" err="1">
                <a:effectLst/>
              </a:rPr>
              <a:t>укажут</a:t>
            </a:r>
            <a:r>
              <a:rPr lang="en-US" sz="2400" b="1" i="1" dirty="0">
                <a:effectLst/>
              </a:rPr>
              <a:t> </a:t>
            </a:r>
            <a:r>
              <a:rPr lang="en-US" sz="2400" b="1" i="1" dirty="0" err="1">
                <a:effectLst/>
              </a:rPr>
              <a:t>им</a:t>
            </a:r>
            <a:r>
              <a:rPr lang="en-US" sz="2400" b="1" i="1" dirty="0">
                <a:effectLst/>
              </a:rPr>
              <a:t> </a:t>
            </a:r>
            <a:r>
              <a:rPr lang="en-US" sz="2400" b="1" i="1" dirty="0" err="1">
                <a:effectLst/>
              </a:rPr>
              <a:t>на</a:t>
            </a:r>
            <a:r>
              <a:rPr lang="en-US" sz="2400" b="1" i="1" dirty="0">
                <a:effectLst/>
              </a:rPr>
              <a:t> </a:t>
            </a:r>
            <a:r>
              <a:rPr lang="en-US" sz="2400" b="1" i="1" dirty="0" err="1">
                <a:effectLst/>
              </a:rPr>
              <a:t>Иисуса</a:t>
            </a:r>
            <a:r>
              <a:rPr lang="en-US" sz="2400" b="1" i="1" dirty="0">
                <a:effectLst/>
              </a:rPr>
              <a:t> </a:t>
            </a:r>
            <a:r>
              <a:rPr lang="en-US" sz="2400" b="1" i="1" dirty="0" err="1">
                <a:effectLst/>
              </a:rPr>
              <a:t>и</a:t>
            </a:r>
            <a:r>
              <a:rPr lang="en-US" sz="2400" b="1" i="1" dirty="0">
                <a:effectLst/>
              </a:rPr>
              <a:t> </a:t>
            </a:r>
            <a:r>
              <a:rPr lang="en-US" sz="2400" b="1" i="1" dirty="0" err="1">
                <a:effectLst/>
              </a:rPr>
              <a:t>приведут</a:t>
            </a:r>
            <a:r>
              <a:rPr lang="en-US" sz="2400" b="1" i="1" dirty="0">
                <a:effectLst/>
              </a:rPr>
              <a:t> </a:t>
            </a:r>
            <a:r>
              <a:rPr lang="en-US" sz="2400" b="1" i="1" dirty="0" err="1">
                <a:effectLst/>
              </a:rPr>
              <a:t>их</a:t>
            </a:r>
            <a:r>
              <a:rPr lang="en-US" sz="2400" b="1" i="1" dirty="0">
                <a:effectLst/>
              </a:rPr>
              <a:t> </a:t>
            </a:r>
            <a:r>
              <a:rPr lang="en-US" sz="2400" b="1" i="1" dirty="0" err="1">
                <a:effectLst/>
              </a:rPr>
              <a:t>на</a:t>
            </a:r>
            <a:r>
              <a:rPr lang="en-US" sz="2400" b="1" i="1" dirty="0">
                <a:effectLst/>
              </a:rPr>
              <a:t> </a:t>
            </a:r>
            <a:r>
              <a:rPr lang="en-US" sz="2400" b="1" i="1" dirty="0" err="1">
                <a:effectLst/>
              </a:rPr>
              <a:t>небеса</a:t>
            </a:r>
            <a:r>
              <a:rPr lang="en-US" sz="2400" b="1" i="1" dirty="0">
                <a:effectLst/>
              </a:rPr>
              <a:t>!      </a:t>
            </a:r>
            <a:r>
              <a:rPr lang="en-US" sz="2400" b="1" i="1" dirty="0" err="1">
                <a:effectLst/>
              </a:rPr>
              <a:t>Сделайте</a:t>
            </a:r>
            <a:r>
              <a:rPr lang="en-US" sz="2400" b="1" i="1" dirty="0">
                <a:effectLst/>
              </a:rPr>
              <a:t> </a:t>
            </a:r>
            <a:r>
              <a:rPr lang="en-US" sz="2400" b="1" i="1" dirty="0" err="1">
                <a:effectLst/>
              </a:rPr>
              <a:t>Иисуса</a:t>
            </a:r>
            <a:r>
              <a:rPr lang="en-US" sz="2400" b="1" i="1" dirty="0">
                <a:effectLst/>
              </a:rPr>
              <a:t> </a:t>
            </a:r>
            <a:r>
              <a:rPr lang="en-US" sz="2400" b="1" i="1" dirty="0" err="1">
                <a:effectLst/>
              </a:rPr>
              <a:t>частью</a:t>
            </a:r>
            <a:r>
              <a:rPr lang="en-US" sz="2400" b="1" i="1" dirty="0">
                <a:effectLst/>
              </a:rPr>
              <a:t> </a:t>
            </a:r>
            <a:r>
              <a:rPr lang="en-US" sz="2400" b="1" i="1" dirty="0" err="1">
                <a:effectLst/>
              </a:rPr>
              <a:t>каждои</a:t>
            </a:r>
            <a:r>
              <a:rPr lang="en-US" sz="2400" b="1" i="1" dirty="0">
                <a:effectLst/>
              </a:rPr>
              <a:t>̆ </a:t>
            </a:r>
            <a:r>
              <a:rPr lang="en-US" sz="2400" b="1" i="1" dirty="0" err="1">
                <a:effectLst/>
              </a:rPr>
              <a:t>семейнои</a:t>
            </a:r>
            <a:r>
              <a:rPr lang="en-US" sz="2400" b="1" i="1" dirty="0">
                <a:effectLst/>
              </a:rPr>
              <a:t>̆ </a:t>
            </a:r>
            <a:r>
              <a:rPr lang="en-US" sz="2400" b="1" i="1" dirty="0" err="1">
                <a:effectLst/>
              </a:rPr>
              <a:t>традиции</a:t>
            </a:r>
            <a:r>
              <a:rPr lang="en-US" sz="2400" b="1" i="1" dirty="0">
                <a:effectLst/>
              </a:rPr>
              <a:t> </a:t>
            </a:r>
            <a:r>
              <a:rPr lang="en-US" sz="2400" b="1" i="1" dirty="0" err="1">
                <a:effectLst/>
              </a:rPr>
              <a:t>и</a:t>
            </a:r>
            <a:r>
              <a:rPr lang="en-US" sz="2400" b="1" i="1" dirty="0">
                <a:effectLst/>
              </a:rPr>
              <a:t> </a:t>
            </a:r>
            <a:r>
              <a:rPr lang="en-US" sz="2400" b="1" i="1" dirty="0" err="1">
                <a:effectLst/>
              </a:rPr>
              <a:t>пригласите</a:t>
            </a:r>
            <a:r>
              <a:rPr lang="en-US" sz="2400" b="1" i="1" dirty="0">
                <a:effectLst/>
              </a:rPr>
              <a:t> </a:t>
            </a:r>
            <a:r>
              <a:rPr lang="en-US" sz="2400" b="1" i="1" dirty="0" err="1">
                <a:effectLst/>
              </a:rPr>
              <a:t>Его</a:t>
            </a:r>
            <a:r>
              <a:rPr lang="en-US" sz="2400" b="1" i="1" dirty="0">
                <a:effectLst/>
              </a:rPr>
              <a:t> </a:t>
            </a:r>
            <a:r>
              <a:rPr lang="en-US" sz="2400" b="1" i="1" dirty="0" err="1">
                <a:effectLst/>
              </a:rPr>
              <a:t>разделить</a:t>
            </a:r>
            <a:r>
              <a:rPr lang="en-US" sz="2400" b="1" i="1" dirty="0">
                <a:effectLst/>
              </a:rPr>
              <a:t> </a:t>
            </a:r>
            <a:r>
              <a:rPr lang="en-US" sz="2400" b="1" i="1" dirty="0" err="1">
                <a:effectLst/>
              </a:rPr>
              <a:t>ее</a:t>
            </a:r>
            <a:r>
              <a:rPr lang="en-US" sz="2400" b="1" i="1" dirty="0">
                <a:effectLst/>
              </a:rPr>
              <a:t> </a:t>
            </a:r>
            <a:r>
              <a:rPr lang="en-US" sz="2400" b="1" i="1" dirty="0" err="1">
                <a:effectLst/>
              </a:rPr>
              <a:t>вместе</a:t>
            </a:r>
            <a:r>
              <a:rPr lang="en-US" sz="2400" b="1" i="1" dirty="0">
                <a:effectLst/>
              </a:rPr>
              <a:t> </a:t>
            </a:r>
            <a:r>
              <a:rPr lang="en-US" sz="2400" b="1" i="1" dirty="0" err="1">
                <a:effectLst/>
              </a:rPr>
              <a:t>с</a:t>
            </a:r>
            <a:r>
              <a:rPr lang="en-US" sz="2400" b="1" i="1" dirty="0">
                <a:effectLst/>
              </a:rPr>
              <a:t> </a:t>
            </a:r>
            <a:r>
              <a:rPr lang="en-US" sz="2400" b="1" i="1" dirty="0" err="1">
                <a:effectLst/>
              </a:rPr>
              <a:t>вами</a:t>
            </a:r>
            <a:r>
              <a:rPr lang="en-US" sz="2400" b="1" i="1" dirty="0">
                <a:effectLst/>
              </a:rPr>
              <a:t> </a:t>
            </a:r>
            <a:r>
              <a:rPr lang="en-US" sz="2400" b="1" i="1" dirty="0" err="1">
                <a:effectLst/>
              </a:rPr>
              <a:t>и</a:t>
            </a:r>
            <a:r>
              <a:rPr lang="en-US" sz="2400" b="1" i="1" dirty="0">
                <a:effectLst/>
              </a:rPr>
              <a:t> </a:t>
            </a:r>
            <a:r>
              <a:rPr lang="en-US" sz="2400" b="1" i="1" dirty="0" err="1">
                <a:effectLst/>
              </a:rPr>
              <a:t>вашим</a:t>
            </a:r>
            <a:r>
              <a:rPr lang="en-US" sz="2400" b="1" i="1" dirty="0">
                <a:effectLst/>
              </a:rPr>
              <a:t> </a:t>
            </a:r>
            <a:r>
              <a:rPr lang="en-US" sz="2400" b="1" i="1" dirty="0" err="1">
                <a:effectLst/>
              </a:rPr>
              <a:t>ребенком</a:t>
            </a:r>
            <a:r>
              <a:rPr lang="en-US" sz="2400" b="1" i="1" dirty="0">
                <a:effectLst/>
              </a:rPr>
              <a:t>. </a:t>
            </a:r>
            <a:endParaRPr lang="en-US" sz="2400" b="1" i="1" dirty="0"/>
          </a:p>
        </p:txBody>
      </p:sp>
      <p:sp>
        <p:nvSpPr>
          <p:cNvPr id="5" name="Прямоугольник 4">
            <a:extLst>
              <a:ext uri="{FF2B5EF4-FFF2-40B4-BE49-F238E27FC236}">
                <a16:creationId xmlns:a16="http://schemas.microsoft.com/office/drawing/2014/main" id="{CDD0E706-D5D8-A8BA-05DB-B9EC3E91FCF6}"/>
              </a:ext>
            </a:extLst>
          </p:cNvPr>
          <p:cNvSpPr/>
          <p:nvPr/>
        </p:nvSpPr>
        <p:spPr>
          <a:xfrm>
            <a:off x="909085" y="4020362"/>
            <a:ext cx="7129130" cy="1525845"/>
          </a:xfrm>
          <a:prstGeom prst="rect">
            <a:avLst/>
          </a:prstGeom>
        </p:spPr>
        <p:txBody>
          <a:bodyPr vert="horz" lIns="68580" tIns="34290" rIns="68580" bIns="34290" rtlCol="0">
            <a:noAutofit/>
          </a:bodyPr>
          <a:lstStyle/>
          <a:p>
            <a:pPr>
              <a:lnSpc>
                <a:spcPct val="90000"/>
              </a:lnSpc>
              <a:spcAft>
                <a:spcPts val="450"/>
              </a:spcAft>
            </a:pPr>
            <a:r>
              <a:rPr lang="en-US" sz="2700" b="1" i="1" dirty="0">
                <a:solidFill>
                  <a:schemeClr val="accent6">
                    <a:lumMod val="75000"/>
                  </a:schemeClr>
                </a:solidFill>
              </a:rPr>
              <a:t> </a:t>
            </a:r>
          </a:p>
        </p:txBody>
      </p:sp>
      <p:sp>
        <p:nvSpPr>
          <p:cNvPr id="4" name="Прямоугольник 3">
            <a:extLst>
              <a:ext uri="{FF2B5EF4-FFF2-40B4-BE49-F238E27FC236}">
                <a16:creationId xmlns:a16="http://schemas.microsoft.com/office/drawing/2014/main" id="{AE6B1444-8A30-C56F-0841-79150B4BD685}"/>
              </a:ext>
            </a:extLst>
          </p:cNvPr>
          <p:cNvSpPr/>
          <p:nvPr/>
        </p:nvSpPr>
        <p:spPr>
          <a:xfrm>
            <a:off x="1521619" y="1803164"/>
            <a:ext cx="6000750" cy="461665"/>
          </a:xfrm>
          <a:prstGeom prst="rect">
            <a:avLst/>
          </a:prstGeom>
        </p:spPr>
        <p:txBody>
          <a:bodyPr wrap="square">
            <a:spAutoFit/>
          </a:bodyPr>
          <a:lstStyle/>
          <a:p>
            <a:pPr>
              <a:spcAft>
                <a:spcPts val="450"/>
              </a:spcAft>
            </a:pPr>
            <a:r>
              <a:rPr lang="ru-RU" sz="2400" i="1" dirty="0">
                <a:solidFill>
                  <a:srgbClr val="FF0000"/>
                </a:solidFill>
                <a:latin typeface="TimesNewRomanPSMT"/>
              </a:rPr>
              <a:t> </a:t>
            </a:r>
            <a:endParaRPr lang="ru-RU" sz="2400" i="1">
              <a:solidFill>
                <a:srgbClr val="FF0000"/>
              </a:solidFill>
            </a:endParaRPr>
          </a:p>
        </p:txBody>
      </p:sp>
      <p:pic>
        <p:nvPicPr>
          <p:cNvPr id="1026" name="Picture 2" descr="C:\Users\snana\Pictures\Новая папка\images (1).jpg"/>
          <p:cNvPicPr>
            <a:picLocks noChangeAspect="1" noChangeArrowheads="1"/>
          </p:cNvPicPr>
          <p:nvPr/>
        </p:nvPicPr>
        <p:blipFill rotWithShape="1">
          <a:blip r:embed="rId5">
            <a:extLst>
              <a:ext uri="{28A0092B-C50C-407E-A947-70E740481C1C}">
                <a14:useLocalDpi xmlns:a14="http://schemas.microsoft.com/office/drawing/2010/main" val="0"/>
              </a:ext>
            </a:extLst>
          </a:blip>
          <a:srcRect t="21925" b="23493"/>
          <a:stretch/>
        </p:blipFill>
        <p:spPr bwMode="auto">
          <a:xfrm flipH="1" flipV="1">
            <a:off x="6912328" y="6993565"/>
            <a:ext cx="610040" cy="24941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05803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1417638"/>
          </a:xfrm>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6" name="Picture 2" descr="C:\Users\snana\Pictures\Новая папка\Без названия (4).jpg">
            <a:extLst>
              <a:ext uri="{FF2B5EF4-FFF2-40B4-BE49-F238E27FC236}">
                <a16:creationId xmlns:a16="http://schemas.microsoft.com/office/drawing/2014/main" id="{B3437DB0-58D7-E4A8-F35E-42C916DCF4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3412"/>
            <a:ext cx="9144001" cy="688141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11F1A52-1081-CDAA-CB72-6FC02BA1B1A5}"/>
              </a:ext>
            </a:extLst>
          </p:cNvPr>
          <p:cNvSpPr txBox="1"/>
          <p:nvPr/>
        </p:nvSpPr>
        <p:spPr>
          <a:xfrm>
            <a:off x="251520" y="260648"/>
            <a:ext cx="8640960" cy="4945330"/>
          </a:xfrm>
          <a:prstGeom prst="rect">
            <a:avLst/>
          </a:prstGeom>
          <a:noFill/>
        </p:spPr>
        <p:txBody>
          <a:bodyPr wrap="square">
            <a:spAutoFit/>
          </a:bodyPr>
          <a:lstStyle/>
          <a:p>
            <a:r>
              <a:rPr lang="ru-RU" sz="4800" b="1" dirty="0">
                <a:effectLst/>
                <a:latin typeface="TimesNewRomanPS"/>
              </a:rPr>
              <a:t>   Путь с Богом</a:t>
            </a:r>
          </a:p>
          <a:p>
            <a:br>
              <a:rPr lang="ru-RU" sz="1800" b="1" dirty="0">
                <a:effectLst/>
                <a:latin typeface="TimesNewRomanPS"/>
              </a:rPr>
            </a:br>
            <a:r>
              <a:rPr lang="ru-RU" sz="2400" b="1" dirty="0">
                <a:effectLst/>
                <a:latin typeface="TimesNewRomanPS"/>
              </a:rPr>
              <a:t>Принцип Священного Писания </a:t>
            </a:r>
            <a:endParaRPr lang="ru-RU" sz="2400" dirty="0"/>
          </a:p>
          <a:p>
            <a:r>
              <a:rPr lang="ru-RU" sz="1800" i="1" dirty="0">
                <a:effectLst/>
                <a:latin typeface="TimesNewRomanPS"/>
              </a:rPr>
              <a:t>«</a:t>
            </a:r>
            <a:r>
              <a:rPr lang="ru-RU" sz="2400" i="1" dirty="0">
                <a:effectLst/>
                <a:latin typeface="TimesNewRomanPS"/>
              </a:rPr>
              <a:t>...будьте тверды и мужественны, не </a:t>
            </a:r>
            <a:r>
              <a:rPr lang="ru-RU" sz="2400" i="1" dirty="0" err="1">
                <a:effectLst/>
                <a:latin typeface="TimesNewRomanPS"/>
              </a:rPr>
              <a:t>бойтесь</a:t>
            </a:r>
            <a:r>
              <a:rPr lang="ru-RU" sz="2400" i="1" dirty="0">
                <a:effectLst/>
                <a:latin typeface="TimesNewRomanPS"/>
              </a:rPr>
              <a:t> и не страшитесь их, ибо Господь, Бог твой, Сам </a:t>
            </a:r>
            <a:r>
              <a:rPr lang="ru-RU" sz="2400" i="1" dirty="0" err="1">
                <a:effectLst/>
                <a:latin typeface="TimesNewRomanPS"/>
              </a:rPr>
              <a:t>пойдет</a:t>
            </a:r>
            <a:r>
              <a:rPr lang="ru-RU" sz="2400" i="1" dirty="0">
                <a:effectLst/>
                <a:latin typeface="TimesNewRomanPS"/>
              </a:rPr>
              <a:t> с тобою, и не отступит от тебя и не оставит тебя. И призвал Моисей Иисуса и пред очами всех Израильтян сказал ему: будь тверд и мужествен, ибо ты </a:t>
            </a:r>
            <a:r>
              <a:rPr lang="ru-RU" sz="2400" i="1" dirty="0" err="1">
                <a:effectLst/>
                <a:latin typeface="TimesNewRomanPS"/>
              </a:rPr>
              <a:t>войдешь</a:t>
            </a:r>
            <a:r>
              <a:rPr lang="ru-RU" sz="2400" i="1" dirty="0">
                <a:effectLst/>
                <a:latin typeface="TimesNewRomanPS"/>
              </a:rPr>
              <a:t> с народом сим в землю, которую Господь клялся отцам его дать ему, и ты разделишь ее на уделы ему; Господь Сам </a:t>
            </a:r>
            <a:r>
              <a:rPr lang="ru-RU" sz="2400" i="1" dirty="0" err="1">
                <a:effectLst/>
                <a:latin typeface="TimesNewRomanPS"/>
              </a:rPr>
              <a:t>пойдет</a:t>
            </a:r>
            <a:r>
              <a:rPr lang="ru-RU" sz="2400" i="1" dirty="0">
                <a:effectLst/>
                <a:latin typeface="TimesNewRomanPS"/>
              </a:rPr>
              <a:t> пред тобою, Сам будет с тобою, не отступит от тебя и не оставит тебя, не </a:t>
            </a:r>
            <a:r>
              <a:rPr lang="ru-RU" sz="2400" i="1" dirty="0" err="1">
                <a:effectLst/>
                <a:latin typeface="TimesNewRomanPS"/>
              </a:rPr>
              <a:t>бойся</a:t>
            </a:r>
            <a:r>
              <a:rPr lang="ru-RU" sz="2400" i="1" dirty="0">
                <a:effectLst/>
                <a:latin typeface="TimesNewRomanPS"/>
              </a:rPr>
              <a:t> и не </a:t>
            </a:r>
            <a:r>
              <a:rPr lang="ru-RU" sz="2400" i="1" dirty="0" err="1">
                <a:effectLst/>
                <a:latin typeface="TimesNewRomanPS"/>
              </a:rPr>
              <a:t>ужасайся</a:t>
            </a:r>
            <a:r>
              <a:rPr lang="ru-RU" sz="2400" i="1" dirty="0">
                <a:effectLst/>
                <a:latin typeface="TimesNewRomanPS"/>
              </a:rPr>
              <a:t>» (Второзаконие 31:6-8). </a:t>
            </a:r>
            <a:endParaRPr lang="ru-RU" sz="2400" i="1" dirty="0"/>
          </a:p>
        </p:txBody>
      </p:sp>
    </p:spTree>
    <p:extLst>
      <p:ext uri="{BB962C8B-B14F-4D97-AF65-F5344CB8AC3E}">
        <p14:creationId xmlns:p14="http://schemas.microsoft.com/office/powerpoint/2010/main" val="348972347"/>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CC33A1-7AE0-01B3-89A9-91D6FA6D1D25}"/>
              </a:ext>
            </a:extLst>
          </p:cNvPr>
          <p:cNvSpPr>
            <a:spLocks noGrp="1"/>
          </p:cNvSpPr>
          <p:nvPr>
            <p:ph type="title"/>
          </p:nvPr>
        </p:nvSpPr>
        <p:spPr/>
        <p:txBody>
          <a:bodyPr/>
          <a:lstStyle/>
          <a:p>
            <a:endParaRPr lang="ru-RU" dirty="0"/>
          </a:p>
        </p:txBody>
      </p:sp>
      <p:pic>
        <p:nvPicPr>
          <p:cNvPr id="5" name="Объект 4" descr="Изображение выглядит как текст, рама картины&#10;&#10;Автоматически созданное описание">
            <a:extLst>
              <a:ext uri="{FF2B5EF4-FFF2-40B4-BE49-F238E27FC236}">
                <a16:creationId xmlns:a16="http://schemas.microsoft.com/office/drawing/2014/main" id="{2CC381FD-3A8D-16B0-0A89-F45C7A5D22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348" y="0"/>
            <a:ext cx="9099303" cy="6789480"/>
          </a:xfrm>
        </p:spPr>
      </p:pic>
      <p:sp>
        <p:nvSpPr>
          <p:cNvPr id="4" name="TextBox 3">
            <a:extLst>
              <a:ext uri="{FF2B5EF4-FFF2-40B4-BE49-F238E27FC236}">
                <a16:creationId xmlns:a16="http://schemas.microsoft.com/office/drawing/2014/main" id="{A5DF56D5-18EB-3FEC-E945-DD28B31DE8A7}"/>
              </a:ext>
            </a:extLst>
          </p:cNvPr>
          <p:cNvSpPr txBox="1"/>
          <p:nvPr/>
        </p:nvSpPr>
        <p:spPr>
          <a:xfrm>
            <a:off x="1080106" y="1196752"/>
            <a:ext cx="7308318" cy="646331"/>
          </a:xfrm>
          <a:prstGeom prst="rect">
            <a:avLst/>
          </a:prstGeom>
          <a:noFill/>
        </p:spPr>
        <p:txBody>
          <a:bodyPr wrap="square">
            <a:spAutoFit/>
          </a:bodyPr>
          <a:lstStyle/>
          <a:p>
            <a:r>
              <a:rPr lang="ru-RU" sz="3600" b="1" dirty="0" err="1">
                <a:effectLst/>
                <a:latin typeface="TimesNewRomanPS"/>
              </a:rPr>
              <a:t>Развивайте</a:t>
            </a:r>
            <a:r>
              <a:rPr lang="ru-RU" sz="3600" b="1" dirty="0">
                <a:effectLst/>
                <a:latin typeface="TimesNewRomanPS"/>
              </a:rPr>
              <a:t> здоровые границы </a:t>
            </a:r>
            <a:endParaRPr lang="ru-RU" sz="3600" dirty="0"/>
          </a:p>
        </p:txBody>
      </p:sp>
      <p:sp>
        <p:nvSpPr>
          <p:cNvPr id="7" name="TextBox 6">
            <a:extLst>
              <a:ext uri="{FF2B5EF4-FFF2-40B4-BE49-F238E27FC236}">
                <a16:creationId xmlns:a16="http://schemas.microsoft.com/office/drawing/2014/main" id="{BFB0F136-534A-FD18-1E4B-5C1360991BE4}"/>
              </a:ext>
            </a:extLst>
          </p:cNvPr>
          <p:cNvSpPr txBox="1"/>
          <p:nvPr/>
        </p:nvSpPr>
        <p:spPr>
          <a:xfrm>
            <a:off x="1080106" y="2522314"/>
            <a:ext cx="6948278" cy="3108543"/>
          </a:xfrm>
          <a:prstGeom prst="rect">
            <a:avLst/>
          </a:prstGeom>
          <a:noFill/>
        </p:spPr>
        <p:txBody>
          <a:bodyPr wrap="square">
            <a:spAutoFit/>
          </a:bodyPr>
          <a:lstStyle/>
          <a:p>
            <a:r>
              <a:rPr lang="ru-RU" sz="2800" i="1" dirty="0">
                <a:effectLst/>
                <a:latin typeface="TimesNewRomanPSMT"/>
              </a:rPr>
              <a:t>«Границы обеспечивают физическое или эмоциональное пространство между вами и кем-то другим. Это пространство позволяет проявляться самовыражению, заботе о себе и взаимному уважению. Если границы слабы, мы рискуем, что нас будут использовать, оскорблять и не уважать» </a:t>
            </a:r>
            <a:endParaRPr lang="ru-RU" sz="2800" i="1" dirty="0"/>
          </a:p>
        </p:txBody>
      </p:sp>
    </p:spTree>
    <p:extLst>
      <p:ext uri="{BB962C8B-B14F-4D97-AF65-F5344CB8AC3E}">
        <p14:creationId xmlns:p14="http://schemas.microsoft.com/office/powerpoint/2010/main" val="21941718"/>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5626" y="-110122"/>
            <a:ext cx="8952748" cy="6933944"/>
          </a:xfrm>
        </p:spPr>
      </p:pic>
      <p:sp>
        <p:nvSpPr>
          <p:cNvPr id="4" name="TextBox 3">
            <a:extLst>
              <a:ext uri="{FF2B5EF4-FFF2-40B4-BE49-F238E27FC236}">
                <a16:creationId xmlns:a16="http://schemas.microsoft.com/office/drawing/2014/main" id="{23BADA79-2326-7A98-17C1-1DC18DBD0E93}"/>
              </a:ext>
            </a:extLst>
          </p:cNvPr>
          <p:cNvSpPr txBox="1"/>
          <p:nvPr/>
        </p:nvSpPr>
        <p:spPr>
          <a:xfrm>
            <a:off x="755576" y="1124744"/>
            <a:ext cx="7704856" cy="4955203"/>
          </a:xfrm>
          <a:prstGeom prst="rect">
            <a:avLst/>
          </a:prstGeom>
          <a:noFill/>
        </p:spPr>
        <p:txBody>
          <a:bodyPr wrap="square">
            <a:spAutoFit/>
          </a:bodyPr>
          <a:lstStyle/>
          <a:p>
            <a:r>
              <a:rPr lang="ru-RU" sz="2800" b="1" dirty="0">
                <a:effectLst/>
                <a:latin typeface="TimesNewRomanPSMT"/>
              </a:rPr>
              <a:t>     Конкретные границы </a:t>
            </a:r>
            <a:endParaRPr lang="ru-RU" sz="2800" b="1" dirty="0"/>
          </a:p>
          <a:p>
            <a:r>
              <a:rPr lang="ru-RU" sz="1800" dirty="0">
                <a:effectLst/>
                <a:latin typeface="TimesNewRomanPSMT"/>
              </a:rPr>
              <a:t>*</a:t>
            </a:r>
            <a:r>
              <a:rPr lang="ru-RU" sz="1800" i="1" dirty="0">
                <a:effectLst/>
                <a:latin typeface="TimesNewRomanPSMT"/>
              </a:rPr>
              <a:t> </a:t>
            </a:r>
            <a:r>
              <a:rPr lang="ru-RU" sz="2400" i="1" dirty="0">
                <a:effectLst/>
                <a:latin typeface="TimesNewRomanPSMT"/>
              </a:rPr>
              <a:t>Приобретение понимания, когда нужно </a:t>
            </a:r>
            <a:r>
              <a:rPr lang="ru-RU" sz="2400" i="1" dirty="0" err="1">
                <a:effectLst/>
                <a:latin typeface="TimesNewRomanPSMT"/>
              </a:rPr>
              <a:t>уйти</a:t>
            </a:r>
            <a:r>
              <a:rPr lang="ru-RU" sz="2400" i="1" dirty="0">
                <a:effectLst/>
                <a:latin typeface="TimesNewRomanPSMT"/>
              </a:rPr>
              <a:t>, а когда высказаться. </a:t>
            </a:r>
            <a:endParaRPr lang="ru-RU" sz="2400" i="1" dirty="0"/>
          </a:p>
          <a:p>
            <a:r>
              <a:rPr lang="ru-RU" sz="2400" i="1" dirty="0">
                <a:effectLst/>
                <a:latin typeface="TimesNewRomanPSMT"/>
              </a:rPr>
              <a:t>* Принятие решения о том, как вы хотите общаться.  </a:t>
            </a:r>
            <a:endParaRPr lang="ru-RU" sz="2400" i="1" dirty="0"/>
          </a:p>
          <a:p>
            <a:r>
              <a:rPr lang="ru-RU" sz="2400" i="1" dirty="0">
                <a:effectLst/>
                <a:latin typeface="TimesNewRomanPSMT"/>
              </a:rPr>
              <a:t>* </a:t>
            </a:r>
            <a:r>
              <a:rPr lang="ru-RU" sz="2400" i="1" dirty="0" err="1">
                <a:effectLst/>
                <a:latin typeface="TimesNewRomanPSMT"/>
              </a:rPr>
              <a:t>Категорическии</a:t>
            </a:r>
            <a:r>
              <a:rPr lang="ru-RU" sz="2400" i="1" dirty="0">
                <a:effectLst/>
                <a:latin typeface="TimesNewRomanPSMT"/>
              </a:rPr>
              <a:t>̆ отказ от использования своего ребенка в качестве посыльного. </a:t>
            </a:r>
            <a:endParaRPr lang="ru-RU" sz="2400" i="1" dirty="0"/>
          </a:p>
          <a:p>
            <a:r>
              <a:rPr lang="ru-RU" sz="2400" i="1" dirty="0">
                <a:effectLst/>
                <a:latin typeface="TimesNewRomanPSMT"/>
              </a:rPr>
              <a:t>* Завершение телефонного разговора, если происходит какое-либо навязывание чувства вины, унижение или </a:t>
            </a:r>
            <a:r>
              <a:rPr lang="ru-RU" sz="2400" i="1" dirty="0" err="1">
                <a:effectLst/>
                <a:latin typeface="TimesNewRomanPSMT"/>
              </a:rPr>
              <a:t>обзывательство</a:t>
            </a:r>
            <a:r>
              <a:rPr lang="ru-RU" sz="2400" i="1" dirty="0">
                <a:effectLst/>
                <a:latin typeface="TimesNewRomanPSMT"/>
              </a:rPr>
              <a:t>. </a:t>
            </a:r>
            <a:endParaRPr lang="ru-RU" sz="2400" i="1" dirty="0"/>
          </a:p>
          <a:p>
            <a:r>
              <a:rPr lang="ru-RU" sz="2400" i="1" dirty="0">
                <a:effectLst/>
                <a:latin typeface="TimesNewRomanPSMT"/>
              </a:rPr>
              <a:t>* Отказ делиться с бывшим партнером </a:t>
            </a:r>
            <a:r>
              <a:rPr lang="ru-RU" sz="2400" i="1" dirty="0" err="1">
                <a:effectLst/>
                <a:latin typeface="TimesNewRomanPSMT"/>
              </a:rPr>
              <a:t>информациеи</a:t>
            </a:r>
            <a:r>
              <a:rPr lang="ru-RU" sz="2400" i="1" dirty="0">
                <a:effectLst/>
                <a:latin typeface="TimesNewRomanPSMT"/>
              </a:rPr>
              <a:t>̆, которая его не касается. </a:t>
            </a:r>
            <a:endParaRPr lang="ru-RU" sz="2400" i="1" dirty="0"/>
          </a:p>
          <a:p>
            <a:r>
              <a:rPr lang="ru-RU" sz="2400" i="1" dirty="0">
                <a:effectLst/>
                <a:latin typeface="TimesNewRomanPSMT"/>
              </a:rPr>
              <a:t>* Отказ от того, чтобы тратить время на социальные сети, просматривая сообщения вашего бывшего. </a:t>
            </a:r>
            <a:endParaRPr lang="ru-RU" sz="2400" i="1" dirty="0"/>
          </a:p>
        </p:txBody>
      </p:sp>
    </p:spTree>
    <p:extLst>
      <p:ext uri="{BB962C8B-B14F-4D97-AF65-F5344CB8AC3E}">
        <p14:creationId xmlns:p14="http://schemas.microsoft.com/office/powerpoint/2010/main" val="2649854924"/>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9512" y="81465"/>
            <a:ext cx="8856984" cy="6659902"/>
          </a:xfrm>
        </p:spPr>
      </p:pic>
      <p:pic>
        <p:nvPicPr>
          <p:cNvPr id="4" name="Объект 4" descr="Изображение выглядит как доска&#10;&#10;Автоматически созданное описание">
            <a:extLst>
              <a:ext uri="{FF2B5EF4-FFF2-40B4-BE49-F238E27FC236}">
                <a16:creationId xmlns:a16="http://schemas.microsoft.com/office/drawing/2014/main" id="{C772271F-DFBE-1061-0B98-80EA57F8138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508" y="99049"/>
            <a:ext cx="8856984" cy="6659902"/>
          </a:xfrm>
          <a:prstGeom prst="rect">
            <a:avLst/>
          </a:prstGeom>
        </p:spPr>
      </p:pic>
      <p:sp>
        <p:nvSpPr>
          <p:cNvPr id="6" name="TextBox 5">
            <a:extLst>
              <a:ext uri="{FF2B5EF4-FFF2-40B4-BE49-F238E27FC236}">
                <a16:creationId xmlns:a16="http://schemas.microsoft.com/office/drawing/2014/main" id="{BF7880ED-74DC-DB82-CB20-57917320D660}"/>
              </a:ext>
            </a:extLst>
          </p:cNvPr>
          <p:cNvSpPr txBox="1"/>
          <p:nvPr/>
        </p:nvSpPr>
        <p:spPr>
          <a:xfrm>
            <a:off x="1187624" y="1417638"/>
            <a:ext cx="5760640" cy="584775"/>
          </a:xfrm>
          <a:prstGeom prst="rect">
            <a:avLst/>
          </a:prstGeom>
          <a:noFill/>
        </p:spPr>
        <p:txBody>
          <a:bodyPr wrap="square">
            <a:spAutoFit/>
          </a:bodyPr>
          <a:lstStyle/>
          <a:p>
            <a:r>
              <a:rPr lang="ru-RU" sz="3200" b="1" dirty="0">
                <a:effectLst/>
                <a:latin typeface="TimesNewRomanPS"/>
              </a:rPr>
              <a:t>Отпустите прошлое </a:t>
            </a:r>
            <a:endParaRPr lang="ru-RU" sz="3200" dirty="0"/>
          </a:p>
        </p:txBody>
      </p:sp>
      <p:sp>
        <p:nvSpPr>
          <p:cNvPr id="8" name="TextBox 7">
            <a:extLst>
              <a:ext uri="{FF2B5EF4-FFF2-40B4-BE49-F238E27FC236}">
                <a16:creationId xmlns:a16="http://schemas.microsoft.com/office/drawing/2014/main" id="{82AEC534-4A32-A82F-D74E-A66580545482}"/>
              </a:ext>
            </a:extLst>
          </p:cNvPr>
          <p:cNvSpPr txBox="1"/>
          <p:nvPr/>
        </p:nvSpPr>
        <p:spPr>
          <a:xfrm>
            <a:off x="1475656" y="2204864"/>
            <a:ext cx="6336704" cy="3785652"/>
          </a:xfrm>
          <a:prstGeom prst="rect">
            <a:avLst/>
          </a:prstGeom>
          <a:noFill/>
        </p:spPr>
        <p:txBody>
          <a:bodyPr wrap="square">
            <a:spAutoFit/>
          </a:bodyPr>
          <a:lstStyle/>
          <a:p>
            <a:r>
              <a:rPr lang="ru-RU" sz="2400" b="1" i="1" dirty="0">
                <a:effectLst/>
                <a:latin typeface="TimesNewRomanPSMT"/>
              </a:rPr>
              <a:t>Однако трудно двигаться вперед, когда вы постоянно оглядываетесь назад через плечо. Вы не можете наслаждаться видом вокруг вас или видеть возможности, которые лежат впереди, потому что все, что вы продолжаете делать, это оглядываться назад. Просто </a:t>
            </a:r>
            <a:r>
              <a:rPr lang="ru-RU" sz="2400" b="1" i="1" dirty="0" err="1">
                <a:effectLst/>
                <a:latin typeface="TimesNewRomanPSMT"/>
              </a:rPr>
              <a:t>подумайте</a:t>
            </a:r>
            <a:r>
              <a:rPr lang="ru-RU" sz="2400" b="1" i="1" dirty="0">
                <a:effectLst/>
                <a:latin typeface="TimesNewRomanPSMT"/>
              </a:rPr>
              <a:t> о том, чего вам не хватает. Так много свободы в том, чтобы сосредоточиться на настоящем, смотреть в будущее и отпускать прошлое! </a:t>
            </a:r>
            <a:endParaRPr lang="ru-RU" sz="2400" b="1" i="1" dirty="0"/>
          </a:p>
        </p:txBody>
      </p:sp>
    </p:spTree>
    <p:extLst>
      <p:ext uri="{BB962C8B-B14F-4D97-AF65-F5344CB8AC3E}">
        <p14:creationId xmlns:p14="http://schemas.microsoft.com/office/powerpoint/2010/main" val="1625964449"/>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81465"/>
            <a:ext cx="8856984" cy="6659902"/>
          </a:xfrm>
        </p:spPr>
      </p:pic>
      <p:sp>
        <p:nvSpPr>
          <p:cNvPr id="6" name="TextBox 5">
            <a:extLst>
              <a:ext uri="{FF2B5EF4-FFF2-40B4-BE49-F238E27FC236}">
                <a16:creationId xmlns:a16="http://schemas.microsoft.com/office/drawing/2014/main" id="{DA09CCBA-83A2-38B9-A239-E7A76F1B6714}"/>
              </a:ext>
            </a:extLst>
          </p:cNvPr>
          <p:cNvSpPr txBox="1"/>
          <p:nvPr/>
        </p:nvSpPr>
        <p:spPr>
          <a:xfrm>
            <a:off x="971600" y="1369440"/>
            <a:ext cx="5886400" cy="584775"/>
          </a:xfrm>
          <a:prstGeom prst="rect">
            <a:avLst/>
          </a:prstGeom>
          <a:noFill/>
        </p:spPr>
        <p:txBody>
          <a:bodyPr wrap="square">
            <a:spAutoFit/>
          </a:bodyPr>
          <a:lstStyle/>
          <a:p>
            <a:r>
              <a:rPr lang="ru-RU" sz="3200" b="1" dirty="0">
                <a:effectLst/>
                <a:latin typeface="TimesNewRomanPS"/>
              </a:rPr>
              <a:t>Чем прощение НЕ является! </a:t>
            </a:r>
            <a:endParaRPr lang="ru-RU" sz="3200" dirty="0"/>
          </a:p>
        </p:txBody>
      </p:sp>
      <p:sp>
        <p:nvSpPr>
          <p:cNvPr id="8" name="TextBox 7">
            <a:extLst>
              <a:ext uri="{FF2B5EF4-FFF2-40B4-BE49-F238E27FC236}">
                <a16:creationId xmlns:a16="http://schemas.microsoft.com/office/drawing/2014/main" id="{E80E5CFF-1BC8-33D6-A7C2-A40650A4167E}"/>
              </a:ext>
            </a:extLst>
          </p:cNvPr>
          <p:cNvSpPr txBox="1"/>
          <p:nvPr/>
        </p:nvSpPr>
        <p:spPr>
          <a:xfrm>
            <a:off x="1619672" y="2276872"/>
            <a:ext cx="6192688" cy="3108543"/>
          </a:xfrm>
          <a:prstGeom prst="rect">
            <a:avLst/>
          </a:prstGeom>
          <a:noFill/>
        </p:spPr>
        <p:txBody>
          <a:bodyPr wrap="square">
            <a:spAutoFit/>
          </a:bodyPr>
          <a:lstStyle/>
          <a:p>
            <a:r>
              <a:rPr lang="ru-RU" sz="2800" b="1" i="1" dirty="0">
                <a:effectLst/>
                <a:latin typeface="TimesNewRomanPS"/>
              </a:rPr>
              <a:t>- Одобрение</a:t>
            </a:r>
          </a:p>
          <a:p>
            <a:r>
              <a:rPr lang="ru-RU" sz="2800" b="1" i="1" dirty="0">
                <a:effectLst/>
                <a:latin typeface="TimesNewRomanPS"/>
              </a:rPr>
              <a:t>- Извинение или </a:t>
            </a:r>
            <a:r>
              <a:rPr lang="ru-RU" sz="2800" b="1" i="1" dirty="0" err="1">
                <a:effectLst/>
                <a:latin typeface="TimesNewRomanPS"/>
              </a:rPr>
              <a:t>оправдывание</a:t>
            </a:r>
            <a:endParaRPr lang="ru-RU" sz="2800" b="1" i="1" dirty="0">
              <a:effectLst/>
              <a:latin typeface="TimesNewRomanPS"/>
            </a:endParaRPr>
          </a:p>
          <a:p>
            <a:r>
              <a:rPr lang="ru-RU" sz="2800" b="1" i="1" dirty="0">
                <a:latin typeface="TimesNewRomanPS"/>
              </a:rPr>
              <a:t>- Помилование</a:t>
            </a:r>
          </a:p>
          <a:p>
            <a:r>
              <a:rPr lang="ru-RU" sz="2800" b="1" i="1" dirty="0">
                <a:latin typeface="TimesNewRomanPS"/>
              </a:rPr>
              <a:t>- Примирение</a:t>
            </a:r>
          </a:p>
          <a:p>
            <a:r>
              <a:rPr lang="ru-RU" sz="2800" b="1" i="1" dirty="0">
                <a:latin typeface="TimesNewRomanPS"/>
              </a:rPr>
              <a:t>- Отрицание или игнорирование</a:t>
            </a:r>
          </a:p>
          <a:p>
            <a:r>
              <a:rPr lang="ru-RU" sz="2800" b="1" i="1" dirty="0">
                <a:latin typeface="TimesNewRomanPS"/>
              </a:rPr>
              <a:t>- Забвение</a:t>
            </a:r>
          </a:p>
          <a:p>
            <a:r>
              <a:rPr lang="ru-RU" sz="2800" b="1" i="1" dirty="0">
                <a:latin typeface="TimesNewRomanPS"/>
              </a:rPr>
              <a:t>- Притворство, что это не важно</a:t>
            </a:r>
          </a:p>
        </p:txBody>
      </p:sp>
    </p:spTree>
    <p:extLst>
      <p:ext uri="{BB962C8B-B14F-4D97-AF65-F5344CB8AC3E}">
        <p14:creationId xmlns:p14="http://schemas.microsoft.com/office/powerpoint/2010/main" val="62511600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additive="base">
                                        <p:cTn id="1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 calcmode="lin" valueType="num">
                                      <p:cBhvr additive="base">
                                        <p:cTn id="2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 calcmode="lin" valueType="num">
                                      <p:cBhvr additive="base">
                                        <p:cTn id="2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anim calcmode="lin" valueType="num">
                                      <p:cBhvr additive="base">
                                        <p:cTn id="33"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8">
                                            <p:txEl>
                                              <p:pRg st="6" end="6"/>
                                            </p:txEl>
                                          </p:spTgt>
                                        </p:tgtEl>
                                        <p:attrNameLst>
                                          <p:attrName>style.visibility</p:attrName>
                                        </p:attrNameLst>
                                      </p:cBhvr>
                                      <p:to>
                                        <p:strVal val="visible"/>
                                      </p:to>
                                    </p:set>
                                    <p:anim calcmode="lin" valueType="num">
                                      <p:cBhvr additive="base">
                                        <p:cTn id="37" dur="500" fill="hold"/>
                                        <p:tgtEl>
                                          <p:spTgt spid="8">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8">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81465"/>
            <a:ext cx="8856984" cy="6659902"/>
          </a:xfrm>
        </p:spPr>
      </p:pic>
      <p:pic>
        <p:nvPicPr>
          <p:cNvPr id="4" name="Объект 4" descr="Изображение выглядит как доска&#10;&#10;Автоматически созданное описание">
            <a:extLst>
              <a:ext uri="{FF2B5EF4-FFF2-40B4-BE49-F238E27FC236}">
                <a16:creationId xmlns:a16="http://schemas.microsoft.com/office/drawing/2014/main" id="{FBF9610C-1156-F377-2B88-8F5F89AAA1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508" y="99049"/>
            <a:ext cx="8856984" cy="6659902"/>
          </a:xfrm>
          <a:prstGeom prst="rect">
            <a:avLst/>
          </a:prstGeom>
        </p:spPr>
      </p:pic>
      <p:sp>
        <p:nvSpPr>
          <p:cNvPr id="6" name="TextBox 5">
            <a:extLst>
              <a:ext uri="{FF2B5EF4-FFF2-40B4-BE49-F238E27FC236}">
                <a16:creationId xmlns:a16="http://schemas.microsoft.com/office/drawing/2014/main" id="{A37CCA99-E09F-62B7-2B4D-430E902D4C32}"/>
              </a:ext>
            </a:extLst>
          </p:cNvPr>
          <p:cNvSpPr txBox="1"/>
          <p:nvPr/>
        </p:nvSpPr>
        <p:spPr>
          <a:xfrm>
            <a:off x="1115616" y="1417639"/>
            <a:ext cx="5742384" cy="584775"/>
          </a:xfrm>
          <a:prstGeom prst="rect">
            <a:avLst/>
          </a:prstGeom>
          <a:noFill/>
        </p:spPr>
        <p:txBody>
          <a:bodyPr wrap="square">
            <a:spAutoFit/>
          </a:bodyPr>
          <a:lstStyle/>
          <a:p>
            <a:r>
              <a:rPr lang="ru-RU" sz="3200" b="1" dirty="0">
                <a:effectLst/>
                <a:latin typeface="TimesNewRomanPS"/>
              </a:rPr>
              <a:t>Чем прощение ЯВЛЯЕТСЯ </a:t>
            </a:r>
            <a:endParaRPr lang="ru-RU" sz="3200" dirty="0"/>
          </a:p>
        </p:txBody>
      </p:sp>
      <p:sp>
        <p:nvSpPr>
          <p:cNvPr id="8" name="TextBox 7">
            <a:extLst>
              <a:ext uri="{FF2B5EF4-FFF2-40B4-BE49-F238E27FC236}">
                <a16:creationId xmlns:a16="http://schemas.microsoft.com/office/drawing/2014/main" id="{BF4A76DB-0581-80C1-CE17-7A3DED96C0B9}"/>
              </a:ext>
            </a:extLst>
          </p:cNvPr>
          <p:cNvSpPr txBox="1"/>
          <p:nvPr/>
        </p:nvSpPr>
        <p:spPr>
          <a:xfrm>
            <a:off x="1691680" y="2276872"/>
            <a:ext cx="6408712" cy="3385542"/>
          </a:xfrm>
          <a:prstGeom prst="rect">
            <a:avLst/>
          </a:prstGeom>
          <a:noFill/>
        </p:spPr>
        <p:txBody>
          <a:bodyPr wrap="square">
            <a:spAutoFit/>
          </a:bodyPr>
          <a:lstStyle/>
          <a:p>
            <a:r>
              <a:rPr lang="ru-RU" sz="2800" b="1" i="1" dirty="0">
                <a:effectLst/>
                <a:latin typeface="TimesNewRomanPS"/>
              </a:rPr>
              <a:t>- Решением, а НЕ чувством </a:t>
            </a:r>
          </a:p>
          <a:p>
            <a:r>
              <a:rPr lang="ru-RU" sz="2800" b="1" i="1" dirty="0">
                <a:latin typeface="TimesNewRomanPS"/>
              </a:rPr>
              <a:t>- Осознанием </a:t>
            </a:r>
            <a:r>
              <a:rPr lang="ru-RU" sz="2800" b="1" i="1" dirty="0" err="1">
                <a:latin typeface="TimesNewRomanPS"/>
              </a:rPr>
              <a:t>серьезностии</a:t>
            </a:r>
            <a:r>
              <a:rPr lang="ru-RU" sz="2800" b="1" i="1" dirty="0">
                <a:latin typeface="TimesNewRomanPS"/>
              </a:rPr>
              <a:t> все же духом прощения</a:t>
            </a:r>
          </a:p>
          <a:p>
            <a:r>
              <a:rPr lang="ru-RU" sz="2800" b="1" i="1" dirty="0">
                <a:latin typeface="TimesNewRomanPS"/>
              </a:rPr>
              <a:t>- Отказом от злопамятности</a:t>
            </a:r>
          </a:p>
          <a:p>
            <a:r>
              <a:rPr lang="ru-RU" sz="2800" b="1" i="1" dirty="0">
                <a:latin typeface="TimesNewRomanPS"/>
              </a:rPr>
              <a:t>- Отказом от сведения счетов</a:t>
            </a:r>
          </a:p>
          <a:p>
            <a:r>
              <a:rPr lang="ru-RU" sz="2800" b="1" i="1" dirty="0">
                <a:latin typeface="TimesNewRomanPS"/>
              </a:rPr>
              <a:t>- Выбором не сплетничать</a:t>
            </a:r>
          </a:p>
          <a:p>
            <a:r>
              <a:rPr lang="ru-RU" sz="2800" b="1" i="1" dirty="0">
                <a:latin typeface="TimesNewRomanPS"/>
              </a:rPr>
              <a:t>- Милосердием и благодатью</a:t>
            </a:r>
          </a:p>
          <a:p>
            <a:endParaRPr lang="ru-RU" dirty="0"/>
          </a:p>
        </p:txBody>
      </p:sp>
    </p:spTree>
    <p:extLst>
      <p:ext uri="{BB962C8B-B14F-4D97-AF65-F5344CB8AC3E}">
        <p14:creationId xmlns:p14="http://schemas.microsoft.com/office/powerpoint/2010/main" val="59947397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 calcmode="lin" valueType="num">
                                      <p:cBhvr additive="base">
                                        <p:cTn id="17" dur="5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8">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anim calcmode="lin" valueType="num">
                                      <p:cBhvr additive="base">
                                        <p:cTn id="21"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
                                            <p:txEl>
                                              <p:pRg st="3" end="3"/>
                                            </p:txEl>
                                          </p:spTgt>
                                        </p:tgtEl>
                                        <p:attrNameLst>
                                          <p:attrName>style.visibility</p:attrName>
                                        </p:attrNameLst>
                                      </p:cBhvr>
                                      <p:to>
                                        <p:strVal val="visible"/>
                                      </p:to>
                                    </p:set>
                                    <p:anim calcmode="lin" valueType="num">
                                      <p:cBhvr additive="base">
                                        <p:cTn id="25" dur="500" fill="hold"/>
                                        <p:tgtEl>
                                          <p:spTgt spid="8">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8">
                                            <p:txEl>
                                              <p:pRg st="4" end="4"/>
                                            </p:txEl>
                                          </p:spTgt>
                                        </p:tgtEl>
                                        <p:attrNameLst>
                                          <p:attrName>style.visibility</p:attrName>
                                        </p:attrNameLst>
                                      </p:cBhvr>
                                      <p:to>
                                        <p:strVal val="visible"/>
                                      </p:to>
                                    </p:set>
                                    <p:anim calcmode="lin" valueType="num">
                                      <p:cBhvr additive="base">
                                        <p:cTn id="2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
                                            <p:txEl>
                                              <p:pRg st="5" end="5"/>
                                            </p:txEl>
                                          </p:spTgt>
                                        </p:tgtEl>
                                        <p:attrNameLst>
                                          <p:attrName>style.visibility</p:attrName>
                                        </p:attrNameLst>
                                      </p:cBhvr>
                                      <p:to>
                                        <p:strVal val="visible"/>
                                      </p:to>
                                    </p:set>
                                    <p:anim calcmode="lin" valueType="num">
                                      <p:cBhvr additive="base">
                                        <p:cTn id="33" dur="500" fill="hold"/>
                                        <p:tgtEl>
                                          <p:spTgt spid="8">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84937"/>
            <a:ext cx="8928991" cy="66881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18632A0-FDF4-B99F-E14E-53B6C4FBA18A}"/>
              </a:ext>
            </a:extLst>
          </p:cNvPr>
          <p:cNvSpPr txBox="1"/>
          <p:nvPr/>
        </p:nvSpPr>
        <p:spPr>
          <a:xfrm>
            <a:off x="1331640" y="1417638"/>
            <a:ext cx="6840760" cy="2677656"/>
          </a:xfrm>
          <a:prstGeom prst="rect">
            <a:avLst/>
          </a:prstGeom>
          <a:noFill/>
        </p:spPr>
        <p:txBody>
          <a:bodyPr wrap="square">
            <a:spAutoFit/>
          </a:bodyPr>
          <a:lstStyle/>
          <a:p>
            <a:r>
              <a:rPr lang="ru-RU" sz="4000" b="1" dirty="0">
                <a:effectLst/>
                <a:latin typeface="TimesNewRomanPS"/>
              </a:rPr>
              <a:t>Личные размышления </a:t>
            </a:r>
          </a:p>
          <a:p>
            <a:endParaRPr lang="ru-RU" sz="3200" dirty="0"/>
          </a:p>
          <a:p>
            <a:pPr>
              <a:buFont typeface="+mj-lt"/>
              <a:buAutoNum type="arabicPeriod"/>
            </a:pPr>
            <a:r>
              <a:rPr lang="ru-RU" sz="3200" b="1" i="1" dirty="0">
                <a:effectLst/>
                <a:latin typeface="TimesNewRomanPSMT"/>
              </a:rPr>
              <a:t>Что для вас означает прощение? </a:t>
            </a:r>
          </a:p>
          <a:p>
            <a:pPr>
              <a:buFont typeface="+mj-lt"/>
              <a:buAutoNum type="arabicPeriod"/>
            </a:pPr>
            <a:r>
              <a:rPr lang="ru-RU" sz="3200" b="1" i="1" dirty="0">
                <a:effectLst/>
                <a:latin typeface="TimesNewRomanPSMT"/>
              </a:rPr>
              <a:t>По каким признакам вы судите о том, что простили кого-либо? </a:t>
            </a:r>
          </a:p>
        </p:txBody>
      </p:sp>
    </p:spTree>
    <p:extLst>
      <p:ext uri="{BB962C8B-B14F-4D97-AF65-F5344CB8AC3E}">
        <p14:creationId xmlns:p14="http://schemas.microsoft.com/office/powerpoint/2010/main" val="333850735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63334"/>
            <a:ext cx="9144000" cy="6794666"/>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39552" y="980728"/>
            <a:ext cx="7704856" cy="1077218"/>
          </a:xfrm>
          <a:prstGeom prst="rect">
            <a:avLst/>
          </a:prstGeom>
        </p:spPr>
        <p:txBody>
          <a:bodyPr wrap="square">
            <a:spAutoFit/>
          </a:bodyPr>
          <a:lstStyle/>
          <a:p>
            <a:endParaRPr lang="ru-RU" sz="3200" dirty="0"/>
          </a:p>
          <a:p>
            <a:r>
              <a:rPr lang="ru-RU" sz="3200" dirty="0"/>
              <a:t> </a:t>
            </a:r>
            <a:endParaRPr lang="ru-RU" sz="2400" i="1" dirty="0">
              <a:solidFill>
                <a:schemeClr val="accent2">
                  <a:lumMod val="50000"/>
                </a:schemeClr>
              </a:solidFill>
            </a:endParaRPr>
          </a:p>
        </p:txBody>
      </p:sp>
      <p:sp>
        <p:nvSpPr>
          <p:cNvPr id="6" name="Прямоугольник 5">
            <a:extLst>
              <a:ext uri="{FF2B5EF4-FFF2-40B4-BE49-F238E27FC236}">
                <a16:creationId xmlns:a16="http://schemas.microsoft.com/office/drawing/2014/main" id="{9DCDE2C6-C97A-2781-A9BF-0F25725783AE}"/>
              </a:ext>
            </a:extLst>
          </p:cNvPr>
          <p:cNvSpPr/>
          <p:nvPr/>
        </p:nvSpPr>
        <p:spPr>
          <a:xfrm>
            <a:off x="2286000" y="2764037"/>
            <a:ext cx="5742384" cy="646331"/>
          </a:xfrm>
          <a:prstGeom prst="rect">
            <a:avLst/>
          </a:prstGeom>
        </p:spPr>
        <p:txBody>
          <a:bodyPr wrap="square">
            <a:spAutoFit/>
          </a:bodyPr>
          <a:lstStyle/>
          <a:p>
            <a:br>
              <a:rPr lang="ru-RU" b="1" dirty="0">
                <a:latin typeface="TimesNewRomanPS"/>
              </a:rPr>
            </a:br>
            <a:endParaRPr lang="ru-RU" dirty="0"/>
          </a:p>
        </p:txBody>
      </p:sp>
      <p:sp>
        <p:nvSpPr>
          <p:cNvPr id="5" name="Rectangle 1">
            <a:extLst>
              <a:ext uri="{FF2B5EF4-FFF2-40B4-BE49-F238E27FC236}">
                <a16:creationId xmlns:a16="http://schemas.microsoft.com/office/drawing/2014/main" id="{E1A6F794-6630-F043-0C82-31D2CE115A9C}"/>
              </a:ext>
            </a:extLst>
          </p:cNvPr>
          <p:cNvSpPr>
            <a:spLocks noChangeArrowheads="1"/>
          </p:cNvSpPr>
          <p:nvPr/>
        </p:nvSpPr>
        <p:spPr bwMode="auto">
          <a:xfrm rot="10800000" flipV="1">
            <a:off x="539552" y="486061"/>
            <a:ext cx="8064896" cy="4124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6000" b="1" i="0" u="none" strike="noStrike" cap="none" normalizeH="0" baseline="0" dirty="0">
                <a:ln>
                  <a:noFill/>
                </a:ln>
                <a:solidFill>
                  <a:srgbClr val="231E1E"/>
                </a:solidFill>
                <a:effectLst/>
                <a:latin typeface="TimesNewRomanPS"/>
              </a:rPr>
              <a:t>    </a:t>
            </a:r>
            <a:r>
              <a:rPr kumimoji="0" lang="ru-RU" altLang="ru-RU" sz="4800" b="1" i="1" u="none" strike="noStrike" cap="none" normalizeH="0" baseline="0" dirty="0">
                <a:ln>
                  <a:noFill/>
                </a:ln>
                <a:solidFill>
                  <a:srgbClr val="231E1E"/>
                </a:solidFill>
                <a:effectLst/>
                <a:latin typeface="TimesNewRomanPS"/>
              </a:rPr>
              <a:t>Новые воспоминания</a:t>
            </a:r>
          </a:p>
          <a:p>
            <a:pPr marL="0" marR="0" lvl="0" indent="0" algn="l" defTabSz="914400" rtl="0" eaLnBrk="0" fontAlgn="base" latinLnBrk="0" hangingPunct="0">
              <a:lnSpc>
                <a:spcPct val="100000"/>
              </a:lnSpc>
              <a:spcBef>
                <a:spcPct val="0"/>
              </a:spcBef>
              <a:spcAft>
                <a:spcPct val="0"/>
              </a:spcAft>
              <a:buClrTx/>
              <a:buSzTx/>
              <a:buFontTx/>
              <a:buNone/>
              <a:tabLst/>
            </a:pPr>
            <a:br>
              <a:rPr kumimoji="0" lang="ru-RU" altLang="ru-RU" sz="1200" b="1" i="0" u="none" strike="noStrike" cap="none" normalizeH="0" baseline="0" dirty="0">
                <a:ln>
                  <a:noFill/>
                </a:ln>
                <a:solidFill>
                  <a:srgbClr val="231E1E"/>
                </a:solidFill>
                <a:effectLst/>
                <a:latin typeface="TimesNewRomanPS"/>
              </a:rPr>
            </a:br>
            <a:r>
              <a:rPr kumimoji="0" lang="ru-RU" altLang="ru-RU" sz="2800" b="1" i="0" u="none" strike="noStrike" cap="none" normalizeH="0" baseline="0" dirty="0">
                <a:ln>
                  <a:noFill/>
                </a:ln>
                <a:solidFill>
                  <a:srgbClr val="231E1E"/>
                </a:solidFill>
                <a:effectLst/>
                <a:latin typeface="TimesNewRomanPS"/>
              </a:rPr>
              <a:t>Принцип Священного Писания </a:t>
            </a:r>
            <a:endParaRPr kumimoji="0" lang="ru-RU" altLang="ru-RU" sz="2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1800" b="0" i="0" u="none" strike="noStrike" cap="none" normalizeH="0" baseline="0" dirty="0">
                <a:ln>
                  <a:noFill/>
                </a:ln>
                <a:solidFill>
                  <a:schemeClr val="tx1"/>
                </a:solidFill>
                <a:effectLst/>
                <a:latin typeface="Arial" panose="020B0604020202020204" pitchFamily="34" charset="0"/>
              </a:rPr>
              <a:t>  </a:t>
            </a:r>
            <a:r>
              <a:rPr kumimoji="0" lang="ru-RU" altLang="ru-RU" b="0" i="0" u="none" strike="noStrike" cap="none" normalizeH="0" baseline="0" dirty="0">
                <a:ln>
                  <a:noFill/>
                </a:ln>
                <a:solidFill>
                  <a:schemeClr val="tx1"/>
                </a:solidFill>
                <a:effectLst/>
                <a:latin typeface="Arial" panose="020B0604020202020204" pitchFamily="34" charset="0"/>
              </a:rPr>
              <a:t>                                                                  </a:t>
            </a:r>
            <a:r>
              <a:rPr kumimoji="0" lang="ru-RU" altLang="ru-RU" sz="1800" b="0" i="0" u="none" strike="noStrike" cap="none" normalizeH="0" baseline="0" dirty="0">
                <a:ln>
                  <a:noFill/>
                </a:ln>
                <a:solidFill>
                  <a:schemeClr val="tx1"/>
                </a:solidFill>
                <a:effectLst/>
                <a:latin typeface="Arial" panose="020B0604020202020204" pitchFamily="34" charset="0"/>
              </a:rPr>
              <a:t>   </a:t>
            </a:r>
            <a:r>
              <a:rPr kumimoji="0" lang="ru-RU" altLang="ru-RU" b="0" i="0" u="none" strike="noStrike" cap="none" normalizeH="0" baseline="0" dirty="0">
                <a:ln>
                  <a:noFill/>
                </a:ln>
                <a:solidFill>
                  <a:schemeClr val="tx1"/>
                </a:solidFill>
                <a:effectLst/>
                <a:latin typeface="Arial" panose="020B0604020202020204" pitchFamily="34" charset="0"/>
              </a:rPr>
              <a:t>                                            </a:t>
            </a:r>
            <a:r>
              <a:rPr kumimoji="0" lang="ru-RU" altLang="ru-RU"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altLang="ru-RU" sz="2400" b="1" i="1" u="none" strike="noStrike" cap="none" normalizeH="0" baseline="0" dirty="0">
                <a:ln>
                  <a:noFill/>
                </a:ln>
                <a:solidFill>
                  <a:srgbClr val="231E1E"/>
                </a:solidFill>
                <a:effectLst/>
                <a:latin typeface="TimesNewRomanPS"/>
              </a:rPr>
              <a:t>«</a:t>
            </a:r>
            <a:r>
              <a:rPr kumimoji="0" lang="ru-RU" altLang="ru-RU" sz="2400" b="1" i="1" u="none" strike="noStrike" cap="none" normalizeH="0" baseline="0" dirty="0" err="1">
                <a:ln>
                  <a:noFill/>
                </a:ln>
                <a:solidFill>
                  <a:srgbClr val="231E1E"/>
                </a:solidFill>
                <a:effectLst/>
                <a:latin typeface="TimesNewRomanPS"/>
              </a:rPr>
              <a:t>Внимаи</a:t>
            </a:r>
            <a:r>
              <a:rPr kumimoji="0" lang="ru-RU" altLang="ru-RU" sz="2400" b="1" i="1" u="none" strike="noStrike" cap="none" normalizeH="0" baseline="0" dirty="0">
                <a:ln>
                  <a:noFill/>
                </a:ln>
                <a:solidFill>
                  <a:srgbClr val="231E1E"/>
                </a:solidFill>
                <a:effectLst/>
                <a:latin typeface="TimesNewRomanPS"/>
              </a:rPr>
              <a:t>̆, народ мой, закону моему, приклоните ухо ваше к словам уст моих. Открою уста мои в притче и произнесу гадания из древности. Что слышали мы и узнали, и отцы наши рассказали нам, не скроем от </a:t>
            </a:r>
            <a:r>
              <a:rPr kumimoji="0" lang="ru-RU" altLang="ru-RU" sz="2400" b="1" i="1" u="none" strike="noStrike" cap="none" normalizeH="0" baseline="0" dirty="0" err="1">
                <a:ln>
                  <a:noFill/>
                </a:ln>
                <a:solidFill>
                  <a:srgbClr val="231E1E"/>
                </a:solidFill>
                <a:effectLst/>
                <a:latin typeface="TimesNewRomanPS"/>
              </a:rPr>
              <a:t>детеи</a:t>
            </a:r>
            <a:r>
              <a:rPr kumimoji="0" lang="ru-RU" altLang="ru-RU" sz="2400" b="1" i="1" u="none" strike="noStrike" cap="none" normalizeH="0" baseline="0" dirty="0">
                <a:ln>
                  <a:noFill/>
                </a:ln>
                <a:solidFill>
                  <a:srgbClr val="231E1E"/>
                </a:solidFill>
                <a:effectLst/>
                <a:latin typeface="TimesNewRomanPS"/>
              </a:rPr>
              <a:t>̆ их, возвещая роду грядущему славу Господа, и силу Его, и чудеса Его, которые Он сотворил» (Псалтирь 77:1-4). </a:t>
            </a:r>
            <a:endParaRPr kumimoji="0" lang="ru-RU" altLang="ru-RU" sz="2400" b="0" i="1" u="none" strike="noStrike" cap="none" normalizeH="0" baseline="0" dirty="0">
              <a:ln>
                <a:noFill/>
              </a:ln>
              <a:solidFill>
                <a:schemeClr val="tx1"/>
              </a:solidFill>
              <a:effectLst/>
              <a:latin typeface="Arial" panose="020B0604020202020204" pitchFamily="34" charset="0"/>
            </a:endParaRPr>
          </a:p>
        </p:txBody>
      </p:sp>
      <p:pic>
        <p:nvPicPr>
          <p:cNvPr id="1026" name="Picture 2" descr="page86image36399808">
            <a:extLst>
              <a:ext uri="{FF2B5EF4-FFF2-40B4-BE49-F238E27FC236}">
                <a16:creationId xmlns:a16="http://schemas.microsoft.com/office/drawing/2014/main" id="{50F30AD2-0D22-E996-9AD4-087BBFC2B4E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V="1">
            <a:off x="-12982663" y="-33339"/>
            <a:ext cx="17287963" cy="5254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page86image36395008">
            <a:extLst>
              <a:ext uri="{FF2B5EF4-FFF2-40B4-BE49-F238E27FC236}">
                <a16:creationId xmlns:a16="http://schemas.microsoft.com/office/drawing/2014/main" id="{46AFD1E8-E07C-5235-F095-68206C66BF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V="1">
            <a:off x="-4138299" y="-33339"/>
            <a:ext cx="11402699" cy="525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561479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additive="base">
                                        <p:cTn id="2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854D395-F4B8-F1F3-FE1B-55B5CBD1AA1D}"/>
              </a:ext>
            </a:extLst>
          </p:cNvPr>
          <p:cNvSpPr txBox="1"/>
          <p:nvPr/>
        </p:nvSpPr>
        <p:spPr>
          <a:xfrm>
            <a:off x="2286000" y="822033"/>
            <a:ext cx="5886400" cy="646331"/>
          </a:xfrm>
          <a:prstGeom prst="rect">
            <a:avLst/>
          </a:prstGeom>
          <a:noFill/>
        </p:spPr>
        <p:txBody>
          <a:bodyPr wrap="square">
            <a:spAutoFit/>
          </a:bodyPr>
          <a:lstStyle/>
          <a:p>
            <a:r>
              <a:rPr lang="ru-RU" sz="3600" b="1" dirty="0">
                <a:effectLst/>
                <a:latin typeface="TimesNewRomanPS"/>
              </a:rPr>
              <a:t>Влияние духа прощения </a:t>
            </a:r>
            <a:endParaRPr lang="ru-RU" sz="3600" dirty="0"/>
          </a:p>
        </p:txBody>
      </p:sp>
      <p:sp>
        <p:nvSpPr>
          <p:cNvPr id="6" name="TextBox 5">
            <a:extLst>
              <a:ext uri="{FF2B5EF4-FFF2-40B4-BE49-F238E27FC236}">
                <a16:creationId xmlns:a16="http://schemas.microsoft.com/office/drawing/2014/main" id="{9DA7B8C3-549D-8B86-8C55-BB660A90A02A}"/>
              </a:ext>
            </a:extLst>
          </p:cNvPr>
          <p:cNvSpPr txBox="1"/>
          <p:nvPr/>
        </p:nvSpPr>
        <p:spPr>
          <a:xfrm>
            <a:off x="1657350" y="1468364"/>
            <a:ext cx="6083002" cy="4524315"/>
          </a:xfrm>
          <a:prstGeom prst="rect">
            <a:avLst/>
          </a:prstGeom>
          <a:noFill/>
        </p:spPr>
        <p:txBody>
          <a:bodyPr wrap="square">
            <a:spAutoFit/>
          </a:bodyPr>
          <a:lstStyle/>
          <a:p>
            <a:r>
              <a:rPr lang="ru-RU" sz="2400" i="1" dirty="0" err="1">
                <a:effectLst/>
                <a:latin typeface="TimesNewRomanPSMT"/>
              </a:rPr>
              <a:t>Великии</a:t>
            </a:r>
            <a:r>
              <a:rPr lang="ru-RU" sz="2400" i="1" dirty="0">
                <a:effectLst/>
                <a:latin typeface="TimesNewRomanPSMT"/>
              </a:rPr>
              <a:t>̆ лидер движения за гражданские права доктор Мартин Лютер Кинг-</a:t>
            </a:r>
            <a:r>
              <a:rPr lang="ru-RU" sz="2400" i="1" dirty="0" err="1">
                <a:effectLst/>
                <a:latin typeface="TimesNewRomanPSMT"/>
              </a:rPr>
              <a:t>младшии</a:t>
            </a:r>
            <a:r>
              <a:rPr lang="ru-RU" sz="2400" i="1" dirty="0">
                <a:effectLst/>
                <a:latin typeface="TimesNewRomanPSMT"/>
              </a:rPr>
              <a:t>̆ (1957) заявил: </a:t>
            </a:r>
          </a:p>
          <a:p>
            <a:r>
              <a:rPr lang="ru-RU" sz="2400" b="1" i="1" dirty="0">
                <a:effectLst/>
                <a:latin typeface="TimesNewRomanPSMT"/>
              </a:rPr>
              <a:t>«Мы должны развивать и поддерживать способность прощать. Тот, кто лишен способности прощать, лишен способности любить. В худших из нас есть добро, а в лучших – зло. Когда мы обнаруживаем это, мы менее склонны ненавидеть наших врагов». Возможно, мы были не способны любить так, как того хотел Бог, потому что мы не прощали. </a:t>
            </a:r>
            <a:endParaRPr lang="ru-RU" sz="2400" b="1" i="1" dirty="0"/>
          </a:p>
        </p:txBody>
      </p:sp>
    </p:spTree>
    <p:extLst>
      <p:ext uri="{BB962C8B-B14F-4D97-AF65-F5344CB8AC3E}">
        <p14:creationId xmlns:p14="http://schemas.microsoft.com/office/powerpoint/2010/main" val="4127530629"/>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822CBF8-8DD1-A9A3-0600-97FD2942E7C2}"/>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443DD075-E72C-B82B-A62C-035FA668DA32}"/>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8677" y="181980"/>
            <a:ext cx="8643803" cy="6482853"/>
          </a:xfrm>
        </p:spPr>
      </p:pic>
      <p:pic>
        <p:nvPicPr>
          <p:cNvPr id="6" name="Объект 4" descr="Изображение выглядит как доска&#10;&#10;Автоматически созданное описание">
            <a:extLst>
              <a:ext uri="{FF2B5EF4-FFF2-40B4-BE49-F238E27FC236}">
                <a16:creationId xmlns:a16="http://schemas.microsoft.com/office/drawing/2014/main" id="{2F21749A-4924-BC4C-10B6-216B73D3DD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098" y="187573"/>
            <a:ext cx="8643803" cy="6482853"/>
          </a:xfrm>
          <a:prstGeom prst="rect">
            <a:avLst/>
          </a:prstGeom>
        </p:spPr>
      </p:pic>
      <p:sp>
        <p:nvSpPr>
          <p:cNvPr id="7" name="Прямоугольник 6">
            <a:extLst>
              <a:ext uri="{FF2B5EF4-FFF2-40B4-BE49-F238E27FC236}">
                <a16:creationId xmlns:a16="http://schemas.microsoft.com/office/drawing/2014/main" id="{73ECAC6B-12D7-1F81-2AD7-995BB868A690}"/>
              </a:ext>
            </a:extLst>
          </p:cNvPr>
          <p:cNvSpPr/>
          <p:nvPr/>
        </p:nvSpPr>
        <p:spPr>
          <a:xfrm>
            <a:off x="1403648" y="1196752"/>
            <a:ext cx="6408712" cy="584775"/>
          </a:xfrm>
          <a:prstGeom prst="rect">
            <a:avLst/>
          </a:prstGeom>
        </p:spPr>
        <p:txBody>
          <a:bodyPr wrap="square">
            <a:spAutoFit/>
          </a:bodyPr>
          <a:lstStyle/>
          <a:p>
            <a:r>
              <a:rPr lang="ru-RU" sz="3200" i="1" dirty="0">
                <a:latin typeface="TimesNewRomanPS"/>
              </a:rPr>
              <a:t>   </a:t>
            </a:r>
            <a:endParaRPr lang="ru-RU" sz="3200" b="1" dirty="0">
              <a:solidFill>
                <a:schemeClr val="accent5">
                  <a:lumMod val="50000"/>
                </a:schemeClr>
              </a:solidFill>
            </a:endParaRPr>
          </a:p>
        </p:txBody>
      </p:sp>
      <p:sp>
        <p:nvSpPr>
          <p:cNvPr id="4" name="TextBox 3">
            <a:extLst>
              <a:ext uri="{FF2B5EF4-FFF2-40B4-BE49-F238E27FC236}">
                <a16:creationId xmlns:a16="http://schemas.microsoft.com/office/drawing/2014/main" id="{5DF95D90-88F3-15B8-8790-B4850A72D4EA}"/>
              </a:ext>
            </a:extLst>
          </p:cNvPr>
          <p:cNvSpPr txBox="1"/>
          <p:nvPr/>
        </p:nvSpPr>
        <p:spPr>
          <a:xfrm>
            <a:off x="1115616" y="980728"/>
            <a:ext cx="7200800" cy="3416320"/>
          </a:xfrm>
          <a:prstGeom prst="rect">
            <a:avLst/>
          </a:prstGeom>
          <a:noFill/>
        </p:spPr>
        <p:txBody>
          <a:bodyPr wrap="square">
            <a:spAutoFit/>
          </a:bodyPr>
          <a:lstStyle/>
          <a:p>
            <a:r>
              <a:rPr lang="ru-RU" sz="3600" b="1" dirty="0">
                <a:latin typeface="TimesNewRomanPSMT"/>
              </a:rPr>
              <a:t>При </a:t>
            </a:r>
            <a:r>
              <a:rPr lang="ru-RU" sz="3600" b="1" dirty="0">
                <a:effectLst/>
                <a:latin typeface="TimesNewRomanPSMT"/>
              </a:rPr>
              <a:t>принятии решения простить, подумайте: </a:t>
            </a:r>
            <a:endParaRPr lang="ru-RU" sz="3600" b="1" dirty="0"/>
          </a:p>
          <a:p>
            <a:pPr marL="342900" indent="-342900">
              <a:buFontTx/>
              <a:buChar char="-"/>
            </a:pPr>
            <a:r>
              <a:rPr lang="ru-RU" sz="3600" b="1" i="1" dirty="0">
                <a:effectLst/>
                <a:latin typeface="TimesNewRomanPS"/>
              </a:rPr>
              <a:t>Иисус прощает вас снова и снова. </a:t>
            </a:r>
          </a:p>
          <a:p>
            <a:r>
              <a:rPr lang="ru-RU" sz="3600" b="1" i="1" dirty="0">
                <a:effectLst/>
                <a:latin typeface="TimesNewRomanPS"/>
              </a:rPr>
              <a:t>- Дух непрощения отрицательно скажется на ВАС</a:t>
            </a:r>
            <a:r>
              <a:rPr lang="ru-RU" sz="3600" i="1" dirty="0">
                <a:effectLst/>
                <a:latin typeface="TimesNewRomanPSMT"/>
              </a:rPr>
              <a:t>. </a:t>
            </a:r>
            <a:endParaRPr lang="ru-RU" sz="3600" i="1" dirty="0"/>
          </a:p>
        </p:txBody>
      </p:sp>
    </p:spTree>
    <p:extLst>
      <p:ext uri="{BB962C8B-B14F-4D97-AF65-F5344CB8AC3E}">
        <p14:creationId xmlns:p14="http://schemas.microsoft.com/office/powerpoint/2010/main" val="91409278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026" name="Picture 2" descr="C:\Users\snana\Pictures\Новая папка\images (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56" y="1"/>
            <a:ext cx="9135044" cy="684246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0BD2329-3E69-048E-4B76-04420143DDF4}"/>
              </a:ext>
            </a:extLst>
          </p:cNvPr>
          <p:cNvSpPr txBox="1"/>
          <p:nvPr/>
        </p:nvSpPr>
        <p:spPr>
          <a:xfrm>
            <a:off x="1619672" y="1916832"/>
            <a:ext cx="5976664" cy="2800767"/>
          </a:xfrm>
          <a:prstGeom prst="rect">
            <a:avLst/>
          </a:prstGeom>
          <a:noFill/>
        </p:spPr>
        <p:txBody>
          <a:bodyPr wrap="square">
            <a:spAutoFit/>
          </a:bodyPr>
          <a:lstStyle/>
          <a:p>
            <a:r>
              <a:rPr lang="ru-RU" sz="4400" b="1" i="1" dirty="0">
                <a:effectLst/>
                <a:latin typeface="TimesNewRomanPSMT"/>
              </a:rPr>
              <a:t>  «Вы никогда никому не простите больше, чем Бог уже простил вам. </a:t>
            </a:r>
            <a:endParaRPr lang="en" sz="4400" b="1" i="1" dirty="0"/>
          </a:p>
        </p:txBody>
      </p:sp>
    </p:spTree>
    <p:extLst>
      <p:ext uri="{BB962C8B-B14F-4D97-AF65-F5344CB8AC3E}">
        <p14:creationId xmlns:p14="http://schemas.microsoft.com/office/powerpoint/2010/main" val="1036621052"/>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8" y="38180"/>
            <a:ext cx="9140472" cy="681982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FA99804E-9F44-AE0E-1908-6DE2486A82E3}"/>
              </a:ext>
            </a:extLst>
          </p:cNvPr>
          <p:cNvSpPr/>
          <p:nvPr/>
        </p:nvSpPr>
        <p:spPr>
          <a:xfrm>
            <a:off x="457200" y="731837"/>
            <a:ext cx="8579296" cy="584775"/>
          </a:xfrm>
          <a:prstGeom prst="rect">
            <a:avLst/>
          </a:prstGeom>
        </p:spPr>
        <p:txBody>
          <a:bodyPr wrap="square">
            <a:spAutoFit/>
          </a:bodyPr>
          <a:lstStyle/>
          <a:p>
            <a:r>
              <a:rPr lang="ru-RU" sz="3200" i="1" dirty="0">
                <a:solidFill>
                  <a:schemeClr val="accent2">
                    <a:lumMod val="75000"/>
                  </a:schemeClr>
                </a:solidFill>
                <a:latin typeface="TimesNewRomanPSMT"/>
              </a:rPr>
              <a:t> </a:t>
            </a:r>
            <a:endParaRPr lang="ru-RU" sz="3200" i="1" dirty="0">
              <a:solidFill>
                <a:schemeClr val="accent2">
                  <a:lumMod val="75000"/>
                </a:schemeClr>
              </a:solidFill>
            </a:endParaRPr>
          </a:p>
        </p:txBody>
      </p:sp>
      <p:sp>
        <p:nvSpPr>
          <p:cNvPr id="6" name="TextBox 5">
            <a:extLst>
              <a:ext uri="{FF2B5EF4-FFF2-40B4-BE49-F238E27FC236}">
                <a16:creationId xmlns:a16="http://schemas.microsoft.com/office/drawing/2014/main" id="{7D04912E-DE27-DF78-C175-E251AB236AAA}"/>
              </a:ext>
            </a:extLst>
          </p:cNvPr>
          <p:cNvSpPr txBox="1"/>
          <p:nvPr/>
        </p:nvSpPr>
        <p:spPr>
          <a:xfrm>
            <a:off x="1043608" y="944724"/>
            <a:ext cx="7344816" cy="3662541"/>
          </a:xfrm>
          <a:prstGeom prst="rect">
            <a:avLst/>
          </a:prstGeom>
          <a:noFill/>
        </p:spPr>
        <p:txBody>
          <a:bodyPr wrap="square">
            <a:spAutoFit/>
          </a:bodyPr>
          <a:lstStyle/>
          <a:p>
            <a:r>
              <a:rPr lang="ru-RU" sz="4000" b="1" dirty="0">
                <a:effectLst/>
                <a:latin typeface="TimesNewRomanPS"/>
              </a:rPr>
              <a:t>Личные размышления </a:t>
            </a:r>
            <a:endParaRPr lang="ru-RU" sz="4000" dirty="0"/>
          </a:p>
          <a:p>
            <a:pPr>
              <a:buFont typeface="+mj-lt"/>
              <a:buAutoNum type="arabicPeriod"/>
            </a:pPr>
            <a:r>
              <a:rPr lang="ru-RU" sz="3200" b="1" i="1" dirty="0">
                <a:effectLst/>
                <a:latin typeface="TimesNewRomanPSMT"/>
              </a:rPr>
              <a:t>Есть ли кто-то, кому вы должны простить обиду, которую еще не отпустили? </a:t>
            </a:r>
          </a:p>
          <a:p>
            <a:pPr>
              <a:buFont typeface="+mj-lt"/>
              <a:buAutoNum type="arabicPeriod"/>
            </a:pPr>
            <a:r>
              <a:rPr lang="ru-RU" sz="3200" b="1" i="1" dirty="0">
                <a:effectLst/>
                <a:latin typeface="TimesNewRomanPSMT"/>
              </a:rPr>
              <a:t>Как это влияет на вашу жизнь? </a:t>
            </a:r>
          </a:p>
          <a:p>
            <a:pPr>
              <a:buFont typeface="+mj-lt"/>
              <a:buAutoNum type="arabicPeriod"/>
            </a:pPr>
            <a:r>
              <a:rPr lang="ru-RU" sz="3200" b="1" i="1" dirty="0">
                <a:effectLst/>
                <a:latin typeface="TimesNewRomanPSMT"/>
              </a:rPr>
              <a:t>Готовы ли вы с </a:t>
            </a:r>
            <a:r>
              <a:rPr lang="ru-RU" sz="3200" b="1" i="1" dirty="0" err="1">
                <a:effectLst/>
                <a:latin typeface="TimesNewRomanPSMT"/>
              </a:rPr>
              <a:t>Божьеи</a:t>
            </a:r>
            <a:r>
              <a:rPr lang="ru-RU" sz="3200" b="1" i="1" dirty="0">
                <a:effectLst/>
                <a:latin typeface="TimesNewRomanPSMT"/>
              </a:rPr>
              <a:t>̆ помощью сделать выбор в пользу прощения? </a:t>
            </a:r>
          </a:p>
        </p:txBody>
      </p:sp>
    </p:spTree>
    <p:extLst>
      <p:ext uri="{BB962C8B-B14F-4D97-AF65-F5344CB8AC3E}">
        <p14:creationId xmlns:p14="http://schemas.microsoft.com/office/powerpoint/2010/main" val="3228360400"/>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9512" y="81465"/>
            <a:ext cx="8856984" cy="6659902"/>
          </a:xfrm>
        </p:spPr>
      </p:pic>
      <p:pic>
        <p:nvPicPr>
          <p:cNvPr id="4" name="Объект 4" descr="Изображение выглядит как доска&#10;&#10;Автоматически созданное описание">
            <a:extLst>
              <a:ext uri="{FF2B5EF4-FFF2-40B4-BE49-F238E27FC236}">
                <a16:creationId xmlns:a16="http://schemas.microsoft.com/office/drawing/2014/main" id="{FBF9610C-1156-F377-2B88-8F5F89AAA1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508" y="99049"/>
            <a:ext cx="8856984" cy="6659902"/>
          </a:xfrm>
          <a:prstGeom prst="rect">
            <a:avLst/>
          </a:prstGeom>
        </p:spPr>
      </p:pic>
      <p:sp>
        <p:nvSpPr>
          <p:cNvPr id="6" name="TextBox 5">
            <a:extLst>
              <a:ext uri="{FF2B5EF4-FFF2-40B4-BE49-F238E27FC236}">
                <a16:creationId xmlns:a16="http://schemas.microsoft.com/office/drawing/2014/main" id="{34954AF0-70D9-8F30-7F20-7A1529B0CEC4}"/>
              </a:ext>
            </a:extLst>
          </p:cNvPr>
          <p:cNvSpPr txBox="1"/>
          <p:nvPr/>
        </p:nvSpPr>
        <p:spPr>
          <a:xfrm>
            <a:off x="971600" y="1417638"/>
            <a:ext cx="6480720" cy="646331"/>
          </a:xfrm>
          <a:prstGeom prst="rect">
            <a:avLst/>
          </a:prstGeom>
          <a:noFill/>
        </p:spPr>
        <p:txBody>
          <a:bodyPr wrap="square">
            <a:spAutoFit/>
          </a:bodyPr>
          <a:lstStyle/>
          <a:p>
            <a:r>
              <a:rPr lang="ru-RU" sz="3600" b="1" dirty="0">
                <a:effectLst/>
                <a:latin typeface="TimesNewRomanPS"/>
              </a:rPr>
              <a:t>Молитва – мощное оружие </a:t>
            </a:r>
            <a:endParaRPr lang="ru-RU" sz="3600" dirty="0"/>
          </a:p>
        </p:txBody>
      </p:sp>
      <p:sp>
        <p:nvSpPr>
          <p:cNvPr id="8" name="TextBox 7">
            <a:extLst>
              <a:ext uri="{FF2B5EF4-FFF2-40B4-BE49-F238E27FC236}">
                <a16:creationId xmlns:a16="http://schemas.microsoft.com/office/drawing/2014/main" id="{68C2AD2A-040F-D1D5-083C-48894BD13461}"/>
              </a:ext>
            </a:extLst>
          </p:cNvPr>
          <p:cNvSpPr txBox="1"/>
          <p:nvPr/>
        </p:nvSpPr>
        <p:spPr>
          <a:xfrm>
            <a:off x="971600" y="2276872"/>
            <a:ext cx="7344816" cy="3724096"/>
          </a:xfrm>
          <a:prstGeom prst="rect">
            <a:avLst/>
          </a:prstGeom>
          <a:noFill/>
        </p:spPr>
        <p:txBody>
          <a:bodyPr wrap="square">
            <a:spAutoFit/>
          </a:bodyPr>
          <a:lstStyle/>
          <a:p>
            <a:pPr marL="342900" indent="-342900">
              <a:buFontTx/>
              <a:buChar char="-"/>
            </a:pPr>
            <a:r>
              <a:rPr lang="ru-RU" sz="2400" b="1" i="1" dirty="0">
                <a:effectLst/>
                <a:latin typeface="TimesNewRomanPSMT"/>
              </a:rPr>
              <a:t>Какова ваша молитва о вашем ребенке? </a:t>
            </a:r>
          </a:p>
          <a:p>
            <a:pPr marL="342900" indent="-342900">
              <a:buFontTx/>
              <a:buChar char="-"/>
            </a:pPr>
            <a:r>
              <a:rPr lang="ru-RU" sz="2400" b="1" i="1" dirty="0">
                <a:effectLst/>
                <a:latin typeface="TimesNewRomanPSMT"/>
              </a:rPr>
              <a:t>Знают ли они, что вы молитесь за них?</a:t>
            </a:r>
          </a:p>
          <a:p>
            <a:pPr marL="342900" indent="-342900">
              <a:buFontTx/>
              <a:buChar char="-"/>
            </a:pPr>
            <a:r>
              <a:rPr lang="ru-RU" sz="2400" b="1" i="1" dirty="0">
                <a:effectLst/>
                <a:latin typeface="TimesNewRomanPSMT"/>
              </a:rPr>
              <a:t>Слышали ли они, как вы молитесь, или видели ли они, как вы стоите на коленях в молитве за них? </a:t>
            </a:r>
          </a:p>
          <a:p>
            <a:r>
              <a:rPr lang="ru-RU" sz="2800" b="1" i="1" dirty="0">
                <a:effectLst/>
                <a:latin typeface="TimesNewRomanPSMT"/>
              </a:rPr>
              <a:t>  </a:t>
            </a:r>
            <a:r>
              <a:rPr lang="ru-RU" sz="2800" b="1" i="1" dirty="0" err="1">
                <a:effectLst/>
                <a:latin typeface="TimesNewRomanPSMT"/>
              </a:rPr>
              <a:t>Какои</a:t>
            </a:r>
            <a:r>
              <a:rPr lang="ru-RU" sz="2800" b="1" i="1" dirty="0">
                <a:effectLst/>
                <a:latin typeface="TimesNewRomanPSMT"/>
              </a:rPr>
              <a:t>̆ </a:t>
            </a:r>
            <a:r>
              <a:rPr lang="ru-RU" sz="2800" b="1" i="1" dirty="0" err="1">
                <a:effectLst/>
                <a:latin typeface="TimesNewRomanPSMT"/>
              </a:rPr>
              <a:t>невероятныи</a:t>
            </a:r>
            <a:r>
              <a:rPr lang="ru-RU" sz="2800" b="1" i="1" dirty="0">
                <a:effectLst/>
                <a:latin typeface="TimesNewRomanPSMT"/>
              </a:rPr>
              <a:t>̆ покой это даст вам – знать, что Бог никогда не спит и продолжает заботиться о вашем ребенке, когда вы закрываете глаза, чтобы заснуть ночью. </a:t>
            </a:r>
          </a:p>
        </p:txBody>
      </p:sp>
    </p:spTree>
    <p:extLst>
      <p:ext uri="{BB962C8B-B14F-4D97-AF65-F5344CB8AC3E}">
        <p14:creationId xmlns:p14="http://schemas.microsoft.com/office/powerpoint/2010/main" val="3241557939"/>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CAE6EC0-8DF1-8F41-8C7E-9F914E2D3506}"/>
              </a:ext>
            </a:extLst>
          </p:cNvPr>
          <p:cNvSpPr>
            <a:spLocks noGrp="1"/>
          </p:cNvSpPr>
          <p:nvPr>
            <p:ph type="title"/>
          </p:nvPr>
        </p:nvSpPr>
        <p:spPr/>
        <p:txBody>
          <a:bodyPr/>
          <a:lstStyle/>
          <a:p>
            <a:endParaRPr lang="ru-RU"/>
          </a:p>
        </p:txBody>
      </p:sp>
      <p:pic>
        <p:nvPicPr>
          <p:cNvPr id="5" name="Объект 4" descr="Изображение выглядит как доска&#10;&#10;Автоматически созданное описание">
            <a:extLst>
              <a:ext uri="{FF2B5EF4-FFF2-40B4-BE49-F238E27FC236}">
                <a16:creationId xmlns:a16="http://schemas.microsoft.com/office/drawing/2014/main" id="{8E01A31A-CD4A-9B61-A0E3-9D206B01924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504" y="116632"/>
            <a:ext cx="8928991" cy="6624736"/>
          </a:xfrm>
        </p:spPr>
      </p:pic>
      <p:sp>
        <p:nvSpPr>
          <p:cNvPr id="4" name="TextBox 3">
            <a:extLst>
              <a:ext uri="{FF2B5EF4-FFF2-40B4-BE49-F238E27FC236}">
                <a16:creationId xmlns:a16="http://schemas.microsoft.com/office/drawing/2014/main" id="{9DED035A-BC64-D702-9161-F97F0391FF72}"/>
              </a:ext>
            </a:extLst>
          </p:cNvPr>
          <p:cNvSpPr txBox="1"/>
          <p:nvPr/>
        </p:nvSpPr>
        <p:spPr>
          <a:xfrm>
            <a:off x="1115616" y="1844824"/>
            <a:ext cx="6768752" cy="1323439"/>
          </a:xfrm>
          <a:prstGeom prst="rect">
            <a:avLst/>
          </a:prstGeom>
          <a:noFill/>
        </p:spPr>
        <p:txBody>
          <a:bodyPr wrap="square">
            <a:spAutoFit/>
          </a:bodyPr>
          <a:lstStyle/>
          <a:p>
            <a:pPr algn="ctr"/>
            <a:r>
              <a:rPr lang="ru-RU" sz="4000" b="1" dirty="0">
                <a:effectLst/>
                <a:latin typeface="TimesNewRomanPS"/>
              </a:rPr>
              <a:t>Преимущества духа благодарности </a:t>
            </a:r>
            <a:endParaRPr lang="ru-RU" sz="4000" dirty="0"/>
          </a:p>
        </p:txBody>
      </p:sp>
      <p:pic>
        <p:nvPicPr>
          <p:cNvPr id="6" name="Рисунок 5" descr="Изображение выглядит как текст, человек, монитор, экран&#10;&#10;Автоматически созданное описание">
            <a:extLst>
              <a:ext uri="{FF2B5EF4-FFF2-40B4-BE49-F238E27FC236}">
                <a16:creationId xmlns:a16="http://schemas.microsoft.com/office/drawing/2014/main" id="{AFB81463-0AD5-98A8-2F62-474AB68916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60266" y="3168262"/>
            <a:ext cx="4860006" cy="2853025"/>
          </a:xfrm>
          <a:prstGeom prst="rect">
            <a:avLst/>
          </a:prstGeom>
        </p:spPr>
      </p:pic>
    </p:spTree>
    <p:extLst>
      <p:ext uri="{BB962C8B-B14F-4D97-AF65-F5344CB8AC3E}">
        <p14:creationId xmlns:p14="http://schemas.microsoft.com/office/powerpoint/2010/main" val="2725543533"/>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68876" cy="683549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39552" y="980728"/>
            <a:ext cx="7704856" cy="584775"/>
          </a:xfrm>
          <a:prstGeom prst="rect">
            <a:avLst/>
          </a:prstGeom>
        </p:spPr>
        <p:txBody>
          <a:bodyPr wrap="square">
            <a:spAutoFit/>
          </a:bodyPr>
          <a:lstStyle/>
          <a:p>
            <a:r>
              <a:rPr lang="ru-RU" sz="3200" b="1" dirty="0"/>
              <a:t>                  </a:t>
            </a:r>
            <a:endParaRPr lang="ru-RU" sz="2400" i="1" dirty="0">
              <a:solidFill>
                <a:schemeClr val="accent2">
                  <a:lumMod val="50000"/>
                </a:schemeClr>
              </a:solidFill>
            </a:endParaRPr>
          </a:p>
        </p:txBody>
      </p:sp>
      <p:sp>
        <p:nvSpPr>
          <p:cNvPr id="6" name="TextBox 5">
            <a:extLst>
              <a:ext uri="{FF2B5EF4-FFF2-40B4-BE49-F238E27FC236}">
                <a16:creationId xmlns:a16="http://schemas.microsoft.com/office/drawing/2014/main" id="{5FAC1557-B5A7-4750-897B-FE9249ADF2C2}"/>
              </a:ext>
            </a:extLst>
          </p:cNvPr>
          <p:cNvSpPr txBox="1"/>
          <p:nvPr/>
        </p:nvSpPr>
        <p:spPr>
          <a:xfrm>
            <a:off x="728698" y="274638"/>
            <a:ext cx="6939645" cy="1446550"/>
          </a:xfrm>
          <a:prstGeom prst="rect">
            <a:avLst/>
          </a:prstGeom>
          <a:noFill/>
        </p:spPr>
        <p:txBody>
          <a:bodyPr wrap="square">
            <a:spAutoFit/>
          </a:bodyPr>
          <a:lstStyle/>
          <a:p>
            <a:r>
              <a:rPr lang="ru-RU" sz="4400" b="1" dirty="0">
                <a:latin typeface="TimesNewRomanPSMT"/>
              </a:rPr>
              <a:t>ПРАКТИКА БЛАГОДАРНОСТИ</a:t>
            </a:r>
            <a:endParaRPr lang="ru-RU" sz="4400" b="1" dirty="0"/>
          </a:p>
        </p:txBody>
      </p:sp>
      <p:sp>
        <p:nvSpPr>
          <p:cNvPr id="8" name="TextBox 7">
            <a:extLst>
              <a:ext uri="{FF2B5EF4-FFF2-40B4-BE49-F238E27FC236}">
                <a16:creationId xmlns:a16="http://schemas.microsoft.com/office/drawing/2014/main" id="{97E2381F-8EAF-4E07-4E12-7FD6BBC4D5C1}"/>
              </a:ext>
            </a:extLst>
          </p:cNvPr>
          <p:cNvSpPr txBox="1"/>
          <p:nvPr/>
        </p:nvSpPr>
        <p:spPr>
          <a:xfrm>
            <a:off x="539552" y="1721187"/>
            <a:ext cx="6768752" cy="523221"/>
          </a:xfrm>
          <a:prstGeom prst="rect">
            <a:avLst/>
          </a:prstGeom>
          <a:noFill/>
        </p:spPr>
        <p:txBody>
          <a:bodyPr wrap="square">
            <a:spAutoFit/>
          </a:bodyPr>
          <a:lstStyle/>
          <a:p>
            <a:r>
              <a:rPr lang="ru-RU" sz="2800" b="1" dirty="0">
                <a:effectLst/>
                <a:latin typeface="TimesNewRomanPS"/>
              </a:rPr>
              <a:t>Запишите свои благословения</a:t>
            </a:r>
            <a:r>
              <a:rPr lang="ru-RU" sz="2800" dirty="0">
                <a:effectLst/>
                <a:latin typeface="TimesNewRomanPSMT"/>
              </a:rPr>
              <a:t>. </a:t>
            </a:r>
            <a:endParaRPr lang="ru-RU" sz="2800" dirty="0"/>
          </a:p>
        </p:txBody>
      </p:sp>
      <p:sp>
        <p:nvSpPr>
          <p:cNvPr id="10" name="TextBox 9">
            <a:extLst>
              <a:ext uri="{FF2B5EF4-FFF2-40B4-BE49-F238E27FC236}">
                <a16:creationId xmlns:a16="http://schemas.microsoft.com/office/drawing/2014/main" id="{76917F30-BCE8-9258-3434-3025162D67E4}"/>
              </a:ext>
            </a:extLst>
          </p:cNvPr>
          <p:cNvSpPr txBox="1"/>
          <p:nvPr/>
        </p:nvSpPr>
        <p:spPr>
          <a:xfrm rot="10800000" flipV="1">
            <a:off x="457200" y="2359758"/>
            <a:ext cx="7643192" cy="523220"/>
          </a:xfrm>
          <a:prstGeom prst="rect">
            <a:avLst/>
          </a:prstGeom>
          <a:noFill/>
        </p:spPr>
        <p:txBody>
          <a:bodyPr wrap="square">
            <a:spAutoFit/>
          </a:bodyPr>
          <a:lstStyle/>
          <a:p>
            <a:r>
              <a:rPr lang="ru-RU" sz="2800" b="1" dirty="0" err="1">
                <a:effectLst/>
                <a:latin typeface="TimesNewRomanPS"/>
              </a:rPr>
              <a:t>Выражайте</a:t>
            </a:r>
            <a:r>
              <a:rPr lang="ru-RU" sz="2800" b="1" dirty="0">
                <a:effectLst/>
                <a:latin typeface="TimesNewRomanPS"/>
              </a:rPr>
              <a:t> благодарность словами </a:t>
            </a:r>
            <a:endParaRPr lang="ru-RU" sz="2800" dirty="0"/>
          </a:p>
        </p:txBody>
      </p:sp>
      <p:sp>
        <p:nvSpPr>
          <p:cNvPr id="12" name="TextBox 11">
            <a:extLst>
              <a:ext uri="{FF2B5EF4-FFF2-40B4-BE49-F238E27FC236}">
                <a16:creationId xmlns:a16="http://schemas.microsoft.com/office/drawing/2014/main" id="{C417B467-C7B9-9157-920B-9412A744BB0F}"/>
              </a:ext>
            </a:extLst>
          </p:cNvPr>
          <p:cNvSpPr txBox="1"/>
          <p:nvPr/>
        </p:nvSpPr>
        <p:spPr>
          <a:xfrm>
            <a:off x="457200" y="2952585"/>
            <a:ext cx="8311952" cy="954107"/>
          </a:xfrm>
          <a:prstGeom prst="rect">
            <a:avLst/>
          </a:prstGeom>
          <a:noFill/>
        </p:spPr>
        <p:txBody>
          <a:bodyPr wrap="square">
            <a:spAutoFit/>
          </a:bodyPr>
          <a:lstStyle/>
          <a:p>
            <a:r>
              <a:rPr lang="ru-RU" sz="2800" b="1" dirty="0">
                <a:effectLst/>
                <a:latin typeface="TimesNewRomanPS"/>
              </a:rPr>
              <a:t>Отправьте электронное письмо или текстовое сообщение, выражающее благодарность</a:t>
            </a:r>
            <a:r>
              <a:rPr lang="ru-RU" sz="2800" dirty="0">
                <a:effectLst/>
                <a:latin typeface="TimesNewRomanPSMT"/>
              </a:rPr>
              <a:t>. </a:t>
            </a:r>
            <a:endParaRPr lang="ru-RU" sz="2800" dirty="0"/>
          </a:p>
        </p:txBody>
      </p:sp>
      <p:sp>
        <p:nvSpPr>
          <p:cNvPr id="14" name="TextBox 13">
            <a:extLst>
              <a:ext uri="{FF2B5EF4-FFF2-40B4-BE49-F238E27FC236}">
                <a16:creationId xmlns:a16="http://schemas.microsoft.com/office/drawing/2014/main" id="{F868C673-93EF-6824-A74F-40FE1567F4D9}"/>
              </a:ext>
            </a:extLst>
          </p:cNvPr>
          <p:cNvSpPr txBox="1"/>
          <p:nvPr/>
        </p:nvSpPr>
        <p:spPr>
          <a:xfrm>
            <a:off x="1043608" y="3964732"/>
            <a:ext cx="7200800" cy="523220"/>
          </a:xfrm>
          <a:prstGeom prst="rect">
            <a:avLst/>
          </a:prstGeom>
          <a:noFill/>
        </p:spPr>
        <p:txBody>
          <a:bodyPr wrap="square">
            <a:spAutoFit/>
          </a:bodyPr>
          <a:lstStyle/>
          <a:p>
            <a:r>
              <a:rPr lang="ru-RU" sz="2800" b="1" dirty="0">
                <a:effectLst/>
                <a:latin typeface="TimesNewRomanPS"/>
              </a:rPr>
              <a:t>Вознесите благодарственные молитвы</a:t>
            </a:r>
            <a:r>
              <a:rPr lang="ru-RU" sz="2800" dirty="0">
                <a:effectLst/>
                <a:latin typeface="TimesNewRomanPSMT"/>
              </a:rPr>
              <a:t>. </a:t>
            </a:r>
            <a:endParaRPr lang="ru-RU" sz="2800" dirty="0"/>
          </a:p>
        </p:txBody>
      </p:sp>
      <p:sp>
        <p:nvSpPr>
          <p:cNvPr id="16" name="TextBox 15">
            <a:extLst>
              <a:ext uri="{FF2B5EF4-FFF2-40B4-BE49-F238E27FC236}">
                <a16:creationId xmlns:a16="http://schemas.microsoft.com/office/drawing/2014/main" id="{80BCB02C-2FA2-1AF7-269F-23A731D73640}"/>
              </a:ext>
            </a:extLst>
          </p:cNvPr>
          <p:cNvSpPr txBox="1"/>
          <p:nvPr/>
        </p:nvSpPr>
        <p:spPr>
          <a:xfrm>
            <a:off x="2771800" y="4568394"/>
            <a:ext cx="5997352" cy="954107"/>
          </a:xfrm>
          <a:prstGeom prst="rect">
            <a:avLst/>
          </a:prstGeom>
          <a:noFill/>
        </p:spPr>
        <p:txBody>
          <a:bodyPr wrap="square">
            <a:spAutoFit/>
          </a:bodyPr>
          <a:lstStyle/>
          <a:p>
            <a:r>
              <a:rPr lang="ru-RU" sz="2800" b="1" dirty="0">
                <a:effectLst/>
                <a:latin typeface="TimesNewRomanPS"/>
              </a:rPr>
              <a:t>Пусть у вас будет напоминание о благодарности. </a:t>
            </a:r>
            <a:endParaRPr lang="ru-RU" sz="2800" dirty="0"/>
          </a:p>
        </p:txBody>
      </p:sp>
    </p:spTree>
    <p:extLst>
      <p:ext uri="{BB962C8B-B14F-4D97-AF65-F5344CB8AC3E}">
        <p14:creationId xmlns:p14="http://schemas.microsoft.com/office/powerpoint/2010/main" val="268575453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xEl>
                                              <p:pRg st="0" end="0"/>
                                            </p:txEl>
                                          </p:spTgt>
                                        </p:tgtEl>
                                        <p:attrNameLst>
                                          <p:attrName>style.visibility</p:attrName>
                                        </p:attrNameLst>
                                      </p:cBhvr>
                                      <p:to>
                                        <p:strVal val="visible"/>
                                      </p:to>
                                    </p:set>
                                    <p:anim calcmode="lin" valueType="num">
                                      <p:cBhvr additive="base">
                                        <p:cTn id="19"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xEl>
                                              <p:pRg st="0" end="0"/>
                                            </p:txEl>
                                          </p:spTgt>
                                        </p:tgtEl>
                                        <p:attrNameLst>
                                          <p:attrName>style.visibility</p:attrName>
                                        </p:attrNameLst>
                                      </p:cBhvr>
                                      <p:to>
                                        <p:strVal val="visible"/>
                                      </p:to>
                                    </p:set>
                                    <p:anim calcmode="lin" valueType="num">
                                      <p:cBhvr additive="base">
                                        <p:cTn id="25"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4">
                                            <p:txEl>
                                              <p:pRg st="0" end="0"/>
                                            </p:txEl>
                                          </p:spTgt>
                                        </p:tgtEl>
                                        <p:attrNameLst>
                                          <p:attrName>style.visibility</p:attrName>
                                        </p:attrNameLst>
                                      </p:cBhvr>
                                      <p:to>
                                        <p:strVal val="visible"/>
                                      </p:to>
                                    </p:set>
                                    <p:anim calcmode="lin" valueType="num">
                                      <p:cBhvr additive="base">
                                        <p:cTn id="31"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6">
                                            <p:txEl>
                                              <p:pRg st="0" end="0"/>
                                            </p:txEl>
                                          </p:spTgt>
                                        </p:tgtEl>
                                        <p:attrNameLst>
                                          <p:attrName>style.visibility</p:attrName>
                                        </p:attrNameLst>
                                      </p:cBhvr>
                                      <p:to>
                                        <p:strVal val="visible"/>
                                      </p:to>
                                    </p:set>
                                    <p:anim calcmode="lin" valueType="num">
                                      <p:cBhvr additive="base">
                                        <p:cTn id="37"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469" y="920954"/>
            <a:ext cx="8529638" cy="501609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snana\Pictures\Новая папка\Без названия (4).jpg">
            <a:extLst>
              <a:ext uri="{FF2B5EF4-FFF2-40B4-BE49-F238E27FC236}">
                <a16:creationId xmlns:a16="http://schemas.microsoft.com/office/drawing/2014/main" id="{8B6EF5D7-A711-F884-531C-3ED6F2C6AA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3999" cy="6858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B413759-D932-7A9F-7931-8170401AFF50}"/>
              </a:ext>
            </a:extLst>
          </p:cNvPr>
          <p:cNvSpPr txBox="1"/>
          <p:nvPr/>
        </p:nvSpPr>
        <p:spPr>
          <a:xfrm>
            <a:off x="971600" y="731836"/>
            <a:ext cx="7272808" cy="4031873"/>
          </a:xfrm>
          <a:prstGeom prst="rect">
            <a:avLst/>
          </a:prstGeom>
          <a:noFill/>
        </p:spPr>
        <p:txBody>
          <a:bodyPr wrap="square">
            <a:spAutoFit/>
          </a:bodyPr>
          <a:lstStyle/>
          <a:p>
            <a:r>
              <a:rPr lang="ru-RU" sz="3200" b="1" dirty="0">
                <a:effectLst/>
                <a:latin typeface="TimesNewRomanPS"/>
              </a:rPr>
              <a:t>Личные размышления </a:t>
            </a:r>
            <a:endParaRPr lang="ru-RU" sz="3200" dirty="0"/>
          </a:p>
          <a:p>
            <a:pPr>
              <a:buFont typeface="+mj-lt"/>
              <a:buAutoNum type="arabicPeriod"/>
            </a:pPr>
            <a:r>
              <a:rPr lang="ru-RU" sz="3200" i="1" dirty="0">
                <a:effectLst/>
                <a:latin typeface="TimesNewRomanPSMT"/>
              </a:rPr>
              <a:t>Назовите одного человека, </a:t>
            </a:r>
            <a:r>
              <a:rPr lang="ru-RU" sz="3200" i="1" dirty="0" err="1">
                <a:effectLst/>
                <a:latin typeface="TimesNewRomanPSMT"/>
              </a:rPr>
              <a:t>которыи</a:t>
            </a:r>
            <a:r>
              <a:rPr lang="ru-RU" sz="3200" i="1" dirty="0">
                <a:effectLst/>
                <a:latin typeface="TimesNewRomanPSMT"/>
              </a:rPr>
              <a:t>̆ положительно повлиял на вашу жизнь. </a:t>
            </a:r>
          </a:p>
          <a:p>
            <a:pPr>
              <a:buFont typeface="+mj-lt"/>
              <a:buAutoNum type="arabicPeriod"/>
            </a:pPr>
            <a:r>
              <a:rPr lang="ru-RU" sz="3200" i="1" dirty="0">
                <a:effectLst/>
                <a:latin typeface="TimesNewRomanPSMT"/>
              </a:rPr>
              <a:t>Каким именно образом они изменили ситуацию? </a:t>
            </a:r>
          </a:p>
          <a:p>
            <a:pPr>
              <a:buFont typeface="+mj-lt"/>
              <a:buAutoNum type="arabicPeriod"/>
            </a:pPr>
            <a:r>
              <a:rPr lang="ru-RU" sz="3200" i="1" dirty="0">
                <a:effectLst/>
                <a:latin typeface="TimesNewRomanPSMT"/>
              </a:rPr>
              <a:t>Что вы можете сделать до конца </a:t>
            </a:r>
            <a:r>
              <a:rPr lang="ru-RU" sz="3200" i="1" dirty="0" err="1">
                <a:effectLst/>
                <a:latin typeface="TimesNewRomanPSMT"/>
              </a:rPr>
              <a:t>этои</a:t>
            </a:r>
            <a:r>
              <a:rPr lang="ru-RU" sz="3200" i="1" dirty="0">
                <a:effectLst/>
                <a:latin typeface="TimesNewRomanPSMT"/>
              </a:rPr>
              <a:t>̆ недели, чтобы выразить им свою </a:t>
            </a:r>
          </a:p>
          <a:p>
            <a:r>
              <a:rPr lang="ru-RU" sz="3200" i="1" dirty="0">
                <a:effectLst/>
                <a:latin typeface="TimesNewRomanPSMT"/>
              </a:rPr>
              <a:t>благодарность? </a:t>
            </a:r>
          </a:p>
        </p:txBody>
      </p:sp>
    </p:spTree>
    <p:extLst>
      <p:ext uri="{BB962C8B-B14F-4D97-AF65-F5344CB8AC3E}">
        <p14:creationId xmlns:p14="http://schemas.microsoft.com/office/powerpoint/2010/main" val="357491162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50" name="Picture 2" descr="C:\Users\snana\Pictures\Новая папка\images (3).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DD6D857-B999-C0E0-4CC4-168F261156FD}"/>
              </a:ext>
            </a:extLst>
          </p:cNvPr>
          <p:cNvSpPr txBox="1"/>
          <p:nvPr/>
        </p:nvSpPr>
        <p:spPr>
          <a:xfrm rot="10800000" flipV="1">
            <a:off x="1619672" y="1283348"/>
            <a:ext cx="6336704" cy="1323439"/>
          </a:xfrm>
          <a:prstGeom prst="rect">
            <a:avLst/>
          </a:prstGeom>
          <a:noFill/>
        </p:spPr>
        <p:txBody>
          <a:bodyPr wrap="square">
            <a:spAutoFit/>
          </a:bodyPr>
          <a:lstStyle/>
          <a:p>
            <a:pPr algn="ctr"/>
            <a:r>
              <a:rPr lang="ru-RU" sz="4000" b="1" dirty="0" err="1">
                <a:effectLst/>
                <a:latin typeface="TimesNewRomanPS"/>
              </a:rPr>
              <a:t>Продолжайте</a:t>
            </a:r>
            <a:r>
              <a:rPr lang="ru-RU" sz="4000" b="1" dirty="0">
                <a:effectLst/>
                <a:latin typeface="TimesNewRomanPS"/>
              </a:rPr>
              <a:t> взирать вверх! </a:t>
            </a:r>
            <a:endParaRPr lang="ru-RU" sz="4000" dirty="0"/>
          </a:p>
        </p:txBody>
      </p:sp>
      <p:pic>
        <p:nvPicPr>
          <p:cNvPr id="7" name="Рисунок 6" descr="Изображение выглядит как внешний, небо, самолет, облака&#10;&#10;Автоматически созданное описание">
            <a:extLst>
              <a:ext uri="{FF2B5EF4-FFF2-40B4-BE49-F238E27FC236}">
                <a16:creationId xmlns:a16="http://schemas.microsoft.com/office/drawing/2014/main" id="{9A8FAEF3-4C38-67BA-C190-8729754AD4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7705" y="2854235"/>
            <a:ext cx="4680520" cy="2879022"/>
          </a:xfrm>
          <a:prstGeom prst="rect">
            <a:avLst/>
          </a:prstGeom>
        </p:spPr>
      </p:pic>
    </p:spTree>
    <p:extLst>
      <p:ext uri="{BB962C8B-B14F-4D97-AF65-F5344CB8AC3E}">
        <p14:creationId xmlns:p14="http://schemas.microsoft.com/office/powerpoint/2010/main" val="188586088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1" y="1311792"/>
            <a:ext cx="3943349" cy="2368403"/>
          </a:xfrm>
        </p:spPr>
        <p:txBody>
          <a:bodyPr vert="horz" lIns="68580" tIns="34290" rIns="68580" bIns="34290" rtlCol="0" anchor="ctr">
            <a:normAutofit/>
          </a:bodyPr>
          <a:lstStyle/>
          <a:p>
            <a:r>
              <a:rPr lang="en-US" sz="2400" i="1"/>
              <a:t> </a:t>
            </a:r>
            <a:endParaRPr lang="en-US" sz="2400" i="1" dirty="0"/>
          </a:p>
        </p:txBody>
      </p:sp>
      <p:pic>
        <p:nvPicPr>
          <p:cNvPr id="9" name="Объект 8" descr="Изображение выглядит как человек, женщина, внутренний&#10;&#10;Автоматически созданное описание">
            <a:extLst>
              <a:ext uri="{FF2B5EF4-FFF2-40B4-BE49-F238E27FC236}">
                <a16:creationId xmlns:a16="http://schemas.microsoft.com/office/drawing/2014/main" id="{A3286D0F-A8EC-51AF-7221-699D75D0BC8D}"/>
              </a:ext>
            </a:extLst>
          </p:cNvPr>
          <p:cNvPicPr>
            <a:picLocks noGrp="1" noChangeAspect="1"/>
          </p:cNvPicPr>
          <p:nvPr>
            <p:ph idx="1"/>
          </p:nvPr>
        </p:nvPicPr>
        <p:blipFill rotWithShape="1">
          <a:blip r:embed="rId3"/>
          <a:srcRect r="-1" b="9877"/>
          <a:stretch/>
        </p:blipFill>
        <p:spPr>
          <a:xfrm>
            <a:off x="2286776" y="4295340"/>
            <a:ext cx="4373747" cy="2217199"/>
          </a:xfrm>
          <a:custGeom>
            <a:avLst/>
            <a:gdLst/>
            <a:ahLst/>
            <a:cxnLst/>
            <a:rect l="l" t="t" r="r" b="b"/>
            <a:pathLst>
              <a:path w="7287684" h="3694372">
                <a:moveTo>
                  <a:pt x="1047969" y="0"/>
                </a:moveTo>
                <a:lnTo>
                  <a:pt x="7287684" y="0"/>
                </a:lnTo>
                <a:lnTo>
                  <a:pt x="7287684" y="814388"/>
                </a:lnTo>
                <a:lnTo>
                  <a:pt x="7287684" y="3694372"/>
                </a:lnTo>
                <a:lnTo>
                  <a:pt x="471411" y="3694372"/>
                </a:lnTo>
                <a:lnTo>
                  <a:pt x="470992" y="3686621"/>
                </a:lnTo>
                <a:cubicBezTo>
                  <a:pt x="458999" y="3642419"/>
                  <a:pt x="427907" y="3602236"/>
                  <a:pt x="376383" y="3554015"/>
                </a:cubicBezTo>
                <a:cubicBezTo>
                  <a:pt x="315976" y="3500438"/>
                  <a:pt x="255568" y="3454003"/>
                  <a:pt x="170288" y="3407569"/>
                </a:cubicBezTo>
                <a:cubicBezTo>
                  <a:pt x="365723" y="3382565"/>
                  <a:pt x="163181" y="3296841"/>
                  <a:pt x="230695" y="3243263"/>
                </a:cubicBezTo>
                <a:cubicBezTo>
                  <a:pt x="369276" y="3221831"/>
                  <a:pt x="479431" y="3393282"/>
                  <a:pt x="667759" y="3343275"/>
                </a:cubicBezTo>
                <a:cubicBezTo>
                  <a:pt x="440344" y="3196828"/>
                  <a:pt x="184501" y="3150393"/>
                  <a:pt x="17493" y="2953940"/>
                </a:cubicBezTo>
                <a:cubicBezTo>
                  <a:pt x="56580" y="2911078"/>
                  <a:pt x="95667" y="2953940"/>
                  <a:pt x="127647" y="2936081"/>
                </a:cubicBezTo>
                <a:cubicBezTo>
                  <a:pt x="127647" y="2925365"/>
                  <a:pt x="500751" y="2993232"/>
                  <a:pt x="522071" y="2714625"/>
                </a:cubicBezTo>
                <a:cubicBezTo>
                  <a:pt x="529178" y="2714625"/>
                  <a:pt x="536285" y="2714625"/>
                  <a:pt x="543391" y="2703909"/>
                </a:cubicBezTo>
                <a:cubicBezTo>
                  <a:pt x="582478" y="2664619"/>
                  <a:pt x="546945" y="2571750"/>
                  <a:pt x="610905" y="2564606"/>
                </a:cubicBezTo>
                <a:cubicBezTo>
                  <a:pt x="681973" y="2557462"/>
                  <a:pt x="749487" y="2525315"/>
                  <a:pt x="824107" y="2543175"/>
                </a:cubicBezTo>
                <a:cubicBezTo>
                  <a:pt x="880961" y="2557462"/>
                  <a:pt x="941368" y="2575322"/>
                  <a:pt x="1001776" y="2575322"/>
                </a:cubicBezTo>
                <a:cubicBezTo>
                  <a:pt x="1065736" y="2575322"/>
                  <a:pt x="1154570" y="2696766"/>
                  <a:pt x="1193658" y="2536031"/>
                </a:cubicBezTo>
                <a:cubicBezTo>
                  <a:pt x="1193658" y="2528888"/>
                  <a:pt x="1303812" y="2546747"/>
                  <a:pt x="1364219" y="2553891"/>
                </a:cubicBezTo>
                <a:cubicBezTo>
                  <a:pt x="1413966" y="2561035"/>
                  <a:pt x="1474374" y="2593181"/>
                  <a:pt x="1509907" y="2528888"/>
                </a:cubicBezTo>
                <a:cubicBezTo>
                  <a:pt x="1527674" y="2489596"/>
                  <a:pt x="1442393" y="2418159"/>
                  <a:pt x="1367772" y="2411015"/>
                </a:cubicBezTo>
                <a:cubicBezTo>
                  <a:pt x="1300259" y="2403872"/>
                  <a:pt x="1232745" y="2396728"/>
                  <a:pt x="1168784" y="2411015"/>
                </a:cubicBezTo>
                <a:cubicBezTo>
                  <a:pt x="1090610" y="2428875"/>
                  <a:pt x="1047969" y="2400300"/>
                  <a:pt x="1026649" y="2336007"/>
                </a:cubicBezTo>
                <a:cubicBezTo>
                  <a:pt x="1001776" y="2268141"/>
                  <a:pt x="955582" y="2232422"/>
                  <a:pt x="891621" y="2200275"/>
                </a:cubicBezTo>
                <a:cubicBezTo>
                  <a:pt x="735273" y="2121694"/>
                  <a:pt x="586032" y="2028825"/>
                  <a:pt x="415470" y="1982390"/>
                </a:cubicBezTo>
                <a:cubicBezTo>
                  <a:pt x="383490" y="1975246"/>
                  <a:pt x="344403" y="1960959"/>
                  <a:pt x="330189" y="1900238"/>
                </a:cubicBezTo>
                <a:cubicBezTo>
                  <a:pt x="792127" y="1993106"/>
                  <a:pt x="1211424" y="2232422"/>
                  <a:pt x="1687576" y="2218135"/>
                </a:cubicBezTo>
                <a:cubicBezTo>
                  <a:pt x="1559654" y="2143125"/>
                  <a:pt x="1406860" y="2139554"/>
                  <a:pt x="1268278" y="2085975"/>
                </a:cubicBezTo>
                <a:cubicBezTo>
                  <a:pt x="1367772" y="2046685"/>
                  <a:pt x="1460160" y="2089547"/>
                  <a:pt x="1552548" y="2110978"/>
                </a:cubicBezTo>
                <a:cubicBezTo>
                  <a:pt x="1630722" y="2128837"/>
                  <a:pt x="1701789" y="2132410"/>
                  <a:pt x="1708896" y="2021681"/>
                </a:cubicBezTo>
                <a:cubicBezTo>
                  <a:pt x="1708896" y="2010965"/>
                  <a:pt x="1708896" y="2003821"/>
                  <a:pt x="1708896" y="1993106"/>
                </a:cubicBezTo>
                <a:cubicBezTo>
                  <a:pt x="1680469" y="1946672"/>
                  <a:pt x="1641382" y="1925240"/>
                  <a:pt x="1591635" y="1910953"/>
                </a:cubicBezTo>
                <a:cubicBezTo>
                  <a:pt x="1563208" y="1903809"/>
                  <a:pt x="1524121" y="1889522"/>
                  <a:pt x="1524121" y="1857375"/>
                </a:cubicBezTo>
                <a:cubicBezTo>
                  <a:pt x="1527674" y="1735931"/>
                  <a:pt x="1431733" y="1700212"/>
                  <a:pt x="1339346" y="1664493"/>
                </a:cubicBezTo>
                <a:cubicBezTo>
                  <a:pt x="1389093" y="1603772"/>
                  <a:pt x="1431733" y="1646635"/>
                  <a:pt x="1470820" y="1643062"/>
                </a:cubicBezTo>
                <a:cubicBezTo>
                  <a:pt x="1495694" y="1639491"/>
                  <a:pt x="1520567" y="1635919"/>
                  <a:pt x="1520567" y="1603772"/>
                </a:cubicBezTo>
                <a:cubicBezTo>
                  <a:pt x="1520567" y="1578769"/>
                  <a:pt x="1509907" y="1546622"/>
                  <a:pt x="1485034" y="1546622"/>
                </a:cubicBezTo>
                <a:cubicBezTo>
                  <a:pt x="1328686" y="1543050"/>
                  <a:pt x="1239851" y="1371600"/>
                  <a:pt x="1076396" y="1371600"/>
                </a:cubicBezTo>
                <a:cubicBezTo>
                  <a:pt x="976902" y="1371600"/>
                  <a:pt x="1126144" y="1275159"/>
                  <a:pt x="1044416" y="1235869"/>
                </a:cubicBezTo>
                <a:cubicBezTo>
                  <a:pt x="1026649" y="1225153"/>
                  <a:pt x="1094163" y="1210866"/>
                  <a:pt x="1122590" y="1214437"/>
                </a:cubicBezTo>
                <a:cubicBezTo>
                  <a:pt x="1151017" y="1218009"/>
                  <a:pt x="1175891" y="1243013"/>
                  <a:pt x="1211424" y="1225153"/>
                </a:cubicBezTo>
                <a:cubicBezTo>
                  <a:pt x="1229191" y="1160860"/>
                  <a:pt x="1182997" y="1135856"/>
                  <a:pt x="1140357" y="1117997"/>
                </a:cubicBezTo>
                <a:cubicBezTo>
                  <a:pt x="1047969" y="1075135"/>
                  <a:pt x="955582" y="1025129"/>
                  <a:pt x="852534" y="1010841"/>
                </a:cubicBezTo>
                <a:cubicBezTo>
                  <a:pt x="817001" y="1007269"/>
                  <a:pt x="795680" y="989409"/>
                  <a:pt x="799234" y="953690"/>
                </a:cubicBezTo>
                <a:cubicBezTo>
                  <a:pt x="806340" y="907256"/>
                  <a:pt x="841874" y="921544"/>
                  <a:pt x="870301" y="925115"/>
                </a:cubicBezTo>
                <a:cubicBezTo>
                  <a:pt x="888068" y="928688"/>
                  <a:pt x="905835" y="939403"/>
                  <a:pt x="923602" y="914400"/>
                </a:cubicBezTo>
                <a:cubicBezTo>
                  <a:pt x="611794" y="724198"/>
                  <a:pt x="409919" y="684684"/>
                  <a:pt x="132090" y="589415"/>
                </a:cubicBezTo>
                <a:lnTo>
                  <a:pt x="31922" y="552917"/>
                </a:lnTo>
                <a:lnTo>
                  <a:pt x="26859" y="541335"/>
                </a:lnTo>
                <a:cubicBezTo>
                  <a:pt x="20137" y="534929"/>
                  <a:pt x="8953" y="532232"/>
                  <a:pt x="0" y="527681"/>
                </a:cubicBezTo>
                <a:cubicBezTo>
                  <a:pt x="5969" y="516305"/>
                  <a:pt x="7617" y="502963"/>
                  <a:pt x="17905" y="493550"/>
                </a:cubicBezTo>
                <a:cubicBezTo>
                  <a:pt x="23947" y="488022"/>
                  <a:pt x="35344" y="487159"/>
                  <a:pt x="44763" y="486724"/>
                </a:cubicBezTo>
                <a:lnTo>
                  <a:pt x="165722" y="483650"/>
                </a:lnTo>
                <a:lnTo>
                  <a:pt x="193385" y="498723"/>
                </a:lnTo>
                <a:cubicBezTo>
                  <a:pt x="210263" y="511671"/>
                  <a:pt x="227142" y="525066"/>
                  <a:pt x="315976" y="535781"/>
                </a:cubicBezTo>
                <a:cubicBezTo>
                  <a:pt x="401257" y="546497"/>
                  <a:pt x="479431" y="582216"/>
                  <a:pt x="575372" y="525066"/>
                </a:cubicBezTo>
                <a:cubicBezTo>
                  <a:pt x="639332" y="485775"/>
                  <a:pt x="742380" y="528637"/>
                  <a:pt x="820554" y="560785"/>
                </a:cubicBezTo>
                <a:cubicBezTo>
                  <a:pt x="884515" y="589360"/>
                  <a:pt x="948475" y="596503"/>
                  <a:pt x="1033756" y="560785"/>
                </a:cubicBezTo>
                <a:cubicBezTo>
                  <a:pt x="955582" y="539354"/>
                  <a:pt x="895175" y="521494"/>
                  <a:pt x="834767" y="507206"/>
                </a:cubicBezTo>
                <a:cubicBezTo>
                  <a:pt x="785020" y="496491"/>
                  <a:pt x="756593" y="471488"/>
                  <a:pt x="760147" y="417909"/>
                </a:cubicBezTo>
                <a:cubicBezTo>
                  <a:pt x="760147" y="389334"/>
                  <a:pt x="749487" y="350044"/>
                  <a:pt x="785020" y="335757"/>
                </a:cubicBezTo>
                <a:cubicBezTo>
                  <a:pt x="813447" y="321469"/>
                  <a:pt x="852534" y="335757"/>
                  <a:pt x="866748" y="360759"/>
                </a:cubicBezTo>
                <a:cubicBezTo>
                  <a:pt x="884515" y="407194"/>
                  <a:pt x="902281" y="450056"/>
                  <a:pt x="962689" y="453629"/>
                </a:cubicBezTo>
                <a:cubicBezTo>
                  <a:pt x="1044416" y="460771"/>
                  <a:pt x="998222" y="432197"/>
                  <a:pt x="984009" y="396478"/>
                </a:cubicBezTo>
                <a:cubicBezTo>
                  <a:pt x="969795" y="357188"/>
                  <a:pt x="1012436" y="346472"/>
                  <a:pt x="1040863" y="353615"/>
                </a:cubicBezTo>
                <a:cubicBezTo>
                  <a:pt x="1147464" y="385763"/>
                  <a:pt x="1257618" y="328613"/>
                  <a:pt x="1367772" y="375047"/>
                </a:cubicBezTo>
                <a:cubicBezTo>
                  <a:pt x="1339346" y="260747"/>
                  <a:pt x="1278938" y="210741"/>
                  <a:pt x="1151017" y="192881"/>
                </a:cubicBezTo>
                <a:cubicBezTo>
                  <a:pt x="1104823" y="189310"/>
                  <a:pt x="1055076" y="196453"/>
                  <a:pt x="1012436" y="164306"/>
                </a:cubicBezTo>
                <a:cubicBezTo>
                  <a:pt x="987562" y="146447"/>
                  <a:pt x="962689" y="125016"/>
                  <a:pt x="980456" y="89297"/>
                </a:cubicBezTo>
                <a:cubicBezTo>
                  <a:pt x="991116" y="64294"/>
                  <a:pt x="1019542" y="64294"/>
                  <a:pt x="1044416" y="71437"/>
                </a:cubicBezTo>
                <a:cubicBezTo>
                  <a:pt x="1147464" y="110728"/>
                  <a:pt x="1257618" y="121444"/>
                  <a:pt x="1364219" y="135731"/>
                </a:cubicBezTo>
                <a:cubicBezTo>
                  <a:pt x="1381986" y="139303"/>
                  <a:pt x="1399753" y="146447"/>
                  <a:pt x="1417520" y="110728"/>
                </a:cubicBezTo>
                <a:cubicBezTo>
                  <a:pt x="1293152" y="78581"/>
                  <a:pt x="1172337" y="35719"/>
                  <a:pt x="1047969" y="0"/>
                </a:cubicBezTo>
                <a:close/>
              </a:path>
            </a:pathLst>
          </a:custGeom>
        </p:spPr>
      </p:pic>
      <p:sp>
        <p:nvSpPr>
          <p:cNvPr id="5" name="Прямоугольник 4">
            <a:extLst>
              <a:ext uri="{FF2B5EF4-FFF2-40B4-BE49-F238E27FC236}">
                <a16:creationId xmlns:a16="http://schemas.microsoft.com/office/drawing/2014/main" id="{CDD0E706-D5D8-A8BA-05DB-B9EC3E91FCF6}"/>
              </a:ext>
            </a:extLst>
          </p:cNvPr>
          <p:cNvSpPr/>
          <p:nvPr/>
        </p:nvSpPr>
        <p:spPr>
          <a:xfrm>
            <a:off x="909085" y="4020362"/>
            <a:ext cx="7129130" cy="1525845"/>
          </a:xfrm>
          <a:prstGeom prst="rect">
            <a:avLst/>
          </a:prstGeom>
        </p:spPr>
        <p:txBody>
          <a:bodyPr vert="horz" lIns="68580" tIns="34290" rIns="68580" bIns="34290" rtlCol="0">
            <a:noAutofit/>
          </a:bodyPr>
          <a:lstStyle/>
          <a:p>
            <a:pPr>
              <a:lnSpc>
                <a:spcPct val="90000"/>
              </a:lnSpc>
              <a:spcAft>
                <a:spcPts val="450"/>
              </a:spcAft>
            </a:pPr>
            <a:r>
              <a:rPr lang="en-US" sz="2700" b="1" i="1" dirty="0">
                <a:solidFill>
                  <a:schemeClr val="accent6">
                    <a:lumMod val="75000"/>
                  </a:schemeClr>
                </a:solidFill>
              </a:rPr>
              <a:t> </a:t>
            </a:r>
          </a:p>
        </p:txBody>
      </p:sp>
      <p:pic>
        <p:nvPicPr>
          <p:cNvPr id="1026" name="Picture 2" descr="C:\Users\snana\Pictures\Новая папка\images (1).jpg"/>
          <p:cNvPicPr>
            <a:picLocks noChangeAspect="1" noChangeArrowheads="1"/>
          </p:cNvPicPr>
          <p:nvPr/>
        </p:nvPicPr>
        <p:blipFill rotWithShape="1">
          <a:blip r:embed="rId4">
            <a:extLst>
              <a:ext uri="{28A0092B-C50C-407E-A947-70E740481C1C}">
                <a14:useLocalDpi xmlns:a14="http://schemas.microsoft.com/office/drawing/2010/main" val="0"/>
              </a:ext>
            </a:extLst>
          </a:blip>
          <a:srcRect t="21925" b="23493"/>
          <a:stretch/>
        </p:blipFill>
        <p:spPr bwMode="auto">
          <a:xfrm flipH="1" flipV="1">
            <a:off x="6912328" y="6993565"/>
            <a:ext cx="610040" cy="249413"/>
          </a:xfrm>
          <a:custGeom>
            <a:avLst/>
            <a:gdLst/>
            <a:ahLst/>
            <a:cxnLst/>
            <a:rect l="l" t="t" r="r" b="b"/>
            <a:pathLst>
              <a:path w="7472381" h="3055043">
                <a:moveTo>
                  <a:pt x="638975" y="0"/>
                </a:moveTo>
                <a:lnTo>
                  <a:pt x="7472381" y="0"/>
                </a:lnTo>
                <a:lnTo>
                  <a:pt x="7472381" y="2579984"/>
                </a:lnTo>
                <a:lnTo>
                  <a:pt x="7472381" y="3055043"/>
                </a:lnTo>
                <a:lnTo>
                  <a:pt x="6992676" y="3055043"/>
                </a:lnTo>
                <a:lnTo>
                  <a:pt x="1946893" y="3055043"/>
                </a:lnTo>
                <a:cubicBezTo>
                  <a:pt x="1801205" y="2983605"/>
                  <a:pt x="1662624" y="2897880"/>
                  <a:pt x="1506276" y="2855018"/>
                </a:cubicBezTo>
                <a:cubicBezTo>
                  <a:pt x="1399675" y="2826443"/>
                  <a:pt x="1296627" y="2776437"/>
                  <a:pt x="1314394" y="2626417"/>
                </a:cubicBezTo>
                <a:cubicBezTo>
                  <a:pt x="1317947" y="2583555"/>
                  <a:pt x="1289520" y="2551409"/>
                  <a:pt x="1246880" y="2562124"/>
                </a:cubicBezTo>
                <a:cubicBezTo>
                  <a:pt x="1165153" y="2583555"/>
                  <a:pt x="1126065" y="2522833"/>
                  <a:pt x="1079872" y="2476399"/>
                </a:cubicBezTo>
                <a:cubicBezTo>
                  <a:pt x="998144" y="2394247"/>
                  <a:pt x="919970" y="2308520"/>
                  <a:pt x="788495" y="2294233"/>
                </a:cubicBezTo>
                <a:cubicBezTo>
                  <a:pt x="813369" y="2229939"/>
                  <a:pt x="856009" y="2237083"/>
                  <a:pt x="895097" y="2251371"/>
                </a:cubicBezTo>
                <a:cubicBezTo>
                  <a:pt x="998144" y="2287090"/>
                  <a:pt x="1101192" y="2326380"/>
                  <a:pt x="1204239" y="2362099"/>
                </a:cubicBezTo>
                <a:cubicBezTo>
                  <a:pt x="1271754" y="2383530"/>
                  <a:pt x="1339267" y="2415677"/>
                  <a:pt x="1428102" y="2390674"/>
                </a:cubicBezTo>
                <a:cubicBezTo>
                  <a:pt x="1349928" y="2262087"/>
                  <a:pt x="1218453" y="2237083"/>
                  <a:pt x="1111852" y="2197793"/>
                </a:cubicBezTo>
                <a:cubicBezTo>
                  <a:pt x="980377" y="2147787"/>
                  <a:pt x="902203" y="2054918"/>
                  <a:pt x="806262" y="1947762"/>
                </a:cubicBezTo>
                <a:cubicBezTo>
                  <a:pt x="902203" y="1919187"/>
                  <a:pt x="962610" y="1997768"/>
                  <a:pt x="1040785" y="1994196"/>
                </a:cubicBezTo>
                <a:cubicBezTo>
                  <a:pt x="1044338" y="1983480"/>
                  <a:pt x="1051445" y="1962049"/>
                  <a:pt x="1051445" y="1962049"/>
                </a:cubicBezTo>
                <a:cubicBezTo>
                  <a:pt x="923523" y="1904899"/>
                  <a:pt x="866670" y="1797743"/>
                  <a:pt x="845349" y="1665583"/>
                </a:cubicBezTo>
                <a:cubicBezTo>
                  <a:pt x="838243" y="1597718"/>
                  <a:pt x="792049" y="1576287"/>
                  <a:pt x="745855" y="1544140"/>
                </a:cubicBezTo>
                <a:cubicBezTo>
                  <a:pt x="589507" y="1433411"/>
                  <a:pt x="422499" y="1333399"/>
                  <a:pt x="291024" y="1183381"/>
                </a:cubicBezTo>
                <a:cubicBezTo>
                  <a:pt x="443819" y="1201239"/>
                  <a:pt x="564633" y="1301252"/>
                  <a:pt x="724535" y="1344115"/>
                </a:cubicBezTo>
                <a:cubicBezTo>
                  <a:pt x="596614" y="1179808"/>
                  <a:pt x="429605" y="1094083"/>
                  <a:pt x="276811" y="994071"/>
                </a:cubicBezTo>
                <a:cubicBezTo>
                  <a:pt x="205743" y="947637"/>
                  <a:pt x="141783" y="890486"/>
                  <a:pt x="60055" y="865484"/>
                </a:cubicBezTo>
                <a:cubicBezTo>
                  <a:pt x="31628" y="858340"/>
                  <a:pt x="-18119" y="840481"/>
                  <a:pt x="6755" y="790474"/>
                </a:cubicBezTo>
                <a:cubicBezTo>
                  <a:pt x="28075" y="747612"/>
                  <a:pt x="67162" y="761900"/>
                  <a:pt x="102696" y="772614"/>
                </a:cubicBezTo>
                <a:cubicBezTo>
                  <a:pt x="187976" y="801190"/>
                  <a:pt x="280364" y="801190"/>
                  <a:pt x="397625" y="801190"/>
                </a:cubicBezTo>
                <a:cubicBezTo>
                  <a:pt x="298131" y="665458"/>
                  <a:pt x="116909" y="708321"/>
                  <a:pt x="31628" y="565446"/>
                </a:cubicBezTo>
                <a:cubicBezTo>
                  <a:pt x="138229" y="540444"/>
                  <a:pt x="219957" y="590450"/>
                  <a:pt x="305237" y="601165"/>
                </a:cubicBezTo>
                <a:cubicBezTo>
                  <a:pt x="383412" y="611881"/>
                  <a:pt x="401178" y="586877"/>
                  <a:pt x="383412" y="508296"/>
                </a:cubicBezTo>
                <a:cubicBezTo>
                  <a:pt x="354985" y="386853"/>
                  <a:pt x="397625" y="326130"/>
                  <a:pt x="511333" y="358278"/>
                </a:cubicBezTo>
                <a:cubicBezTo>
                  <a:pt x="617934" y="390424"/>
                  <a:pt x="628594" y="343990"/>
                  <a:pt x="600167" y="276124"/>
                </a:cubicBezTo>
                <a:cubicBezTo>
                  <a:pt x="557527" y="176112"/>
                  <a:pt x="603720" y="97531"/>
                  <a:pt x="635701" y="11805"/>
                </a:cubicBezTo>
                <a:close/>
              </a:path>
            </a:pathLst>
          </a:cu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AE6B1444-8A30-C56F-0841-79150B4BD685}"/>
              </a:ext>
            </a:extLst>
          </p:cNvPr>
          <p:cNvSpPr/>
          <p:nvPr/>
        </p:nvSpPr>
        <p:spPr>
          <a:xfrm>
            <a:off x="1521619" y="1803164"/>
            <a:ext cx="6000750" cy="461665"/>
          </a:xfrm>
          <a:prstGeom prst="rect">
            <a:avLst/>
          </a:prstGeom>
        </p:spPr>
        <p:txBody>
          <a:bodyPr wrap="square">
            <a:spAutoFit/>
          </a:bodyPr>
          <a:lstStyle/>
          <a:p>
            <a:pPr>
              <a:spcAft>
                <a:spcPts val="450"/>
              </a:spcAft>
            </a:pPr>
            <a:r>
              <a:rPr lang="ru-RU" sz="2400" i="1" dirty="0">
                <a:solidFill>
                  <a:srgbClr val="FF0000"/>
                </a:solidFill>
                <a:latin typeface="TimesNewRomanPSMT"/>
              </a:rPr>
              <a:t> </a:t>
            </a:r>
            <a:endParaRPr lang="ru-RU" sz="2400" i="1">
              <a:solidFill>
                <a:srgbClr val="FF0000"/>
              </a:solidFill>
            </a:endParaRPr>
          </a:p>
        </p:txBody>
      </p:sp>
      <p:sp>
        <p:nvSpPr>
          <p:cNvPr id="6" name="TextBox 5">
            <a:extLst>
              <a:ext uri="{FF2B5EF4-FFF2-40B4-BE49-F238E27FC236}">
                <a16:creationId xmlns:a16="http://schemas.microsoft.com/office/drawing/2014/main" id="{1B343FD7-E380-EC71-C1E9-0F6DC88E3932}"/>
              </a:ext>
            </a:extLst>
          </p:cNvPr>
          <p:cNvSpPr txBox="1"/>
          <p:nvPr/>
        </p:nvSpPr>
        <p:spPr>
          <a:xfrm>
            <a:off x="1187624" y="3429000"/>
            <a:ext cx="5670376" cy="378760"/>
          </a:xfrm>
          <a:prstGeom prst="rect">
            <a:avLst/>
          </a:prstGeom>
          <a:noFill/>
        </p:spPr>
        <p:txBody>
          <a:bodyPr wrap="square">
            <a:spAutoFit/>
          </a:bodyPr>
          <a:lstStyle/>
          <a:p>
            <a:r>
              <a:rPr lang="ru-RU" sz="1800" b="1" dirty="0">
                <a:effectLst/>
                <a:latin typeface="TimesNewRomanPS"/>
              </a:rPr>
              <a:t> </a:t>
            </a:r>
            <a:endParaRPr lang="ru-RU" dirty="0"/>
          </a:p>
        </p:txBody>
      </p:sp>
      <p:sp>
        <p:nvSpPr>
          <p:cNvPr id="8" name="TextBox 7">
            <a:extLst>
              <a:ext uri="{FF2B5EF4-FFF2-40B4-BE49-F238E27FC236}">
                <a16:creationId xmlns:a16="http://schemas.microsoft.com/office/drawing/2014/main" id="{F03ECB27-B05B-7D83-0687-D338DED3F374}"/>
              </a:ext>
            </a:extLst>
          </p:cNvPr>
          <p:cNvSpPr txBox="1"/>
          <p:nvPr/>
        </p:nvSpPr>
        <p:spPr>
          <a:xfrm>
            <a:off x="251520" y="173976"/>
            <a:ext cx="8640960" cy="3908762"/>
          </a:xfrm>
          <a:prstGeom prst="rect">
            <a:avLst/>
          </a:prstGeom>
          <a:noFill/>
        </p:spPr>
        <p:txBody>
          <a:bodyPr wrap="square">
            <a:spAutoFit/>
          </a:bodyPr>
          <a:lstStyle/>
          <a:p>
            <a:r>
              <a:rPr lang="ru-RU" sz="3200" b="1" dirty="0">
                <a:effectLst/>
                <a:latin typeface="TimesNewRomanPS"/>
              </a:rPr>
              <a:t>    Заключение </a:t>
            </a:r>
            <a:endParaRPr lang="ru-RU" sz="3200" dirty="0"/>
          </a:p>
          <a:p>
            <a:r>
              <a:rPr lang="ru-RU" sz="2400" i="1" dirty="0">
                <a:effectLst/>
                <a:latin typeface="TimesNewRomanPSMT"/>
              </a:rPr>
              <a:t>    Вы можете выполнять много </a:t>
            </a:r>
            <a:r>
              <a:rPr lang="ru-RU" sz="2400" i="1" dirty="0" err="1">
                <a:effectLst/>
                <a:latin typeface="TimesNewRomanPSMT"/>
              </a:rPr>
              <a:t>ролеи</a:t>
            </a:r>
            <a:r>
              <a:rPr lang="ru-RU" sz="2400" i="1" dirty="0">
                <a:effectLst/>
                <a:latin typeface="TimesNewRomanPSMT"/>
              </a:rPr>
              <a:t>̆ в </a:t>
            </a:r>
            <a:r>
              <a:rPr lang="ru-RU" sz="2400" i="1" dirty="0" err="1">
                <a:effectLst/>
                <a:latin typeface="TimesNewRomanPSMT"/>
              </a:rPr>
              <a:t>своеи</a:t>
            </a:r>
            <a:r>
              <a:rPr lang="ru-RU" sz="2400" i="1" dirty="0">
                <a:effectLst/>
                <a:latin typeface="TimesNewRomanPSMT"/>
              </a:rPr>
              <a:t>̆ жизни, но ни одна из них никогда не будет более </a:t>
            </a:r>
            <a:r>
              <a:rPr lang="ru-RU" sz="2400" i="1" dirty="0" err="1">
                <a:effectLst/>
                <a:latin typeface="TimesNewRomanPSMT"/>
              </a:rPr>
              <a:t>важнои</a:t>
            </a:r>
            <a:r>
              <a:rPr lang="ru-RU" sz="2400" i="1" dirty="0">
                <a:effectLst/>
                <a:latin typeface="TimesNewRomanPSMT"/>
              </a:rPr>
              <a:t>̆, чем быть </a:t>
            </a:r>
            <a:r>
              <a:rPr lang="ru-RU" sz="2400" i="1" dirty="0" err="1">
                <a:effectLst/>
                <a:latin typeface="TimesNewRomanPSMT"/>
              </a:rPr>
              <a:t>мамои</a:t>
            </a:r>
            <a:r>
              <a:rPr lang="ru-RU" sz="2400" i="1" dirty="0">
                <a:effectLst/>
                <a:latin typeface="TimesNewRomanPSMT"/>
              </a:rPr>
              <a:t>̆. Это </a:t>
            </a:r>
            <a:r>
              <a:rPr lang="ru-RU" sz="2400" i="1" dirty="0" err="1">
                <a:effectLst/>
                <a:latin typeface="TimesNewRomanPSMT"/>
              </a:rPr>
              <a:t>священныи</a:t>
            </a:r>
            <a:r>
              <a:rPr lang="ru-RU" sz="2400" i="1" dirty="0">
                <a:effectLst/>
                <a:latin typeface="TimesNewRomanPSMT"/>
              </a:rPr>
              <a:t>̆ долг. Никогда не стоит недооценивать влияние, которое может оказать молящаяся мама. Идите вперед с Богом и </a:t>
            </a:r>
            <a:r>
              <a:rPr lang="ru-RU" sz="2400" i="1" dirty="0" err="1">
                <a:effectLst/>
                <a:latin typeface="TimesNewRomanPSMT"/>
              </a:rPr>
              <a:t>осознавайте</a:t>
            </a:r>
            <a:r>
              <a:rPr lang="ru-RU" sz="2400" i="1" dirty="0">
                <a:effectLst/>
                <a:latin typeface="TimesNewRomanPSMT"/>
              </a:rPr>
              <a:t>, что в ваших силах изменить мир к лучшему для следующего поколения. Бог избрал вас, и Он не оставит вас. Решите быть </a:t>
            </a:r>
            <a:r>
              <a:rPr lang="ru-RU" sz="2400" i="1" dirty="0" err="1">
                <a:effectLst/>
                <a:latin typeface="TimesNewRomanPSMT"/>
              </a:rPr>
              <a:t>наилучшеи</a:t>
            </a:r>
            <a:r>
              <a:rPr lang="ru-RU" sz="2400" i="1" dirty="0">
                <a:effectLst/>
                <a:latin typeface="TimesNewRomanPSMT"/>
              </a:rPr>
              <a:t>̆ </a:t>
            </a:r>
            <a:r>
              <a:rPr lang="ru-RU" sz="2400" i="1" dirty="0" err="1">
                <a:effectLst/>
                <a:latin typeface="TimesNewRomanPSMT"/>
              </a:rPr>
              <a:t>мамои</a:t>
            </a:r>
            <a:r>
              <a:rPr lang="ru-RU" sz="2400" i="1" dirty="0">
                <a:effectLst/>
                <a:latin typeface="TimesNewRomanPSMT"/>
              </a:rPr>
              <a:t>̆, </a:t>
            </a:r>
            <a:r>
              <a:rPr lang="ru-RU" sz="2400" i="1" dirty="0" err="1">
                <a:effectLst/>
                <a:latin typeface="TimesNewRomanPSMT"/>
              </a:rPr>
              <a:t>какои</a:t>
            </a:r>
            <a:r>
              <a:rPr lang="ru-RU" sz="2400" i="1" dirty="0">
                <a:effectLst/>
                <a:latin typeface="TimesNewRomanPSMT"/>
              </a:rPr>
              <a:t>̆ только вы можете, зная, что Он идет радом с вами. Вы любимы, о вас заботятся, и вы не одиноки. Ходите с Богом, одинокая мама! </a:t>
            </a:r>
            <a:endParaRPr lang="ru-RU" sz="2400" i="1" dirty="0"/>
          </a:p>
        </p:txBody>
      </p:sp>
    </p:spTree>
    <p:extLst>
      <p:ext uri="{BB962C8B-B14F-4D97-AF65-F5344CB8AC3E}">
        <p14:creationId xmlns:p14="http://schemas.microsoft.com/office/powerpoint/2010/main" val="629943434"/>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213B3AD-F125-51D6-081D-1D030907A4F8}"/>
              </a:ext>
            </a:extLst>
          </p:cNvPr>
          <p:cNvSpPr txBox="1"/>
          <p:nvPr/>
        </p:nvSpPr>
        <p:spPr>
          <a:xfrm>
            <a:off x="755576" y="731837"/>
            <a:ext cx="7416824" cy="3970318"/>
          </a:xfrm>
          <a:prstGeom prst="rect">
            <a:avLst/>
          </a:prstGeom>
          <a:noFill/>
        </p:spPr>
        <p:txBody>
          <a:bodyPr wrap="square">
            <a:spAutoFit/>
          </a:bodyPr>
          <a:lstStyle/>
          <a:p>
            <a:r>
              <a:rPr lang="ru-RU" sz="2800" dirty="0">
                <a:solidFill>
                  <a:schemeClr val="accent4">
                    <a:lumMod val="50000"/>
                  </a:schemeClr>
                </a:solidFill>
                <a:effectLst/>
                <a:latin typeface="TimesNewRomanPSMT"/>
              </a:rPr>
              <a:t>    Словарь дает определение слову </a:t>
            </a:r>
            <a:r>
              <a:rPr lang="ru-RU" sz="2800" b="1" dirty="0">
                <a:solidFill>
                  <a:schemeClr val="accent4">
                    <a:lumMod val="50000"/>
                  </a:schemeClr>
                </a:solidFill>
                <a:effectLst/>
                <a:latin typeface="TimesNewRomanPSMT"/>
              </a:rPr>
              <a:t>«традиция», </a:t>
            </a:r>
            <a:r>
              <a:rPr lang="ru-RU" sz="2800" dirty="0">
                <a:solidFill>
                  <a:schemeClr val="accent4">
                    <a:lumMod val="50000"/>
                  </a:schemeClr>
                </a:solidFill>
                <a:effectLst/>
                <a:latin typeface="TimesNewRomanPSMT"/>
              </a:rPr>
              <a:t>как </a:t>
            </a:r>
            <a:r>
              <a:rPr lang="ru-RU" sz="2800" b="1" dirty="0">
                <a:solidFill>
                  <a:schemeClr val="accent4">
                    <a:lumMod val="50000"/>
                  </a:schemeClr>
                </a:solidFill>
                <a:effectLst/>
                <a:latin typeface="TimesNewRomanPSMT"/>
              </a:rPr>
              <a:t>«воспоминания, обычаи, привычки и информация, которые передаются от одного поколения к другому на протяжении многих лет и становятся </a:t>
            </a:r>
            <a:r>
              <a:rPr lang="ru-RU" sz="2800" b="1" dirty="0" err="1">
                <a:solidFill>
                  <a:schemeClr val="accent4">
                    <a:lumMod val="50000"/>
                  </a:schemeClr>
                </a:solidFill>
                <a:effectLst/>
                <a:latin typeface="TimesNewRomanPSMT"/>
              </a:rPr>
              <a:t>практикои</a:t>
            </a:r>
            <a:r>
              <a:rPr lang="ru-RU" sz="2800" b="1" dirty="0">
                <a:solidFill>
                  <a:schemeClr val="accent4">
                    <a:lumMod val="50000"/>
                  </a:schemeClr>
                </a:solidFill>
                <a:effectLst/>
                <a:latin typeface="TimesNewRomanPSMT"/>
              </a:rPr>
              <a:t>̆, </a:t>
            </a:r>
            <a:r>
              <a:rPr lang="ru-RU" sz="2800" b="1" dirty="0" err="1">
                <a:solidFill>
                  <a:schemeClr val="accent4">
                    <a:lumMod val="50000"/>
                  </a:schemeClr>
                </a:solidFill>
                <a:effectLst/>
                <a:latin typeface="TimesNewRomanPSMT"/>
              </a:rPr>
              <a:t>основаннои</a:t>
            </a:r>
            <a:r>
              <a:rPr lang="ru-RU" sz="2800" b="1" dirty="0">
                <a:solidFill>
                  <a:schemeClr val="accent4">
                    <a:lumMod val="50000"/>
                  </a:schemeClr>
                </a:solidFill>
                <a:effectLst/>
                <a:latin typeface="TimesNewRomanPSMT"/>
              </a:rPr>
              <a:t>̆ на времени». </a:t>
            </a:r>
          </a:p>
          <a:p>
            <a:r>
              <a:rPr lang="ru-RU" sz="2800" b="1" dirty="0">
                <a:solidFill>
                  <a:schemeClr val="accent4">
                    <a:lumMod val="50000"/>
                  </a:schemeClr>
                </a:solidFill>
                <a:latin typeface="TimesNewRomanPSMT"/>
              </a:rPr>
              <a:t>   </a:t>
            </a:r>
            <a:r>
              <a:rPr lang="ru-RU" sz="2800" dirty="0">
                <a:solidFill>
                  <a:schemeClr val="accent4">
                    <a:lumMod val="50000"/>
                  </a:schemeClr>
                </a:solidFill>
                <a:effectLst/>
                <a:latin typeface="TimesNewRomanPSMT"/>
              </a:rPr>
              <a:t>В данном случае речь идет о том, что вы </a:t>
            </a:r>
            <a:r>
              <a:rPr lang="ru-RU" sz="2800" dirty="0" err="1">
                <a:solidFill>
                  <a:schemeClr val="accent4">
                    <a:lumMod val="50000"/>
                  </a:schemeClr>
                </a:solidFill>
                <a:effectLst/>
                <a:latin typeface="TimesNewRomanPSMT"/>
              </a:rPr>
              <a:t>сейчас</a:t>
            </a:r>
            <a:r>
              <a:rPr lang="ru-RU" sz="2800" dirty="0">
                <a:solidFill>
                  <a:schemeClr val="accent4">
                    <a:lumMod val="50000"/>
                  </a:schemeClr>
                </a:solidFill>
                <a:effectLst/>
                <a:latin typeface="TimesNewRomanPSMT"/>
              </a:rPr>
              <a:t> делаете такого, о чем ваши дети будут вспоминать с любовью. </a:t>
            </a:r>
            <a:endParaRPr lang="ru-RU" sz="2800" dirty="0">
              <a:solidFill>
                <a:schemeClr val="accent4">
                  <a:lumMod val="50000"/>
                </a:schemeClr>
              </a:solidFill>
            </a:endParaRPr>
          </a:p>
        </p:txBody>
      </p:sp>
    </p:spTree>
    <p:extLst>
      <p:ext uri="{BB962C8B-B14F-4D97-AF65-F5344CB8AC3E}">
        <p14:creationId xmlns:p14="http://schemas.microsoft.com/office/powerpoint/2010/main" val="1367062853"/>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descr="C:\Users\snana\Pictures\Новая папка\Без названия (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84937"/>
            <a:ext cx="8928991" cy="668812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B7D3F34A-3D74-E9C4-D4EA-01558BCD8794}"/>
              </a:ext>
            </a:extLst>
          </p:cNvPr>
          <p:cNvSpPr txBox="1"/>
          <p:nvPr/>
        </p:nvSpPr>
        <p:spPr>
          <a:xfrm>
            <a:off x="755576" y="731837"/>
            <a:ext cx="7632848" cy="3847207"/>
          </a:xfrm>
          <a:prstGeom prst="rect">
            <a:avLst/>
          </a:prstGeom>
          <a:noFill/>
        </p:spPr>
        <p:txBody>
          <a:bodyPr wrap="square">
            <a:spAutoFit/>
          </a:bodyPr>
          <a:lstStyle/>
          <a:p>
            <a:r>
              <a:rPr lang="ru-RU" sz="2800" b="1" dirty="0">
                <a:solidFill>
                  <a:srgbClr val="231E1E"/>
                </a:solidFill>
                <a:effectLst/>
                <a:latin typeface="TimesNewRomanPS"/>
              </a:rPr>
              <a:t>Личные размышления </a:t>
            </a:r>
            <a:endParaRPr lang="ru-RU" sz="2800" b="1" dirty="0"/>
          </a:p>
          <a:p>
            <a:pPr>
              <a:buFont typeface="+mj-lt"/>
              <a:buAutoNum type="arabicPeriod"/>
            </a:pPr>
            <a:r>
              <a:rPr lang="ru-RU" sz="2400" i="1" dirty="0">
                <a:solidFill>
                  <a:srgbClr val="231E1E"/>
                </a:solidFill>
                <a:effectLst/>
                <a:latin typeface="TimesNewRomanPSMT"/>
              </a:rPr>
              <a:t>Есть ли какая-то традиция в </a:t>
            </a:r>
            <a:r>
              <a:rPr lang="ru-RU" sz="2400" i="1" dirty="0" err="1">
                <a:solidFill>
                  <a:srgbClr val="231E1E"/>
                </a:solidFill>
                <a:effectLst/>
                <a:latin typeface="TimesNewRomanPSMT"/>
              </a:rPr>
              <a:t>вашеи</a:t>
            </a:r>
            <a:r>
              <a:rPr lang="ru-RU" sz="2400" i="1" dirty="0">
                <a:solidFill>
                  <a:srgbClr val="231E1E"/>
                </a:solidFill>
                <a:effectLst/>
                <a:latin typeface="TimesNewRomanPSMT"/>
              </a:rPr>
              <a:t>̆ семье со времени, когда вы росли, которую вы хотели бы продолжить в своем доме </a:t>
            </a:r>
            <a:r>
              <a:rPr lang="ru-RU" sz="2400" i="1" dirty="0" err="1">
                <a:solidFill>
                  <a:srgbClr val="231E1E"/>
                </a:solidFill>
                <a:effectLst/>
                <a:latin typeface="TimesNewRomanPSMT"/>
              </a:rPr>
              <a:t>сейчас</a:t>
            </a:r>
            <a:r>
              <a:rPr lang="ru-RU" sz="2400" i="1" dirty="0">
                <a:solidFill>
                  <a:srgbClr val="231E1E"/>
                </a:solidFill>
                <a:effectLst/>
                <a:latin typeface="TimesNewRomanPSMT"/>
              </a:rPr>
              <a:t>? </a:t>
            </a:r>
          </a:p>
          <a:p>
            <a:pPr>
              <a:buFont typeface="+mj-lt"/>
              <a:buAutoNum type="arabicPeriod"/>
            </a:pPr>
            <a:r>
              <a:rPr lang="ru-RU" sz="2400" i="1" dirty="0">
                <a:solidFill>
                  <a:srgbClr val="231E1E"/>
                </a:solidFill>
                <a:effectLst/>
                <a:latin typeface="TimesNewRomanPSMT"/>
              </a:rPr>
              <a:t>Есть ли какая-то новая традиция, которую вы создаете, которая не была </a:t>
            </a:r>
            <a:r>
              <a:rPr lang="ru-RU" sz="2400" i="1" dirty="0" err="1">
                <a:solidFill>
                  <a:srgbClr val="231E1E"/>
                </a:solidFill>
                <a:effectLst/>
                <a:latin typeface="TimesNewRomanPSMT"/>
              </a:rPr>
              <a:t>традициеи</a:t>
            </a:r>
            <a:r>
              <a:rPr lang="ru-RU" sz="2400" i="1" dirty="0">
                <a:solidFill>
                  <a:srgbClr val="231E1E"/>
                </a:solidFill>
                <a:effectLst/>
                <a:latin typeface="TimesNewRomanPSMT"/>
              </a:rPr>
              <a:t>̆ в доме вашего детства, но которую вы хотели бы передать следующему поколению? </a:t>
            </a:r>
          </a:p>
          <a:p>
            <a:r>
              <a:rPr lang="ru-RU" sz="2400" i="1" dirty="0">
                <a:solidFill>
                  <a:srgbClr val="231E1E"/>
                </a:solidFill>
                <a:effectLst/>
                <a:latin typeface="TimesNewRomanPSMT"/>
              </a:rPr>
              <a:t>3. Как вы думаете, какое самое радостное воспоминание у вашего ребенка на </a:t>
            </a:r>
            <a:r>
              <a:rPr lang="ru-RU" sz="2400" i="1" dirty="0" err="1">
                <a:solidFill>
                  <a:srgbClr val="231E1E"/>
                </a:solidFill>
                <a:effectLst/>
                <a:latin typeface="TimesNewRomanPSMT"/>
              </a:rPr>
              <a:t>сегодняшнии</a:t>
            </a:r>
            <a:r>
              <a:rPr lang="ru-RU" sz="2400" i="1" dirty="0">
                <a:solidFill>
                  <a:srgbClr val="231E1E"/>
                </a:solidFill>
                <a:effectLst/>
                <a:latin typeface="TimesNewRomanPSMT"/>
              </a:rPr>
              <a:t>̆ день? </a:t>
            </a:r>
            <a:endParaRPr lang="ru-RU" sz="2400" i="1" dirty="0"/>
          </a:p>
        </p:txBody>
      </p:sp>
    </p:spTree>
    <p:extLst>
      <p:ext uri="{BB962C8B-B14F-4D97-AF65-F5344CB8AC3E}">
        <p14:creationId xmlns:p14="http://schemas.microsoft.com/office/powerpoint/2010/main" val="2105572968"/>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CC33A1-7AE0-01B3-89A9-91D6FA6D1D25}"/>
              </a:ext>
            </a:extLst>
          </p:cNvPr>
          <p:cNvSpPr>
            <a:spLocks noGrp="1"/>
          </p:cNvSpPr>
          <p:nvPr>
            <p:ph type="title"/>
          </p:nvPr>
        </p:nvSpPr>
        <p:spPr/>
        <p:txBody>
          <a:bodyPr/>
          <a:lstStyle/>
          <a:p>
            <a:endParaRPr lang="ru-RU" dirty="0"/>
          </a:p>
        </p:txBody>
      </p:sp>
      <p:pic>
        <p:nvPicPr>
          <p:cNvPr id="5" name="Объект 4" descr="Изображение выглядит как текст, рама картины&#10;&#10;Автоматически созданное описание">
            <a:extLst>
              <a:ext uri="{FF2B5EF4-FFF2-40B4-BE49-F238E27FC236}">
                <a16:creationId xmlns:a16="http://schemas.microsoft.com/office/drawing/2014/main" id="{2CC381FD-3A8D-16B0-0A89-F45C7A5D22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574" y="0"/>
            <a:ext cx="9204225" cy="6867768"/>
          </a:xfrm>
        </p:spPr>
      </p:pic>
      <p:sp>
        <p:nvSpPr>
          <p:cNvPr id="4" name="TextBox 3">
            <a:extLst>
              <a:ext uri="{FF2B5EF4-FFF2-40B4-BE49-F238E27FC236}">
                <a16:creationId xmlns:a16="http://schemas.microsoft.com/office/drawing/2014/main" id="{3BC6B67C-01A8-324A-CCDA-058A3ACC0B1E}"/>
              </a:ext>
            </a:extLst>
          </p:cNvPr>
          <p:cNvSpPr txBox="1"/>
          <p:nvPr/>
        </p:nvSpPr>
        <p:spPr>
          <a:xfrm>
            <a:off x="2234242" y="3248647"/>
            <a:ext cx="4606504" cy="369332"/>
          </a:xfrm>
          <a:prstGeom prst="rect">
            <a:avLst/>
          </a:prstGeom>
          <a:noFill/>
        </p:spPr>
        <p:txBody>
          <a:bodyPr wrap="square">
            <a:spAutoFit/>
          </a:bodyPr>
          <a:lstStyle/>
          <a:p>
            <a:r>
              <a:rPr lang="ru-RU" sz="1800" b="1" dirty="0">
                <a:solidFill>
                  <a:srgbClr val="231E1E"/>
                </a:solidFill>
                <a:effectLst/>
                <a:latin typeface="TimesNewRomanPS"/>
              </a:rPr>
              <a:t> </a:t>
            </a:r>
            <a:endParaRPr lang="ru-RU" dirty="0"/>
          </a:p>
        </p:txBody>
      </p:sp>
      <p:sp>
        <p:nvSpPr>
          <p:cNvPr id="8" name="TextBox 7">
            <a:extLst>
              <a:ext uri="{FF2B5EF4-FFF2-40B4-BE49-F238E27FC236}">
                <a16:creationId xmlns:a16="http://schemas.microsoft.com/office/drawing/2014/main" id="{436D3590-3378-3018-18D3-789CF7BFF2F0}"/>
              </a:ext>
            </a:extLst>
          </p:cNvPr>
          <p:cNvSpPr txBox="1"/>
          <p:nvPr/>
        </p:nvSpPr>
        <p:spPr>
          <a:xfrm>
            <a:off x="1763688" y="494512"/>
            <a:ext cx="5400600" cy="584775"/>
          </a:xfrm>
          <a:prstGeom prst="rect">
            <a:avLst/>
          </a:prstGeom>
          <a:noFill/>
        </p:spPr>
        <p:txBody>
          <a:bodyPr wrap="square">
            <a:spAutoFit/>
          </a:bodyPr>
          <a:lstStyle/>
          <a:p>
            <a:r>
              <a:rPr lang="ru-RU" sz="3200" b="1" i="1" dirty="0">
                <a:solidFill>
                  <a:srgbClr val="231E1E"/>
                </a:solidFill>
                <a:effectLst/>
                <a:latin typeface="TimesNewRomanPS"/>
              </a:rPr>
              <a:t>Традиции, связанные с </a:t>
            </a:r>
            <a:r>
              <a:rPr lang="ru-RU" sz="3200" b="1" i="1" dirty="0" err="1">
                <a:solidFill>
                  <a:srgbClr val="231E1E"/>
                </a:solidFill>
                <a:effectLst/>
                <a:latin typeface="TimesNewRomanPS"/>
              </a:rPr>
              <a:t>верои</a:t>
            </a:r>
            <a:r>
              <a:rPr lang="ru-RU" sz="3200" b="1" i="1" dirty="0">
                <a:solidFill>
                  <a:srgbClr val="231E1E"/>
                </a:solidFill>
                <a:effectLst/>
                <a:latin typeface="TimesNewRomanPS"/>
              </a:rPr>
              <a:t>̆ </a:t>
            </a:r>
            <a:endParaRPr lang="ru-RU" sz="3200" i="1" dirty="0"/>
          </a:p>
        </p:txBody>
      </p:sp>
      <p:sp>
        <p:nvSpPr>
          <p:cNvPr id="10" name="TextBox 9">
            <a:extLst>
              <a:ext uri="{FF2B5EF4-FFF2-40B4-BE49-F238E27FC236}">
                <a16:creationId xmlns:a16="http://schemas.microsoft.com/office/drawing/2014/main" id="{5CDF4D0B-BE45-D9D1-A947-6FA8CE015F57}"/>
              </a:ext>
            </a:extLst>
          </p:cNvPr>
          <p:cNvSpPr txBox="1"/>
          <p:nvPr/>
        </p:nvSpPr>
        <p:spPr>
          <a:xfrm>
            <a:off x="971600" y="1417638"/>
            <a:ext cx="7416824" cy="4524315"/>
          </a:xfrm>
          <a:prstGeom prst="rect">
            <a:avLst/>
          </a:prstGeom>
          <a:noFill/>
        </p:spPr>
        <p:txBody>
          <a:bodyPr wrap="square">
            <a:spAutoFit/>
          </a:bodyPr>
          <a:lstStyle/>
          <a:p>
            <a:r>
              <a:rPr lang="ru-RU" sz="2400" dirty="0">
                <a:solidFill>
                  <a:srgbClr val="231E1E"/>
                </a:solidFill>
                <a:effectLst/>
                <a:latin typeface="TimesNewRomanPSMT"/>
              </a:rPr>
              <a:t>     </a:t>
            </a:r>
            <a:r>
              <a:rPr lang="ru-RU" sz="2400" i="1" dirty="0">
                <a:solidFill>
                  <a:srgbClr val="231E1E"/>
                </a:solidFill>
                <a:effectLst/>
                <a:latin typeface="TimesNewRomanPSMT"/>
              </a:rPr>
              <a:t>Духовные традиции играют важную роль в семье. Даже если в этом участвуете только вы и ваш ребенок, это время вместе будет бесценно, поскольку ваш ребенок будет нести эти воспоминания и традиции </a:t>
            </a:r>
            <a:r>
              <a:rPr lang="ru-RU" sz="2400" i="1" dirty="0" err="1">
                <a:solidFill>
                  <a:srgbClr val="231E1E"/>
                </a:solidFill>
                <a:effectLst/>
                <a:latin typeface="TimesNewRomanPSMT"/>
              </a:rPr>
              <a:t>каждодневнои</a:t>
            </a:r>
            <a:r>
              <a:rPr lang="ru-RU" sz="2400" i="1" dirty="0">
                <a:solidFill>
                  <a:srgbClr val="231E1E"/>
                </a:solidFill>
                <a:effectLst/>
                <a:latin typeface="TimesNewRomanPSMT"/>
              </a:rPr>
              <a:t>̆ </a:t>
            </a:r>
            <a:r>
              <a:rPr lang="ru-RU" sz="2400" i="1" dirty="0" err="1">
                <a:solidFill>
                  <a:srgbClr val="231E1E"/>
                </a:solidFill>
                <a:effectLst/>
                <a:latin typeface="TimesNewRomanPSMT"/>
              </a:rPr>
              <a:t>религиознои</a:t>
            </a:r>
            <a:r>
              <a:rPr lang="ru-RU" sz="2400" i="1" dirty="0">
                <a:solidFill>
                  <a:srgbClr val="231E1E"/>
                </a:solidFill>
                <a:effectLst/>
                <a:latin typeface="TimesNewRomanPSMT"/>
              </a:rPr>
              <a:t>̆ жизни с </a:t>
            </a:r>
            <a:r>
              <a:rPr lang="ru-RU" sz="2400" i="1" dirty="0" err="1">
                <a:solidFill>
                  <a:srgbClr val="231E1E"/>
                </a:solidFill>
                <a:effectLst/>
                <a:latin typeface="TimesNewRomanPSMT"/>
              </a:rPr>
              <a:t>собои</a:t>
            </a:r>
            <a:r>
              <a:rPr lang="ru-RU" sz="2400" i="1" dirty="0">
                <a:solidFill>
                  <a:srgbClr val="231E1E"/>
                </a:solidFill>
                <a:effectLst/>
                <a:latin typeface="TimesNewRomanPSMT"/>
              </a:rPr>
              <a:t>̆ в свою будущую семью. </a:t>
            </a:r>
          </a:p>
          <a:p>
            <a:r>
              <a:rPr lang="ru-RU" sz="2400" i="1" dirty="0">
                <a:solidFill>
                  <a:srgbClr val="231E1E"/>
                </a:solidFill>
                <a:latin typeface="TimesNewRomanPSMT"/>
              </a:rPr>
              <a:t>     </a:t>
            </a:r>
            <a:r>
              <a:rPr lang="ru-RU" sz="2400" i="1" dirty="0">
                <a:solidFill>
                  <a:srgbClr val="231E1E"/>
                </a:solidFill>
                <a:effectLst/>
                <a:latin typeface="TimesNewRomanPSMT"/>
              </a:rPr>
              <a:t>Если вы привьете эти привычки своему ребенку </a:t>
            </a:r>
            <a:r>
              <a:rPr lang="ru-RU" sz="2400" i="1" dirty="0" err="1">
                <a:solidFill>
                  <a:srgbClr val="231E1E"/>
                </a:solidFill>
                <a:effectLst/>
                <a:latin typeface="TimesNewRomanPSMT"/>
              </a:rPr>
              <a:t>сейчас</a:t>
            </a:r>
            <a:r>
              <a:rPr lang="ru-RU" sz="2400" i="1" dirty="0">
                <a:solidFill>
                  <a:srgbClr val="231E1E"/>
                </a:solidFill>
                <a:effectLst/>
                <a:latin typeface="TimesNewRomanPSMT"/>
              </a:rPr>
              <a:t>, они также станут мощными воспоминаниями о том, как вера проживалась на практике в их детстве, и повлияют на то, как они будут возрастать в вере и воплощать ее в жизнь, создав собственную семью. </a:t>
            </a:r>
            <a:endParaRPr lang="ru-RU" sz="2400" i="1" dirty="0"/>
          </a:p>
        </p:txBody>
      </p:sp>
    </p:spTree>
    <p:extLst>
      <p:ext uri="{BB962C8B-B14F-4D97-AF65-F5344CB8AC3E}">
        <p14:creationId xmlns:p14="http://schemas.microsoft.com/office/powerpoint/2010/main" val="4126882395"/>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CC33A1-7AE0-01B3-89A9-91D6FA6D1D25}"/>
              </a:ext>
            </a:extLst>
          </p:cNvPr>
          <p:cNvSpPr>
            <a:spLocks noGrp="1"/>
          </p:cNvSpPr>
          <p:nvPr>
            <p:ph type="title"/>
          </p:nvPr>
        </p:nvSpPr>
        <p:spPr/>
        <p:txBody>
          <a:bodyPr/>
          <a:lstStyle/>
          <a:p>
            <a:endParaRPr lang="ru-RU" dirty="0"/>
          </a:p>
        </p:txBody>
      </p:sp>
      <p:pic>
        <p:nvPicPr>
          <p:cNvPr id="5" name="Объект 4" descr="Изображение выглядит как текст, рама картины&#10;&#10;Автоматически созданное описание">
            <a:extLst>
              <a:ext uri="{FF2B5EF4-FFF2-40B4-BE49-F238E27FC236}">
                <a16:creationId xmlns:a16="http://schemas.microsoft.com/office/drawing/2014/main" id="{2CC381FD-3A8D-16B0-0A89-F45C7A5D221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9482" y="0"/>
            <a:ext cx="9191134" cy="6858000"/>
          </a:xfrm>
        </p:spPr>
      </p:pic>
      <p:sp>
        <p:nvSpPr>
          <p:cNvPr id="4" name="TextBox 3">
            <a:extLst>
              <a:ext uri="{FF2B5EF4-FFF2-40B4-BE49-F238E27FC236}">
                <a16:creationId xmlns:a16="http://schemas.microsoft.com/office/drawing/2014/main" id="{49B62ACF-EF6E-1DA9-666E-CEB0395D9AE0}"/>
              </a:ext>
            </a:extLst>
          </p:cNvPr>
          <p:cNvSpPr txBox="1"/>
          <p:nvPr/>
        </p:nvSpPr>
        <p:spPr>
          <a:xfrm>
            <a:off x="1331640" y="980728"/>
            <a:ext cx="6552728" cy="1077218"/>
          </a:xfrm>
          <a:prstGeom prst="rect">
            <a:avLst/>
          </a:prstGeom>
          <a:noFill/>
        </p:spPr>
        <p:txBody>
          <a:bodyPr wrap="square">
            <a:spAutoFit/>
          </a:bodyPr>
          <a:lstStyle/>
          <a:p>
            <a:r>
              <a:rPr lang="ru-RU" sz="3200" b="1" dirty="0">
                <a:effectLst/>
                <a:latin typeface="TimesNewRomanPS"/>
              </a:rPr>
              <a:t>Пути создания воспоминаний, связанных с </a:t>
            </a:r>
            <a:r>
              <a:rPr lang="ru-RU" sz="3200" b="1" dirty="0" err="1">
                <a:effectLst/>
                <a:latin typeface="TimesNewRomanPS"/>
              </a:rPr>
              <a:t>религиознои</a:t>
            </a:r>
            <a:r>
              <a:rPr lang="ru-RU" sz="3200" b="1" dirty="0">
                <a:effectLst/>
                <a:latin typeface="TimesNewRomanPS"/>
              </a:rPr>
              <a:t>̆ жизнью </a:t>
            </a:r>
            <a:endParaRPr lang="ru-RU" sz="3200" b="1" dirty="0"/>
          </a:p>
        </p:txBody>
      </p:sp>
      <p:sp>
        <p:nvSpPr>
          <p:cNvPr id="7" name="TextBox 6">
            <a:extLst>
              <a:ext uri="{FF2B5EF4-FFF2-40B4-BE49-F238E27FC236}">
                <a16:creationId xmlns:a16="http://schemas.microsoft.com/office/drawing/2014/main" id="{2F0BA639-FDF0-FEB5-1AEA-1AD0BA69797E}"/>
              </a:ext>
            </a:extLst>
          </p:cNvPr>
          <p:cNvSpPr txBox="1"/>
          <p:nvPr/>
        </p:nvSpPr>
        <p:spPr>
          <a:xfrm>
            <a:off x="755576" y="2306291"/>
            <a:ext cx="7416824" cy="3108543"/>
          </a:xfrm>
          <a:prstGeom prst="rect">
            <a:avLst/>
          </a:prstGeom>
          <a:noFill/>
        </p:spPr>
        <p:txBody>
          <a:bodyPr wrap="square">
            <a:spAutoFit/>
          </a:bodyPr>
          <a:lstStyle/>
          <a:p>
            <a:r>
              <a:rPr lang="ru-RU" sz="2800" b="1" i="1" dirty="0">
                <a:effectLst/>
                <a:latin typeface="TimesNewRomanPS"/>
              </a:rPr>
              <a:t>- Посещение церкви и празднование субботы</a:t>
            </a:r>
            <a:endParaRPr lang="ru-RU" sz="2800" i="1" dirty="0">
              <a:effectLst/>
              <a:latin typeface="TimesNewRomanPSMT"/>
            </a:endParaRPr>
          </a:p>
          <a:p>
            <a:r>
              <a:rPr lang="ru-RU" sz="2800" b="1" i="1" dirty="0">
                <a:effectLst/>
                <a:latin typeface="TimesNewRomanPS"/>
              </a:rPr>
              <a:t>- Ежедневное </a:t>
            </a:r>
            <a:r>
              <a:rPr lang="ru-RU" sz="2800" b="1" i="1" dirty="0" err="1">
                <a:effectLst/>
                <a:latin typeface="TimesNewRomanPS"/>
              </a:rPr>
              <a:t>семейное</a:t>
            </a:r>
            <a:r>
              <a:rPr lang="ru-RU" sz="2800" b="1" i="1" dirty="0">
                <a:effectLst/>
                <a:latin typeface="TimesNewRomanPS"/>
              </a:rPr>
              <a:t> богослужение </a:t>
            </a:r>
            <a:r>
              <a:rPr lang="ru-RU" sz="2800" i="1" dirty="0">
                <a:effectLst/>
                <a:latin typeface="TimesNewRomanPSMT"/>
              </a:rPr>
              <a:t>– </a:t>
            </a:r>
          </a:p>
          <a:p>
            <a:r>
              <a:rPr lang="ru-RU" sz="2800" b="1" i="1" dirty="0">
                <a:effectLst/>
                <a:latin typeface="TimesNewRomanPS"/>
              </a:rPr>
              <a:t>- Время молитвы </a:t>
            </a:r>
          </a:p>
          <a:p>
            <a:r>
              <a:rPr lang="ru-RU" sz="2800" b="1" i="1" dirty="0">
                <a:effectLst/>
                <a:latin typeface="TimesNewRomanPS"/>
              </a:rPr>
              <a:t>- </a:t>
            </a:r>
            <a:r>
              <a:rPr lang="ru-RU" sz="2800" b="1" i="1" dirty="0" err="1">
                <a:effectLst/>
                <a:latin typeface="TimesNewRomanPS"/>
              </a:rPr>
              <a:t>Семейная</a:t>
            </a:r>
            <a:r>
              <a:rPr lang="ru-RU" sz="2800" b="1" i="1" dirty="0">
                <a:effectLst/>
                <a:latin typeface="TimesNewRomanPS"/>
              </a:rPr>
              <a:t> свадьба</a:t>
            </a:r>
            <a:endParaRPr lang="ru-RU" sz="2800" i="1" dirty="0"/>
          </a:p>
          <a:p>
            <a:r>
              <a:rPr lang="ru-RU" sz="2800" b="1" i="1" dirty="0">
                <a:effectLst/>
                <a:latin typeface="TimesNewRomanPS"/>
              </a:rPr>
              <a:t>- </a:t>
            </a:r>
            <a:r>
              <a:rPr lang="ru-RU" sz="2800" b="1" i="1" dirty="0" err="1">
                <a:effectLst/>
                <a:latin typeface="TimesNewRomanPS"/>
              </a:rPr>
              <a:t>Семейные</a:t>
            </a:r>
            <a:r>
              <a:rPr lang="ru-RU" sz="2800" b="1" i="1" dirty="0">
                <a:effectLst/>
                <a:latin typeface="TimesNewRomanPS"/>
              </a:rPr>
              <a:t> похороны </a:t>
            </a:r>
          </a:p>
          <a:p>
            <a:r>
              <a:rPr lang="ru-RU" sz="2800" b="1" i="1" dirty="0">
                <a:effectLst/>
                <a:latin typeface="TimesNewRomanPS"/>
              </a:rPr>
              <a:t>- Рождество </a:t>
            </a:r>
            <a:endParaRPr lang="ru-RU" sz="2800" b="1" i="1" dirty="0">
              <a:latin typeface="TimesNewRomanPSMT"/>
            </a:endParaRPr>
          </a:p>
          <a:p>
            <a:r>
              <a:rPr lang="ru-RU" sz="2800" b="1" i="1" dirty="0">
                <a:effectLst/>
                <a:latin typeface="TimesNewRomanPS"/>
              </a:rPr>
              <a:t>- Пасха</a:t>
            </a:r>
            <a:endParaRPr lang="ru-RU" sz="2800" i="1" dirty="0"/>
          </a:p>
        </p:txBody>
      </p:sp>
      <p:pic>
        <p:nvPicPr>
          <p:cNvPr id="6" name="Рисунок 5" descr="Изображение выглядит как человек, внутренний&#10;&#10;Автоматически созданное описание">
            <a:extLst>
              <a:ext uri="{FF2B5EF4-FFF2-40B4-BE49-F238E27FC236}">
                <a16:creationId xmlns:a16="http://schemas.microsoft.com/office/drawing/2014/main" id="{272591FF-CAD1-E3FC-58A9-F831B05B36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18787" y="3400479"/>
            <a:ext cx="3646404" cy="2427433"/>
          </a:xfrm>
          <a:prstGeom prst="rect">
            <a:avLst/>
          </a:prstGeom>
        </p:spPr>
      </p:pic>
    </p:spTree>
    <p:extLst>
      <p:ext uri="{BB962C8B-B14F-4D97-AF65-F5344CB8AC3E}">
        <p14:creationId xmlns:p14="http://schemas.microsoft.com/office/powerpoint/2010/main" val="5513597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anim calcmode="lin" valueType="num">
                                      <p:cBhvr additive="base">
                                        <p:cTn id="2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 calcmode="lin" valueType="num">
                                      <p:cBhvr additive="base">
                                        <p:cTn id="3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 calcmode="lin" valueType="num">
                                      <p:cBhvr additive="base">
                                        <p:cTn id="37"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CC33A1-7AE0-01B3-89A9-91D6FA6D1D25}"/>
              </a:ext>
            </a:extLst>
          </p:cNvPr>
          <p:cNvSpPr>
            <a:spLocks noGrp="1"/>
          </p:cNvSpPr>
          <p:nvPr>
            <p:ph type="title"/>
          </p:nvPr>
        </p:nvSpPr>
        <p:spPr/>
        <p:txBody>
          <a:bodyPr/>
          <a:lstStyle/>
          <a:p>
            <a:endParaRPr lang="ru-RU" dirty="0"/>
          </a:p>
        </p:txBody>
      </p:sp>
      <p:pic>
        <p:nvPicPr>
          <p:cNvPr id="5" name="Объект 4" descr="Изображение выглядит как текст, рама картины&#10;&#10;Автоматически созданное описание">
            <a:extLst>
              <a:ext uri="{FF2B5EF4-FFF2-40B4-BE49-F238E27FC236}">
                <a16:creationId xmlns:a16="http://schemas.microsoft.com/office/drawing/2014/main" id="{2CC381FD-3A8D-16B0-0A89-F45C7A5D22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 y="-27736"/>
            <a:ext cx="9144000" cy="6885735"/>
          </a:xfrm>
        </p:spPr>
      </p:pic>
      <p:sp>
        <p:nvSpPr>
          <p:cNvPr id="4" name="TextBox 3">
            <a:extLst>
              <a:ext uri="{FF2B5EF4-FFF2-40B4-BE49-F238E27FC236}">
                <a16:creationId xmlns:a16="http://schemas.microsoft.com/office/drawing/2014/main" id="{459DB634-E8AD-4238-B910-2E0C53E90814}"/>
              </a:ext>
            </a:extLst>
          </p:cNvPr>
          <p:cNvSpPr txBox="1"/>
          <p:nvPr/>
        </p:nvSpPr>
        <p:spPr>
          <a:xfrm>
            <a:off x="1256634" y="896723"/>
            <a:ext cx="6339701" cy="1077218"/>
          </a:xfrm>
          <a:prstGeom prst="rect">
            <a:avLst/>
          </a:prstGeom>
          <a:noFill/>
        </p:spPr>
        <p:txBody>
          <a:bodyPr wrap="square">
            <a:spAutoFit/>
          </a:bodyPr>
          <a:lstStyle/>
          <a:p>
            <a:r>
              <a:rPr lang="ru-RU" sz="3200" b="1" dirty="0">
                <a:effectLst/>
                <a:latin typeface="TimesNewRomanPS"/>
              </a:rPr>
              <a:t>Воспоминания о времени, которое семья проводила вместе </a:t>
            </a:r>
            <a:endParaRPr lang="ru-RU" sz="3200" dirty="0"/>
          </a:p>
        </p:txBody>
      </p:sp>
      <p:sp>
        <p:nvSpPr>
          <p:cNvPr id="7" name="TextBox 6">
            <a:extLst>
              <a:ext uri="{FF2B5EF4-FFF2-40B4-BE49-F238E27FC236}">
                <a16:creationId xmlns:a16="http://schemas.microsoft.com/office/drawing/2014/main" id="{09F2DE25-B7B0-D780-68EE-B9A5867CC8D9}"/>
              </a:ext>
            </a:extLst>
          </p:cNvPr>
          <p:cNvSpPr txBox="1"/>
          <p:nvPr/>
        </p:nvSpPr>
        <p:spPr>
          <a:xfrm>
            <a:off x="827583" y="2222286"/>
            <a:ext cx="7272807" cy="1200329"/>
          </a:xfrm>
          <a:prstGeom prst="rect">
            <a:avLst/>
          </a:prstGeom>
          <a:noFill/>
        </p:spPr>
        <p:txBody>
          <a:bodyPr wrap="square">
            <a:spAutoFit/>
          </a:bodyPr>
          <a:lstStyle/>
          <a:p>
            <a:r>
              <a:rPr lang="ru-RU" sz="2400" b="1" i="1" dirty="0">
                <a:effectLst/>
                <a:latin typeface="TimesNewRomanPSMT"/>
              </a:rPr>
              <a:t>Игры </a:t>
            </a:r>
            <a:r>
              <a:rPr lang="ru-RU" sz="2400" i="1" dirty="0">
                <a:effectLst/>
                <a:latin typeface="TimesNewRomanPSMT"/>
              </a:rPr>
              <a:t>отлично подходят для </a:t>
            </a:r>
            <a:r>
              <a:rPr lang="ru-RU" sz="2400" i="1" dirty="0" err="1">
                <a:effectLst/>
                <a:latin typeface="TimesNewRomanPSMT"/>
              </a:rPr>
              <a:t>взаимодействия</a:t>
            </a:r>
            <a:r>
              <a:rPr lang="ru-RU" sz="2400" i="1" dirty="0">
                <a:effectLst/>
                <a:latin typeface="TimesNewRomanPSMT"/>
              </a:rPr>
              <a:t> членов семьи, но обязательно </a:t>
            </a:r>
            <a:r>
              <a:rPr lang="ru-RU" sz="2400" i="1" dirty="0" err="1">
                <a:effectLst/>
                <a:latin typeface="TimesNewRomanPSMT"/>
              </a:rPr>
              <a:t>играйте</a:t>
            </a:r>
            <a:r>
              <a:rPr lang="ru-RU" sz="2400" i="1" dirty="0">
                <a:effectLst/>
                <a:latin typeface="TimesNewRomanPSMT"/>
              </a:rPr>
              <a:t> в игры, которые не являются конкурентными по </a:t>
            </a:r>
            <a:r>
              <a:rPr lang="ru-RU" sz="2400" i="1" dirty="0" err="1">
                <a:effectLst/>
                <a:latin typeface="TimesNewRomanPSMT"/>
              </a:rPr>
              <a:t>своеи</a:t>
            </a:r>
            <a:r>
              <a:rPr lang="ru-RU" sz="2400" i="1" dirty="0">
                <a:effectLst/>
                <a:latin typeface="TimesNewRomanPSMT"/>
              </a:rPr>
              <a:t>̆ природе. </a:t>
            </a:r>
            <a:endParaRPr lang="ru-RU" sz="2400" i="1" dirty="0"/>
          </a:p>
        </p:txBody>
      </p:sp>
      <p:sp>
        <p:nvSpPr>
          <p:cNvPr id="9" name="TextBox 8">
            <a:extLst>
              <a:ext uri="{FF2B5EF4-FFF2-40B4-BE49-F238E27FC236}">
                <a16:creationId xmlns:a16="http://schemas.microsoft.com/office/drawing/2014/main" id="{BEF76ED7-E354-E8F8-58DA-B41B0AD97F50}"/>
              </a:ext>
            </a:extLst>
          </p:cNvPr>
          <p:cNvSpPr txBox="1"/>
          <p:nvPr/>
        </p:nvSpPr>
        <p:spPr>
          <a:xfrm>
            <a:off x="1403649" y="3789040"/>
            <a:ext cx="6696742" cy="2308324"/>
          </a:xfrm>
          <a:prstGeom prst="rect">
            <a:avLst/>
          </a:prstGeom>
          <a:noFill/>
        </p:spPr>
        <p:txBody>
          <a:bodyPr wrap="square">
            <a:spAutoFit/>
          </a:bodyPr>
          <a:lstStyle/>
          <a:p>
            <a:r>
              <a:rPr lang="ru-RU" sz="2400" i="1" dirty="0" err="1">
                <a:effectLst/>
                <a:latin typeface="TimesNewRomanPSMT"/>
              </a:rPr>
              <a:t>Запланируйте</a:t>
            </a:r>
            <a:r>
              <a:rPr lang="ru-RU" sz="2400" i="1" dirty="0">
                <a:effectLst/>
                <a:latin typeface="TimesNewRomanPSMT"/>
              </a:rPr>
              <a:t> простую </a:t>
            </a:r>
            <a:r>
              <a:rPr lang="ru-RU" sz="2400" b="1" i="1" dirty="0" err="1">
                <a:effectLst/>
                <a:latin typeface="TimesNewRomanPSMT"/>
              </a:rPr>
              <a:t>семейную</a:t>
            </a:r>
            <a:r>
              <a:rPr lang="ru-RU" sz="2400" b="1" i="1" dirty="0">
                <a:effectLst/>
                <a:latin typeface="TimesNewRomanPSMT"/>
              </a:rPr>
              <a:t> трапезу</a:t>
            </a:r>
            <a:r>
              <a:rPr lang="ru-RU" sz="2400" i="1" dirty="0">
                <a:effectLst/>
                <a:latin typeface="TimesNewRomanPSMT"/>
              </a:rPr>
              <a:t>. Это не обязательно должно быть </a:t>
            </a:r>
            <a:r>
              <a:rPr lang="ru-RU" sz="2400" i="1" dirty="0" err="1">
                <a:effectLst/>
                <a:latin typeface="TimesNewRomanPSMT"/>
              </a:rPr>
              <a:t>каждыи</a:t>
            </a:r>
            <a:r>
              <a:rPr lang="ru-RU" sz="2400" i="1" dirty="0">
                <a:effectLst/>
                <a:latin typeface="TimesNewRomanPSMT"/>
              </a:rPr>
              <a:t>̆ раз крупным застольем для гурманов. Помните, главное, что вы проводите время вместе, как семья. Время, проведенное вместе, гораздо важнее меню. </a:t>
            </a:r>
            <a:endParaRPr lang="ru-RU" sz="2400" i="1" dirty="0"/>
          </a:p>
        </p:txBody>
      </p:sp>
    </p:spTree>
    <p:extLst>
      <p:ext uri="{BB962C8B-B14F-4D97-AF65-F5344CB8AC3E}">
        <p14:creationId xmlns:p14="http://schemas.microsoft.com/office/powerpoint/2010/main" val="17757889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CC33A1-7AE0-01B3-89A9-91D6FA6D1D25}"/>
              </a:ext>
            </a:extLst>
          </p:cNvPr>
          <p:cNvSpPr>
            <a:spLocks noGrp="1"/>
          </p:cNvSpPr>
          <p:nvPr>
            <p:ph type="title"/>
          </p:nvPr>
        </p:nvSpPr>
        <p:spPr/>
        <p:txBody>
          <a:bodyPr/>
          <a:lstStyle/>
          <a:p>
            <a:endParaRPr lang="ru-RU" dirty="0"/>
          </a:p>
        </p:txBody>
      </p:sp>
      <p:pic>
        <p:nvPicPr>
          <p:cNvPr id="5" name="Объект 4" descr="Изображение выглядит как текст, рама картины&#10;&#10;Автоматически созданное описание">
            <a:extLst>
              <a:ext uri="{FF2B5EF4-FFF2-40B4-BE49-F238E27FC236}">
                <a16:creationId xmlns:a16="http://schemas.microsoft.com/office/drawing/2014/main" id="{2CC381FD-3A8D-16B0-0A89-F45C7A5D2216}"/>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9768"/>
            <a:ext cx="9144000" cy="6789480"/>
          </a:xfrm>
        </p:spPr>
      </p:pic>
      <p:sp>
        <p:nvSpPr>
          <p:cNvPr id="4" name="TextBox 3">
            <a:extLst>
              <a:ext uri="{FF2B5EF4-FFF2-40B4-BE49-F238E27FC236}">
                <a16:creationId xmlns:a16="http://schemas.microsoft.com/office/drawing/2014/main" id="{38B7797E-9972-AFD1-2A85-DEDC70757AB0}"/>
              </a:ext>
            </a:extLst>
          </p:cNvPr>
          <p:cNvSpPr txBox="1"/>
          <p:nvPr/>
        </p:nvSpPr>
        <p:spPr>
          <a:xfrm>
            <a:off x="971600" y="1052736"/>
            <a:ext cx="7488832" cy="1077218"/>
          </a:xfrm>
          <a:prstGeom prst="rect">
            <a:avLst/>
          </a:prstGeom>
          <a:noFill/>
        </p:spPr>
        <p:txBody>
          <a:bodyPr wrap="square">
            <a:spAutoFit/>
          </a:bodyPr>
          <a:lstStyle/>
          <a:p>
            <a:r>
              <a:rPr lang="ru-RU" sz="3200" b="1" dirty="0">
                <a:effectLst/>
                <a:latin typeface="TimesNewRomanPS"/>
              </a:rPr>
              <a:t>Советы, которые помогут вам начать работу над созданием воспоминаний</a:t>
            </a:r>
            <a:r>
              <a:rPr lang="ru-RU" sz="3200" dirty="0">
                <a:effectLst/>
                <a:latin typeface="TimesNewRomanPSMT"/>
              </a:rPr>
              <a:t>: </a:t>
            </a:r>
            <a:endParaRPr lang="ru-RU" sz="3200" dirty="0"/>
          </a:p>
        </p:txBody>
      </p:sp>
      <p:sp>
        <p:nvSpPr>
          <p:cNvPr id="7" name="TextBox 6">
            <a:extLst>
              <a:ext uri="{FF2B5EF4-FFF2-40B4-BE49-F238E27FC236}">
                <a16:creationId xmlns:a16="http://schemas.microsoft.com/office/drawing/2014/main" id="{8CBEA1DE-594D-DA7D-DA9E-92BC46F3C939}"/>
              </a:ext>
            </a:extLst>
          </p:cNvPr>
          <p:cNvSpPr txBox="1"/>
          <p:nvPr/>
        </p:nvSpPr>
        <p:spPr>
          <a:xfrm>
            <a:off x="1115616" y="2492896"/>
            <a:ext cx="7344816" cy="3046988"/>
          </a:xfrm>
          <a:prstGeom prst="rect">
            <a:avLst/>
          </a:prstGeom>
          <a:noFill/>
        </p:spPr>
        <p:txBody>
          <a:bodyPr wrap="square">
            <a:spAutoFit/>
          </a:bodyPr>
          <a:lstStyle/>
          <a:p>
            <a:r>
              <a:rPr lang="ru-RU" sz="2400" b="1" i="1" dirty="0">
                <a:effectLst/>
                <a:latin typeface="TimesNewRomanPS"/>
              </a:rPr>
              <a:t>- Выберите определенный день и время</a:t>
            </a:r>
          </a:p>
          <a:p>
            <a:r>
              <a:rPr lang="ru-RU" sz="2400" b="1" i="1" dirty="0">
                <a:latin typeface="TimesNewRomanPS"/>
              </a:rPr>
              <a:t>- Вовлеките своих детей в планирование</a:t>
            </a:r>
          </a:p>
          <a:p>
            <a:r>
              <a:rPr lang="ru-RU" sz="2400" b="1" i="1" dirty="0">
                <a:effectLst/>
                <a:latin typeface="TimesNewRomanPS"/>
              </a:rPr>
              <a:t>- Устраните отвлекающие факторы</a:t>
            </a:r>
          </a:p>
          <a:p>
            <a:r>
              <a:rPr lang="ru-RU" sz="2400" b="1" i="1" dirty="0">
                <a:latin typeface="TimesNewRomanPS"/>
              </a:rPr>
              <a:t>- Никаких включенных экранов</a:t>
            </a:r>
          </a:p>
          <a:p>
            <a:r>
              <a:rPr lang="ru-RU" sz="2400" b="1" i="1" dirty="0">
                <a:effectLst/>
                <a:latin typeface="TimesNewRomanPS"/>
              </a:rPr>
              <a:t>- Убедитесь, что каждый может принять участие</a:t>
            </a:r>
          </a:p>
          <a:p>
            <a:r>
              <a:rPr lang="ru-RU" sz="2400" b="1" i="1" dirty="0">
                <a:latin typeface="TimesNewRomanPS"/>
              </a:rPr>
              <a:t>- Пусть это будет весело</a:t>
            </a:r>
          </a:p>
          <a:p>
            <a:r>
              <a:rPr lang="ru-RU" sz="2400" b="1" i="1" dirty="0">
                <a:effectLst/>
                <a:latin typeface="TimesNewRomanPS"/>
              </a:rPr>
              <a:t>- Обуздайте дух конкуренции</a:t>
            </a:r>
          </a:p>
          <a:p>
            <a:r>
              <a:rPr lang="ru-RU" sz="2400" b="1" i="1" dirty="0">
                <a:latin typeface="TimesNewRomanPS"/>
              </a:rPr>
              <a:t>- Пусть все будет просто</a:t>
            </a:r>
            <a:endParaRPr lang="ru-RU" sz="2400" b="1" i="1" dirty="0">
              <a:effectLst/>
              <a:latin typeface="TimesNewRomanPS"/>
            </a:endParaRPr>
          </a:p>
        </p:txBody>
      </p:sp>
    </p:spTree>
    <p:extLst>
      <p:ext uri="{BB962C8B-B14F-4D97-AF65-F5344CB8AC3E}">
        <p14:creationId xmlns:p14="http://schemas.microsoft.com/office/powerpoint/2010/main" val="93439361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 calcmode="lin" valueType="num">
                                      <p:cBhvr additive="base">
                                        <p:cTn id="21"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xEl>
                                              <p:pRg st="4" end="4"/>
                                            </p:txEl>
                                          </p:spTgt>
                                        </p:tgtEl>
                                        <p:attrNameLst>
                                          <p:attrName>style.visibility</p:attrName>
                                        </p:attrNameLst>
                                      </p:cBhvr>
                                      <p:to>
                                        <p:strVal val="visible"/>
                                      </p:to>
                                    </p:set>
                                    <p:anim calcmode="lin" valueType="num">
                                      <p:cBhvr additive="base">
                                        <p:cTn id="2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xEl>
                                              <p:pRg st="5" end="5"/>
                                            </p:txEl>
                                          </p:spTgt>
                                        </p:tgtEl>
                                        <p:attrNameLst>
                                          <p:attrName>style.visibility</p:attrName>
                                        </p:attrNameLst>
                                      </p:cBhvr>
                                      <p:to>
                                        <p:strVal val="visible"/>
                                      </p:to>
                                    </p:set>
                                    <p:anim calcmode="lin" valueType="num">
                                      <p:cBhvr additive="base">
                                        <p:cTn id="33"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anim calcmode="lin" valueType="num">
                                      <p:cBhvr additive="base">
                                        <p:cTn id="37"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7">
                                            <p:txEl>
                                              <p:pRg st="7" end="7"/>
                                            </p:txEl>
                                          </p:spTgt>
                                        </p:tgtEl>
                                        <p:attrNameLst>
                                          <p:attrName>style.visibility</p:attrName>
                                        </p:attrNameLst>
                                      </p:cBhvr>
                                      <p:to>
                                        <p:strVal val="visible"/>
                                      </p:to>
                                    </p:set>
                                    <p:anim calcmode="lin" valueType="num">
                                      <p:cBhvr additive="base">
                                        <p:cTn id="41"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CC33A1-7AE0-01B3-89A9-91D6FA6D1D25}"/>
              </a:ext>
            </a:extLst>
          </p:cNvPr>
          <p:cNvSpPr>
            <a:spLocks noGrp="1"/>
          </p:cNvSpPr>
          <p:nvPr>
            <p:ph type="title"/>
          </p:nvPr>
        </p:nvSpPr>
        <p:spPr/>
        <p:txBody>
          <a:bodyPr/>
          <a:lstStyle/>
          <a:p>
            <a:endParaRPr lang="ru-RU" dirty="0"/>
          </a:p>
        </p:txBody>
      </p:sp>
      <p:pic>
        <p:nvPicPr>
          <p:cNvPr id="5" name="Объект 4" descr="Изображение выглядит как текст, рама картины&#10;&#10;Автоматически созданное описание">
            <a:extLst>
              <a:ext uri="{FF2B5EF4-FFF2-40B4-BE49-F238E27FC236}">
                <a16:creationId xmlns:a16="http://schemas.microsoft.com/office/drawing/2014/main" id="{2CC381FD-3A8D-16B0-0A89-F45C7A5D2216}"/>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348" y="0"/>
            <a:ext cx="9099303" cy="6858000"/>
          </a:xfrm>
        </p:spPr>
      </p:pic>
      <p:sp>
        <p:nvSpPr>
          <p:cNvPr id="4" name="TextBox 3">
            <a:extLst>
              <a:ext uri="{FF2B5EF4-FFF2-40B4-BE49-F238E27FC236}">
                <a16:creationId xmlns:a16="http://schemas.microsoft.com/office/drawing/2014/main" id="{94FD3783-E96F-B417-CA71-056635D6C689}"/>
              </a:ext>
            </a:extLst>
          </p:cNvPr>
          <p:cNvSpPr txBox="1"/>
          <p:nvPr/>
        </p:nvSpPr>
        <p:spPr>
          <a:xfrm>
            <a:off x="971600" y="949062"/>
            <a:ext cx="6915764" cy="540787"/>
          </a:xfrm>
          <a:prstGeom prst="rect">
            <a:avLst/>
          </a:prstGeom>
          <a:noFill/>
        </p:spPr>
        <p:txBody>
          <a:bodyPr wrap="square">
            <a:spAutoFit/>
          </a:bodyPr>
          <a:lstStyle/>
          <a:p>
            <a:r>
              <a:rPr lang="ru-RU" sz="2800" b="1" dirty="0">
                <a:effectLst/>
                <a:latin typeface="TimesNewRomanPS"/>
              </a:rPr>
              <a:t>Воспоминания о совместных трапезах </a:t>
            </a:r>
            <a:endParaRPr lang="ru-RU" sz="2800" dirty="0"/>
          </a:p>
        </p:txBody>
      </p:sp>
      <p:sp>
        <p:nvSpPr>
          <p:cNvPr id="7" name="TextBox 6">
            <a:extLst>
              <a:ext uri="{FF2B5EF4-FFF2-40B4-BE49-F238E27FC236}">
                <a16:creationId xmlns:a16="http://schemas.microsoft.com/office/drawing/2014/main" id="{ED11D0E1-9F9D-72BD-8D76-D763A4383F0F}"/>
              </a:ext>
            </a:extLst>
          </p:cNvPr>
          <p:cNvSpPr txBox="1"/>
          <p:nvPr/>
        </p:nvSpPr>
        <p:spPr>
          <a:xfrm>
            <a:off x="827584" y="1692276"/>
            <a:ext cx="7488832" cy="1569660"/>
          </a:xfrm>
          <a:prstGeom prst="rect">
            <a:avLst/>
          </a:prstGeom>
          <a:noFill/>
        </p:spPr>
        <p:txBody>
          <a:bodyPr wrap="square">
            <a:spAutoFit/>
          </a:bodyPr>
          <a:lstStyle/>
          <a:p>
            <a:r>
              <a:rPr lang="ru-RU" sz="2400" b="1" i="1" dirty="0">
                <a:effectLst/>
                <a:latin typeface="TimesNewRomanPSMT"/>
              </a:rPr>
              <a:t>Сидеть и есть вместе – это один из лучших отрезков дня, когда вы можете сделать новые открытия о том, что происходит в жизни вашего ребенка. </a:t>
            </a:r>
            <a:endParaRPr lang="ru-RU" sz="2400" b="1" i="1" dirty="0"/>
          </a:p>
        </p:txBody>
      </p:sp>
      <p:sp>
        <p:nvSpPr>
          <p:cNvPr id="9" name="TextBox 8">
            <a:extLst>
              <a:ext uri="{FF2B5EF4-FFF2-40B4-BE49-F238E27FC236}">
                <a16:creationId xmlns:a16="http://schemas.microsoft.com/office/drawing/2014/main" id="{1F0C2B26-95BB-A668-843A-A29DE70170FE}"/>
              </a:ext>
            </a:extLst>
          </p:cNvPr>
          <p:cNvSpPr txBox="1"/>
          <p:nvPr/>
        </p:nvSpPr>
        <p:spPr>
          <a:xfrm>
            <a:off x="2180483" y="3429000"/>
            <a:ext cx="5271838" cy="523220"/>
          </a:xfrm>
          <a:prstGeom prst="rect">
            <a:avLst/>
          </a:prstGeom>
          <a:noFill/>
        </p:spPr>
        <p:txBody>
          <a:bodyPr wrap="square">
            <a:spAutoFit/>
          </a:bodyPr>
          <a:lstStyle/>
          <a:p>
            <a:r>
              <a:rPr lang="ru-RU" sz="2800" b="1" dirty="0">
                <a:effectLst/>
                <a:latin typeface="TimesNewRomanPS"/>
              </a:rPr>
              <a:t>Выходы или выезды </a:t>
            </a:r>
            <a:endParaRPr lang="ru-RU" sz="2800" dirty="0"/>
          </a:p>
        </p:txBody>
      </p:sp>
      <p:sp>
        <p:nvSpPr>
          <p:cNvPr id="11" name="TextBox 10">
            <a:extLst>
              <a:ext uri="{FF2B5EF4-FFF2-40B4-BE49-F238E27FC236}">
                <a16:creationId xmlns:a16="http://schemas.microsoft.com/office/drawing/2014/main" id="{5FC2D4C3-2484-BC6E-8633-4F70735017D0}"/>
              </a:ext>
            </a:extLst>
          </p:cNvPr>
          <p:cNvSpPr txBox="1"/>
          <p:nvPr/>
        </p:nvSpPr>
        <p:spPr>
          <a:xfrm>
            <a:off x="1763688" y="4062216"/>
            <a:ext cx="6123676" cy="1938992"/>
          </a:xfrm>
          <a:prstGeom prst="rect">
            <a:avLst/>
          </a:prstGeom>
          <a:noFill/>
        </p:spPr>
        <p:txBody>
          <a:bodyPr wrap="square">
            <a:spAutoFit/>
          </a:bodyPr>
          <a:lstStyle/>
          <a:p>
            <a:r>
              <a:rPr lang="ru-RU" sz="2400" b="1" i="1" dirty="0">
                <a:effectLst/>
                <a:latin typeface="TimesNewRomanPSMT"/>
              </a:rPr>
              <a:t>Выход или выезд, </a:t>
            </a:r>
            <a:r>
              <a:rPr lang="ru-RU" sz="2400" b="1" i="1" dirty="0" err="1">
                <a:effectLst/>
                <a:latin typeface="TimesNewRomanPSMT"/>
              </a:rPr>
              <a:t>оставляющии</a:t>
            </a:r>
            <a:r>
              <a:rPr lang="ru-RU" sz="2400" b="1" i="1" dirty="0">
                <a:effectLst/>
                <a:latin typeface="TimesNewRomanPSMT"/>
              </a:rPr>
              <a:t>̆ воспоминания, измеряется не тем, сколько денег вы потратили или сколько миль вы намотали, а тем, сколько удовольствия вы получили в этом процессе! </a:t>
            </a:r>
            <a:endParaRPr lang="ru-RU" sz="2400" b="1" i="1" dirty="0"/>
          </a:p>
        </p:txBody>
      </p:sp>
    </p:spTree>
    <p:extLst>
      <p:ext uri="{BB962C8B-B14F-4D97-AF65-F5344CB8AC3E}">
        <p14:creationId xmlns:p14="http://schemas.microsoft.com/office/powerpoint/2010/main" val="19723186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 calcmode="lin" valueType="num">
                                      <p:cBhvr additive="base">
                                        <p:cTn id="19"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 calcmode="lin" valueType="num">
                                      <p:cBhvr additive="base">
                                        <p:cTn id="25"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1759</TotalTime>
  <Words>4427</Words>
  <Application>Microsoft Macintosh PowerPoint</Application>
  <PresentationFormat>Экран (4:3)</PresentationFormat>
  <Paragraphs>224</Paragraphs>
  <Slides>29</Slides>
  <Notes>23</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29</vt:i4>
      </vt:variant>
    </vt:vector>
  </HeadingPairs>
  <TitlesOfParts>
    <vt:vector size="35" baseType="lpstr">
      <vt:lpstr>Arial</vt:lpstr>
      <vt:lpstr>Calibri</vt:lpstr>
      <vt:lpstr>Calibri Light</vt:lpstr>
      <vt:lpstr>TimesNewRomanPS</vt:lpstr>
      <vt:lpstr>TimesNewRomanPSMT</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snanavo@mail.ru</dc:creator>
  <cp:lastModifiedBy>Ирина Козева</cp:lastModifiedBy>
  <cp:revision>19</cp:revision>
  <dcterms:created xsi:type="dcterms:W3CDTF">2021-11-18T18:18:07Z</dcterms:created>
  <dcterms:modified xsi:type="dcterms:W3CDTF">2022-11-03T13:21:04Z</dcterms:modified>
</cp:coreProperties>
</file>