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7" r:id="rId2"/>
    <p:sldId id="270" r:id="rId3"/>
    <p:sldId id="285" r:id="rId4"/>
    <p:sldId id="289" r:id="rId5"/>
    <p:sldId id="286" r:id="rId6"/>
    <p:sldId id="291" r:id="rId7"/>
    <p:sldId id="268" r:id="rId8"/>
    <p:sldId id="293" r:id="rId9"/>
    <p:sldId id="294" r:id="rId10"/>
    <p:sldId id="290" r:id="rId11"/>
    <p:sldId id="275" r:id="rId12"/>
    <p:sldId id="288" r:id="rId13"/>
    <p:sldId id="303" r:id="rId14"/>
    <p:sldId id="296" r:id="rId15"/>
    <p:sldId id="300" r:id="rId16"/>
    <p:sldId id="297" r:id="rId17"/>
    <p:sldId id="301" r:id="rId18"/>
    <p:sldId id="307" r:id="rId19"/>
    <p:sldId id="311" r:id="rId20"/>
    <p:sldId id="310" r:id="rId21"/>
    <p:sldId id="305" r:id="rId22"/>
    <p:sldId id="309" r:id="rId23"/>
    <p:sldId id="306" r:id="rId24"/>
    <p:sldId id="298"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1"/>
    <p:restoredTop sz="86715"/>
  </p:normalViewPr>
  <p:slideViewPr>
    <p:cSldViewPr snapToGrid="0" snapToObjects="1">
      <p:cViewPr varScale="1">
        <p:scale>
          <a:sx n="82" d="100"/>
          <a:sy n="82" d="100"/>
        </p:scale>
        <p:origin x="912"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A05AD9-36FA-1D45-A364-F6ECD68D8FB2}" type="datetimeFigureOut">
              <a:rPr lang="ru-RU" smtClean="0"/>
              <a:t>14.10.2022</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699181-970B-DE4A-A7B7-D6F41861407F}" type="slidenum">
              <a:rPr lang="ru-RU" smtClean="0"/>
              <a:t>‹#›</a:t>
            </a:fld>
            <a:endParaRPr lang="ru-RU"/>
          </a:p>
        </p:txBody>
      </p:sp>
    </p:spTree>
    <p:extLst>
      <p:ext uri="{BB962C8B-B14F-4D97-AF65-F5344CB8AC3E}">
        <p14:creationId xmlns:p14="http://schemas.microsoft.com/office/powerpoint/2010/main" val="3533806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СОЛО       МАМА        От</a:t>
            </a:r>
            <a:r>
              <a:rPr lang="ru-RU" baseline="0" dirty="0"/>
              <a:t> выживания к процветанию  Доктор ПАМЕЛА КОНСУЭГРА</a:t>
            </a:r>
          </a:p>
          <a:p>
            <a:r>
              <a:rPr lang="ru-RU" dirty="0"/>
              <a:t>Возможно, ты мать-одиночка по собственному выбору, из-за неожиданной беременности, из-за развода, из-за смерти отца вашего ребенка, из-за отсутствующего отца, из-за его отказа от участия в воспитании или из-за множества других обстоятельств. Одинокие мамы – это матери, самостоятельно воспитывающие ребенка, по своему выбору или обстоятельствам.</a:t>
            </a:r>
          </a:p>
          <a:p>
            <a:r>
              <a:rPr lang="ru-RU" dirty="0"/>
              <a:t>ЧАСТЬ 2</a:t>
            </a:r>
          </a:p>
        </p:txBody>
      </p:sp>
      <p:sp>
        <p:nvSpPr>
          <p:cNvPr id="4" name="Номер слайда 3"/>
          <p:cNvSpPr>
            <a:spLocks noGrp="1"/>
          </p:cNvSpPr>
          <p:nvPr>
            <p:ph type="sldNum" sz="quarter" idx="10"/>
          </p:nvPr>
        </p:nvSpPr>
        <p:spPr/>
        <p:txBody>
          <a:bodyPr/>
          <a:lstStyle/>
          <a:p>
            <a:fld id="{1A8339D7-FD85-472C-A132-B7F6EC6DDA9D}" type="slidenum">
              <a:rPr lang="ru-RU" smtClean="0"/>
              <a:t>1</a:t>
            </a:fld>
            <a:endParaRPr lang="ru-RU"/>
          </a:p>
        </p:txBody>
      </p:sp>
    </p:spTree>
    <p:extLst>
      <p:ext uri="{BB962C8B-B14F-4D97-AF65-F5344CB8AC3E}">
        <p14:creationId xmlns:p14="http://schemas.microsoft.com/office/powerpoint/2010/main" val="21654550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b="1" dirty="0">
                <a:solidFill>
                  <a:srgbClr val="231E1E"/>
                </a:solidFill>
                <a:effectLst/>
                <a:latin typeface="TimesNewRomanPS"/>
              </a:rPr>
              <a:t>«</a:t>
            </a:r>
            <a:r>
              <a:rPr lang="ru-RU" sz="1800" b="1" dirty="0" err="1">
                <a:solidFill>
                  <a:srgbClr val="231E1E"/>
                </a:solidFill>
                <a:effectLst/>
                <a:latin typeface="TimesNewRomanPS"/>
              </a:rPr>
              <a:t>Кроткии</a:t>
            </a:r>
            <a:r>
              <a:rPr lang="ru-RU" sz="1800" b="1" dirty="0">
                <a:solidFill>
                  <a:srgbClr val="231E1E"/>
                </a:solidFill>
                <a:effectLst/>
                <a:latin typeface="TimesNewRomanPS"/>
              </a:rPr>
              <a:t>̆ ответ отвращает гнев, а оскорбительное слово возбуждает ярость» (Притчи 15:1). </a:t>
            </a:r>
            <a:endParaRPr lang="ru-RU" dirty="0"/>
          </a:p>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13</a:t>
            </a:fld>
            <a:endParaRPr lang="ru-RU"/>
          </a:p>
        </p:txBody>
      </p:sp>
    </p:spTree>
    <p:extLst>
      <p:ext uri="{BB962C8B-B14F-4D97-AF65-F5344CB8AC3E}">
        <p14:creationId xmlns:p14="http://schemas.microsoft.com/office/powerpoint/2010/main" val="11203815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dirty="0">
                <a:effectLst/>
                <a:latin typeface="TimesNewRomanPSMT"/>
              </a:rPr>
              <a:t>Если быть честными то какое из этих двух выражений характеризует большую часть разговоров, которые вы ведете с биологическим отцом вашего ребенка? Вы двое можете не любить друг друга, у вас может не быть желания поддерживать дружеские отношения, и вы можете даже друг другу не нравиться. Но вы сотрудничаете, чтобы вырастить своего ребенка. Ваш ребенок – это единственное, что у вас обоих есть общего, и ради него/нее вы должны сосредоточиться на том, что для него лучше. </a:t>
            </a:r>
            <a:endParaRPr lang="ru-RU" dirty="0"/>
          </a:p>
          <a:p>
            <a:r>
              <a:rPr lang="ru-RU" sz="1800" dirty="0" err="1">
                <a:effectLst/>
                <a:latin typeface="TimesNewRomanPSMT"/>
              </a:rPr>
              <a:t>Действия</a:t>
            </a:r>
            <a:r>
              <a:rPr lang="ru-RU" sz="1800" dirty="0">
                <a:effectLst/>
                <a:latin typeface="TimesNewRomanPSMT"/>
              </a:rPr>
              <a:t>, направленные друг против друга превращаются в игру по перетягиванию каната. Постоянные толчки и дерганья могут быть очень стрессовыми как для вас, так и для вашего ребенка. Цель состоит в том, чтобы сотрудничать ради вашего ребенка, а не </a:t>
            </a:r>
            <a:r>
              <a:rPr lang="ru-RU" sz="1800" dirty="0" err="1">
                <a:effectLst/>
                <a:latin typeface="TimesNewRomanPSMT"/>
              </a:rPr>
              <a:t>действовать</a:t>
            </a:r>
            <a:r>
              <a:rPr lang="ru-RU" sz="1800" dirty="0">
                <a:effectLst/>
                <a:latin typeface="TimesNewRomanPSMT"/>
              </a:rPr>
              <a:t> друг против друга. Вы вместе родили ребенка, поэтому сотрудничать </a:t>
            </a:r>
            <a:endParaRPr lang="ru-RU" dirty="0"/>
          </a:p>
          <a:p>
            <a:r>
              <a:rPr lang="ru-RU" sz="1800" dirty="0">
                <a:effectLst/>
                <a:latin typeface="TimesNewRomanPSMT"/>
              </a:rPr>
              <a:t>необходимо, даже если и не очень хочется. И да, это легче сказать, чем сделать. Тем не менее, это стоит усилий, потому что освободит вас от груза стресса, </a:t>
            </a:r>
            <a:r>
              <a:rPr lang="ru-RU" sz="1800" dirty="0" err="1">
                <a:effectLst/>
                <a:latin typeface="TimesNewRomanPSMT"/>
              </a:rPr>
              <a:t>которыи</a:t>
            </a:r>
            <a:r>
              <a:rPr lang="ru-RU" sz="1800" dirty="0">
                <a:effectLst/>
                <a:latin typeface="TimesNewRomanPSMT"/>
              </a:rPr>
              <a:t>̆ вы несли. Вы можете обнаружить, что тот, кому вы больше всего причиняли боль, это вы сами. </a:t>
            </a:r>
            <a:r>
              <a:rPr lang="ru-RU" sz="1800" b="1" dirty="0">
                <a:effectLst/>
                <a:latin typeface="TimesNewRomanPSMT"/>
              </a:rPr>
              <a:t>Быть в мире с отцом вашего ребенка – это как </a:t>
            </a:r>
            <a:r>
              <a:rPr lang="ru-RU" sz="1800" b="1" dirty="0" err="1">
                <a:effectLst/>
                <a:latin typeface="TimesNewRomanPSMT"/>
              </a:rPr>
              <a:t>целебныи</a:t>
            </a:r>
            <a:r>
              <a:rPr lang="ru-RU" sz="1800" b="1" dirty="0">
                <a:effectLst/>
                <a:latin typeface="TimesNewRomanPSMT"/>
              </a:rPr>
              <a:t>̆ бальзам для </a:t>
            </a:r>
            <a:r>
              <a:rPr lang="ru-RU" sz="1800" b="1" dirty="0" err="1">
                <a:effectLst/>
                <a:latin typeface="TimesNewRomanPSMT"/>
              </a:rPr>
              <a:t>вашеи</a:t>
            </a:r>
            <a:r>
              <a:rPr lang="ru-RU" sz="1800" b="1" dirty="0">
                <a:effectLst/>
                <a:latin typeface="TimesNewRomanPSMT"/>
              </a:rPr>
              <a:t>̆ </a:t>
            </a:r>
            <a:r>
              <a:rPr lang="ru-RU" sz="1800" b="1" dirty="0" err="1">
                <a:effectLst/>
                <a:latin typeface="TimesNewRomanPSMT"/>
              </a:rPr>
              <a:t>собственнои</a:t>
            </a:r>
            <a:r>
              <a:rPr lang="ru-RU" sz="1800" b="1" dirty="0">
                <a:effectLst/>
                <a:latin typeface="TimesNewRomanPSMT"/>
              </a:rPr>
              <a:t>̆ души. </a:t>
            </a:r>
            <a:endParaRPr lang="ru-RU" b="1"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15</a:t>
            </a:fld>
            <a:endParaRPr lang="ru-RU"/>
          </a:p>
        </p:txBody>
      </p:sp>
    </p:spTree>
    <p:extLst>
      <p:ext uri="{BB962C8B-B14F-4D97-AF65-F5344CB8AC3E}">
        <p14:creationId xmlns:p14="http://schemas.microsoft.com/office/powerpoint/2010/main" val="3114836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2000" b="0" dirty="0" err="1">
                <a:effectLst/>
                <a:latin typeface="TimesNewRomanPS"/>
              </a:rPr>
              <a:t>Поддерживайте</a:t>
            </a:r>
            <a:r>
              <a:rPr lang="ru-RU" sz="2000" b="0" dirty="0">
                <a:effectLst/>
                <a:latin typeface="TimesNewRomanPS"/>
              </a:rPr>
              <a:t> его авторитет</a:t>
            </a:r>
            <a:r>
              <a:rPr lang="ru-RU" sz="2000" b="0" dirty="0">
                <a:effectLst/>
                <a:latin typeface="TimesNewRomanPSMT"/>
              </a:rPr>
              <a:t>. </a:t>
            </a:r>
            <a:endParaRPr lang="ru-RU" sz="2000" b="0"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sz="2000" b="0" dirty="0">
                <a:effectLst/>
                <a:latin typeface="TimesNewRomanPS"/>
              </a:rPr>
              <a:t>Ведите </a:t>
            </a:r>
            <a:r>
              <a:rPr lang="ru-RU" sz="2000" b="0" dirty="0" err="1">
                <a:effectLst/>
                <a:latin typeface="TimesNewRomanPS"/>
              </a:rPr>
              <a:t>общии</a:t>
            </a:r>
            <a:r>
              <a:rPr lang="ru-RU" sz="2000" b="0" dirty="0">
                <a:effectLst/>
                <a:latin typeface="TimesNewRomanPS"/>
              </a:rPr>
              <a:t>̆ календарь</a:t>
            </a:r>
            <a:r>
              <a:rPr lang="ru-RU" sz="2000" b="0" dirty="0">
                <a:effectLst/>
                <a:latin typeface="TimesNewRomanPSMT"/>
              </a:rPr>
              <a:t>. </a:t>
            </a:r>
            <a:endParaRPr lang="ru-RU" sz="2000" b="0" dirty="0"/>
          </a:p>
          <a:p>
            <a:r>
              <a:rPr lang="ru-RU" sz="2000" b="0" dirty="0"/>
              <a:t>Будьте гибкими.</a:t>
            </a:r>
          </a:p>
        </p:txBody>
      </p:sp>
      <p:sp>
        <p:nvSpPr>
          <p:cNvPr id="4" name="Номер слайда 3"/>
          <p:cNvSpPr>
            <a:spLocks noGrp="1"/>
          </p:cNvSpPr>
          <p:nvPr>
            <p:ph type="sldNum" sz="quarter" idx="5"/>
          </p:nvPr>
        </p:nvSpPr>
        <p:spPr/>
        <p:txBody>
          <a:bodyPr/>
          <a:lstStyle/>
          <a:p>
            <a:fld id="{55699181-970B-DE4A-A7B7-D6F41861407F}" type="slidenum">
              <a:rPr lang="ru-RU" smtClean="0"/>
              <a:t>16</a:t>
            </a:fld>
            <a:endParaRPr lang="ru-RU"/>
          </a:p>
        </p:txBody>
      </p:sp>
    </p:spTree>
    <p:extLst>
      <p:ext uri="{BB962C8B-B14F-4D97-AF65-F5344CB8AC3E}">
        <p14:creationId xmlns:p14="http://schemas.microsoft.com/office/powerpoint/2010/main" val="8442628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b="1" dirty="0">
                <a:effectLst/>
                <a:latin typeface="TimesNewRomanPS"/>
              </a:rPr>
              <a:t>Отбросьте боль и гнев</a:t>
            </a:r>
            <a:r>
              <a:rPr lang="ru-RU" sz="1800" dirty="0">
                <a:effectLst/>
                <a:latin typeface="TimesNewRomanPSMT"/>
              </a:rPr>
              <a:t>. Это нормально – чувствовать обиду и гнев, но ваши чувства не должны диктовать ваше поведение. Вместо этого сосредоточьтесь на том, что лучше для ваших </a:t>
            </a:r>
            <a:r>
              <a:rPr lang="ru-RU" sz="1800" dirty="0" err="1">
                <a:effectLst/>
                <a:latin typeface="TimesNewRomanPSMT"/>
              </a:rPr>
              <a:t>детеи</a:t>
            </a:r>
            <a:r>
              <a:rPr lang="ru-RU" sz="1800" dirty="0">
                <a:effectLst/>
                <a:latin typeface="TimesNewRomanPSMT"/>
              </a:rPr>
              <a:t>̆. Вот некоторые конкретные вещи, которые следует иметь в виду: </a:t>
            </a:r>
            <a:endParaRPr lang="ru-RU" dirty="0"/>
          </a:p>
          <a:p>
            <a:r>
              <a:rPr lang="ru-RU" sz="1800" b="1" dirty="0">
                <a:effectLst/>
                <a:latin typeface="TimesNewRomanPS"/>
              </a:rPr>
              <a:t>* Никогда не </a:t>
            </a:r>
            <a:r>
              <a:rPr lang="ru-RU" sz="1800" b="1" dirty="0" err="1">
                <a:effectLst/>
                <a:latin typeface="TimesNewRomanPS"/>
              </a:rPr>
              <a:t>жалуйтесь</a:t>
            </a:r>
            <a:r>
              <a:rPr lang="ru-RU" sz="1800" b="1" dirty="0">
                <a:effectLst/>
                <a:latin typeface="TimesNewRomanPS"/>
              </a:rPr>
              <a:t> своему ребенку</a:t>
            </a:r>
            <a:r>
              <a:rPr lang="ru-RU" sz="1800" dirty="0">
                <a:effectLst/>
                <a:latin typeface="TimesNewRomanPSMT"/>
              </a:rPr>
              <a:t>. Взрослые друзья и психотерапевт могут стать хорошими слушателями, когда вам нужно избавиться от негативных чувств, но не </a:t>
            </a:r>
            <a:r>
              <a:rPr lang="ru-RU" sz="1800" dirty="0" err="1">
                <a:effectLst/>
                <a:latin typeface="TimesNewRomanPSMT"/>
              </a:rPr>
              <a:t>изливайте</a:t>
            </a:r>
            <a:r>
              <a:rPr lang="ru-RU" sz="1800" dirty="0">
                <a:effectLst/>
                <a:latin typeface="TimesNewRomanPSMT"/>
              </a:rPr>
              <a:t> их на ребенка, так как это ставит его в очень трудное положение. Помните, что вы говорите о ком-то, кого он любит. </a:t>
            </a:r>
            <a:endParaRPr lang="ru-RU" dirty="0"/>
          </a:p>
          <a:p>
            <a:r>
              <a:rPr lang="ru-RU" sz="1800" b="1" dirty="0">
                <a:effectLst/>
                <a:latin typeface="TimesNewRomanPS"/>
              </a:rPr>
              <a:t>* </a:t>
            </a:r>
            <a:r>
              <a:rPr lang="ru-RU" sz="1800" b="1" dirty="0" err="1">
                <a:effectLst/>
                <a:latin typeface="TimesNewRomanPS"/>
              </a:rPr>
              <a:t>Оставайтесь</a:t>
            </a:r>
            <a:r>
              <a:rPr lang="ru-RU" sz="1800" b="1" dirty="0">
                <a:effectLst/>
                <a:latin typeface="TimesNewRomanPS"/>
              </a:rPr>
              <a:t> сосредоточенными на ребенке. </a:t>
            </a:r>
            <a:r>
              <a:rPr lang="ru-RU" sz="1800" dirty="0">
                <a:effectLst/>
                <a:latin typeface="TimesNewRomanPSMT"/>
              </a:rPr>
              <a:t>Если вы чувствуете гнев или обиду, </a:t>
            </a:r>
            <a:r>
              <a:rPr lang="ru-RU" sz="1800" dirty="0" err="1">
                <a:effectLst/>
                <a:latin typeface="TimesNewRomanPSMT"/>
              </a:rPr>
              <a:t>постарайтесь</a:t>
            </a:r>
            <a:r>
              <a:rPr lang="ru-RU" sz="1800" dirty="0">
                <a:effectLst/>
                <a:latin typeface="TimesNewRomanPSMT"/>
              </a:rPr>
              <a:t> держать в уме, почему вам нужно </a:t>
            </a:r>
            <a:r>
              <a:rPr lang="ru-RU" sz="1800" dirty="0" err="1">
                <a:effectLst/>
                <a:latin typeface="TimesNewRomanPSMT"/>
              </a:rPr>
              <a:t>действовать</a:t>
            </a:r>
            <a:r>
              <a:rPr lang="ru-RU" sz="1800" dirty="0">
                <a:effectLst/>
                <a:latin typeface="TimesNewRomanPSMT"/>
              </a:rPr>
              <a:t> целенаправленно и милосердно. Если вы чувствуете, что гнев переполняет вас, посмотрите на фотографию вашего ребенка, чтобы успокоиться. </a:t>
            </a:r>
            <a:endParaRPr lang="ru-RU" dirty="0"/>
          </a:p>
          <a:p>
            <a:r>
              <a:rPr lang="ru-RU" sz="1800" b="1" dirty="0">
                <a:effectLst/>
                <a:latin typeface="TimesNewRomanPS"/>
              </a:rPr>
              <a:t>* Никогда не </a:t>
            </a:r>
            <a:r>
              <a:rPr lang="ru-RU" sz="1800" b="1" dirty="0" err="1">
                <a:effectLst/>
                <a:latin typeface="TimesNewRomanPS"/>
              </a:rPr>
              <a:t>используйте</a:t>
            </a:r>
            <a:r>
              <a:rPr lang="ru-RU" sz="1800" b="1" dirty="0">
                <a:effectLst/>
                <a:latin typeface="TimesNewRomanPS"/>
              </a:rPr>
              <a:t> своего ребенка в качестве посыльного</a:t>
            </a:r>
            <a:r>
              <a:rPr lang="ru-RU" sz="1800" dirty="0">
                <a:effectLst/>
                <a:latin typeface="TimesNewRomanPSMT"/>
              </a:rPr>
              <a:t>. Когда ваш ребенок выступает в роли посланника, чтобы сообщить что-то другому родителю, это ставит его в центр вашего конфликта. Не очень-то «по-взрослому» ставить своего ребенка посередине. Ваша цель состоит в том, чтобы уберечь ребенка от проблем в отношениях, поэтому самостоятельно позвоните, напишите ему или отправьте какое-либо сообщение. </a:t>
            </a:r>
            <a:endParaRPr lang="ru-RU" dirty="0"/>
          </a:p>
          <a:p>
            <a:r>
              <a:rPr lang="ru-RU" sz="1800" b="1" dirty="0">
                <a:effectLst/>
                <a:latin typeface="TimesNewRomanPS"/>
              </a:rPr>
              <a:t>* При общении с другим родителем </a:t>
            </a:r>
            <a:r>
              <a:rPr lang="ru-RU" sz="1800" b="1" dirty="0" err="1">
                <a:effectLst/>
                <a:latin typeface="TimesNewRomanPS"/>
              </a:rPr>
              <a:t>придерживайтесь</a:t>
            </a:r>
            <a:r>
              <a:rPr lang="ru-RU" sz="1800" b="1" dirty="0">
                <a:effectLst/>
                <a:latin typeface="TimesNewRomanPS"/>
              </a:rPr>
              <a:t> главного вопроса</a:t>
            </a:r>
            <a:r>
              <a:rPr lang="ru-RU" sz="1800" dirty="0">
                <a:effectLst/>
                <a:latin typeface="TimesNewRomanPSMT"/>
              </a:rPr>
              <a:t>. Вы же не хотите, чтобы каждая встреча была повторением всех ошибок, которые привели вас к теперешнему положению. Прежде чем связаться с ним или поговорить, </a:t>
            </a:r>
            <a:r>
              <a:rPr lang="ru-RU" sz="1800" dirty="0" err="1">
                <a:effectLst/>
                <a:latin typeface="TimesNewRomanPSMT"/>
              </a:rPr>
              <a:t>попробуйте</a:t>
            </a:r>
            <a:r>
              <a:rPr lang="ru-RU" sz="1800" dirty="0">
                <a:effectLst/>
                <a:latin typeface="TimesNewRomanPSMT"/>
              </a:rPr>
              <a:t> записать свои вопросы для общения. Например: 1.) У нашего сына игра в воскресенье, и он хочет, чтобы мы оба присутствовали. 2.) На </a:t>
            </a:r>
            <a:r>
              <a:rPr lang="ru-RU" sz="1800" dirty="0" err="1">
                <a:effectLst/>
                <a:latin typeface="TimesNewRomanPSMT"/>
              </a:rPr>
              <a:t>следующеи</a:t>
            </a:r>
            <a:r>
              <a:rPr lang="ru-RU" sz="1800" dirty="0">
                <a:effectLst/>
                <a:latin typeface="TimesNewRomanPSMT"/>
              </a:rPr>
              <a:t>̆ неделе у </a:t>
            </a:r>
            <a:r>
              <a:rPr lang="ru-RU" sz="1800" dirty="0" err="1">
                <a:effectLst/>
                <a:latin typeface="TimesNewRomanPSMT"/>
              </a:rPr>
              <a:t>нашеи</a:t>
            </a:r>
            <a:r>
              <a:rPr lang="ru-RU" sz="1800" dirty="0">
                <a:effectLst/>
                <a:latin typeface="TimesNewRomanPSMT"/>
              </a:rPr>
              <a:t>̆ дочери день рождения, и она хотела бы, чтобы ты пришел. 3.) Мне нужна помощь в том, чтобы забирать ребенка из школы. Ключ к решению проблемы в том, чтобы придерживаться главного, что вам нужно обсудить, и не поднимать прошлые вопросы. </a:t>
            </a:r>
            <a:endParaRPr lang="ru-RU" dirty="0"/>
          </a:p>
          <a:p>
            <a:r>
              <a:rPr lang="ru-RU" sz="1800" b="1" dirty="0">
                <a:effectLst/>
                <a:latin typeface="TimesNewRomanPS"/>
              </a:rPr>
              <a:t>* Держите негативные чувства или комментарии при себе. </a:t>
            </a:r>
            <a:r>
              <a:rPr lang="ru-RU" sz="1800" dirty="0">
                <a:effectLst/>
                <a:latin typeface="TimesNewRomanPSMT"/>
              </a:rPr>
              <a:t>Никогда не говорите отрицательного об отце вашего ребенка перед ребенком и не </a:t>
            </a:r>
            <a:r>
              <a:rPr lang="ru-RU" sz="1800" dirty="0" err="1">
                <a:effectLst/>
                <a:latin typeface="TimesNewRomanPSMT"/>
              </a:rPr>
              <a:t>заставляйте</a:t>
            </a:r>
            <a:r>
              <a:rPr lang="ru-RU" sz="1800" dirty="0">
                <a:effectLst/>
                <a:latin typeface="TimesNewRomanPSMT"/>
              </a:rPr>
              <a:t> его чувствовать, что он должен выбирать между вами. Ваш ребенок имеет право определять, каковы будут его отношения с вами обоими. </a:t>
            </a:r>
            <a:endParaRPr lang="ru-RU" dirty="0"/>
          </a:p>
          <a:p>
            <a:r>
              <a:rPr lang="ru-RU" sz="1800" b="1" dirty="0">
                <a:effectLst/>
                <a:latin typeface="TimesNewRomanPS"/>
              </a:rPr>
              <a:t>* Пусть ваш ребенок услышит, как вы хорошо отзываетесь о его отце</a:t>
            </a:r>
            <a:r>
              <a:rPr lang="ru-RU" sz="1800" dirty="0">
                <a:effectLst/>
                <a:latin typeface="TimesNewRomanPSMT"/>
              </a:rPr>
              <a:t>. </a:t>
            </a:r>
            <a:r>
              <a:rPr lang="ru-RU" sz="1800" dirty="0" err="1">
                <a:effectLst/>
                <a:latin typeface="TimesNewRomanPSMT"/>
              </a:rPr>
              <a:t>Сделайте</a:t>
            </a:r>
            <a:r>
              <a:rPr lang="ru-RU" sz="1800" dirty="0">
                <a:effectLst/>
                <a:latin typeface="TimesNewRomanPSMT"/>
              </a:rPr>
              <a:t> ему комплимент, когда он придет вовремя или не забудет принести все вещи вашего ребенка. </a:t>
            </a:r>
            <a:r>
              <a:rPr lang="ru-RU" sz="1800" dirty="0" err="1">
                <a:effectLst/>
                <a:latin typeface="TimesNewRomanPSMT"/>
              </a:rPr>
              <a:t>Делайте</a:t>
            </a:r>
            <a:r>
              <a:rPr lang="ru-RU" sz="1800" dirty="0">
                <a:effectLst/>
                <a:latin typeface="TimesNewRomanPSMT"/>
              </a:rPr>
              <a:t> это на глазах у вашего ребенка. Сначала это может быть трудно, но, конечно, всегда есть что-то хотя бы одно, за что вы можете искренне поблагодарить его. Этот </a:t>
            </a:r>
            <a:r>
              <a:rPr lang="ru-RU" sz="1800" dirty="0" err="1">
                <a:effectLst/>
                <a:latin typeface="TimesNewRomanPSMT"/>
              </a:rPr>
              <a:t>единственныи</a:t>
            </a:r>
            <a:r>
              <a:rPr lang="ru-RU" sz="1800" dirty="0">
                <a:effectLst/>
                <a:latin typeface="TimesNewRomanPSMT"/>
              </a:rPr>
              <a:t>̆ акт благодарности принесет добрые плоды. </a:t>
            </a: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18</a:t>
            </a:fld>
            <a:endParaRPr lang="ru-RU"/>
          </a:p>
        </p:txBody>
      </p:sp>
    </p:spTree>
    <p:extLst>
      <p:ext uri="{BB962C8B-B14F-4D97-AF65-F5344CB8AC3E}">
        <p14:creationId xmlns:p14="http://schemas.microsoft.com/office/powerpoint/2010/main" val="39718782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b="1" dirty="0">
                <a:effectLst/>
                <a:latin typeface="TimesNewRomanPS"/>
              </a:rPr>
              <a:t>Как вы можете эффективно общаться? </a:t>
            </a:r>
            <a:r>
              <a:rPr lang="ru-RU" sz="1800" dirty="0">
                <a:effectLst/>
                <a:latin typeface="TimesNewRomanPSMT"/>
              </a:rPr>
              <a:t>Цель состоит в том, чтобы между вами установилось бесконфликтное общение. Договоритесь о том, </a:t>
            </a:r>
            <a:r>
              <a:rPr lang="ru-RU" sz="1800" dirty="0" err="1">
                <a:effectLst/>
                <a:latin typeface="TimesNewRomanPSMT"/>
              </a:rPr>
              <a:t>какои</a:t>
            </a:r>
            <a:r>
              <a:rPr lang="ru-RU" sz="1800" dirty="0">
                <a:effectLst/>
                <a:latin typeface="TimesNewRomanPSMT"/>
              </a:rPr>
              <a:t>̆ тип общения лучше всего подходит для вас обоих (электронная почта, текстовые сообщения или телефонные звонки). Меньше всего вам хочется, чтобы ваш ребенок слышал повышенные гневные голоса. Следующие методы могут помочь вам начать и поддерживать эффективную коммуникацию: </a:t>
            </a:r>
            <a:endParaRPr lang="ru-RU" dirty="0"/>
          </a:p>
          <a:p>
            <a:r>
              <a:rPr lang="ru-RU" sz="1800" b="1" dirty="0">
                <a:effectLst/>
                <a:latin typeface="TimesNewRomanPS"/>
              </a:rPr>
              <a:t>*Возьмите </a:t>
            </a:r>
            <a:r>
              <a:rPr lang="ru-RU" sz="1800" b="1" dirty="0" err="1">
                <a:effectLst/>
                <a:latin typeface="TimesNewRomanPS"/>
              </a:rPr>
              <a:t>деловои</a:t>
            </a:r>
            <a:r>
              <a:rPr lang="ru-RU" sz="1800" b="1" dirty="0">
                <a:effectLst/>
                <a:latin typeface="TimesNewRomanPS"/>
              </a:rPr>
              <a:t>̆ тон</a:t>
            </a:r>
            <a:r>
              <a:rPr lang="ru-RU" sz="1800" dirty="0">
                <a:effectLst/>
                <a:latin typeface="TimesNewRomanPSMT"/>
              </a:rPr>
              <a:t>. Подходите к отношениям как к деловому партнерству, где ваш «бизнес» - это благополучие ваших </a:t>
            </a:r>
            <a:r>
              <a:rPr lang="ru-RU" sz="1800" dirty="0" err="1">
                <a:effectLst/>
                <a:latin typeface="TimesNewRomanPSMT"/>
              </a:rPr>
              <a:t>детеи</a:t>
            </a:r>
            <a:r>
              <a:rPr lang="ru-RU" sz="1800" dirty="0">
                <a:effectLst/>
                <a:latin typeface="TimesNewRomanPSMT"/>
              </a:rPr>
              <a:t>̆. </a:t>
            </a:r>
            <a:r>
              <a:rPr lang="ru-RU" sz="1800" dirty="0" err="1">
                <a:effectLst/>
                <a:latin typeface="TimesNewRomanPSMT"/>
              </a:rPr>
              <a:t>Обращайтесь</a:t>
            </a:r>
            <a:r>
              <a:rPr lang="ru-RU" sz="1800" dirty="0">
                <a:effectLst/>
                <a:latin typeface="TimesNewRomanPSMT"/>
              </a:rPr>
              <a:t> к отцу вашего ребенка, как к коллеге, с сердечностью, уважением и </a:t>
            </a:r>
            <a:r>
              <a:rPr lang="ru-RU" sz="1800" dirty="0" err="1">
                <a:effectLst/>
                <a:latin typeface="TimesNewRomanPSMT"/>
              </a:rPr>
              <a:t>нейтральностью</a:t>
            </a:r>
            <a:r>
              <a:rPr lang="ru-RU" sz="1800" dirty="0">
                <a:effectLst/>
                <a:latin typeface="TimesNewRomanPSMT"/>
              </a:rPr>
              <a:t>. Расслабьтесь, </a:t>
            </a:r>
            <a:r>
              <a:rPr lang="ru-RU" sz="1800" dirty="0" err="1">
                <a:effectLst/>
                <a:latin typeface="TimesNewRomanPSMT"/>
              </a:rPr>
              <a:t>подумайте</a:t>
            </a:r>
            <a:r>
              <a:rPr lang="ru-RU" sz="1800" dirty="0">
                <a:effectLst/>
                <a:latin typeface="TimesNewRomanPSMT"/>
              </a:rPr>
              <a:t> о том, что вы скажете, и говорите медленно. </a:t>
            </a:r>
            <a:endParaRPr lang="ru-RU" dirty="0"/>
          </a:p>
          <a:p>
            <a:r>
              <a:rPr lang="ru-RU" sz="1800" dirty="0">
                <a:effectLst/>
                <a:latin typeface="TimesNewRomanPSMT"/>
              </a:rPr>
              <a:t>* </a:t>
            </a:r>
            <a:r>
              <a:rPr lang="ru-RU" sz="1800" b="1" dirty="0" err="1">
                <a:effectLst/>
                <a:latin typeface="TimesNewRomanPS"/>
              </a:rPr>
              <a:t>Высказывайте</a:t>
            </a:r>
            <a:r>
              <a:rPr lang="ru-RU" sz="1800" b="1" dirty="0">
                <a:effectLst/>
                <a:latin typeface="TimesNewRomanPS"/>
              </a:rPr>
              <a:t> просьбы, а не требования</a:t>
            </a:r>
            <a:r>
              <a:rPr lang="ru-RU" sz="1800" dirty="0">
                <a:effectLst/>
                <a:latin typeface="TimesNewRomanPSMT"/>
              </a:rPr>
              <a:t>. Просьбы могут начинаться со слов «Можем ли мы попробовать...?» или «Не согласишься ли ты...?» Таким образом, вы взываете к его готовности сотрудничать и не требуете, чтобы он подчинился. </a:t>
            </a:r>
            <a:endParaRPr lang="ru-RU" dirty="0"/>
          </a:p>
          <a:p>
            <a:r>
              <a:rPr lang="ru-RU" sz="1800" dirty="0">
                <a:effectLst/>
                <a:latin typeface="TimesNewRomanPSMT"/>
              </a:rPr>
              <a:t>* </a:t>
            </a:r>
            <a:r>
              <a:rPr lang="ru-RU" sz="1800" b="1" dirty="0" err="1">
                <a:effectLst/>
                <a:latin typeface="TimesNewRomanPS"/>
              </a:rPr>
              <a:t>Слушайте</a:t>
            </a:r>
            <a:r>
              <a:rPr lang="ru-RU" sz="1800" b="1" dirty="0">
                <a:effectLst/>
                <a:latin typeface="TimesNewRomanPS"/>
              </a:rPr>
              <a:t>. </a:t>
            </a:r>
            <a:r>
              <a:rPr lang="ru-RU" sz="1800" dirty="0">
                <a:effectLst/>
                <a:latin typeface="TimesNewRomanPSMT"/>
              </a:rPr>
              <a:t>Общение зрелых </a:t>
            </a:r>
            <a:r>
              <a:rPr lang="ru-RU" sz="1800" dirty="0" err="1">
                <a:effectLst/>
                <a:latin typeface="TimesNewRomanPSMT"/>
              </a:rPr>
              <a:t>людеи</a:t>
            </a:r>
            <a:r>
              <a:rPr lang="ru-RU" sz="1800" dirty="0">
                <a:effectLst/>
                <a:latin typeface="TimesNewRomanPSMT"/>
              </a:rPr>
              <a:t>̆ начинается со слушания. Даже если вы в конечном итоге не согласны с другим родителем, вы должны, по </a:t>
            </a:r>
            <a:r>
              <a:rPr lang="ru-RU" sz="1800" dirty="0" err="1">
                <a:effectLst/>
                <a:latin typeface="TimesNewRomanPSMT"/>
              </a:rPr>
              <a:t>крайнеи</a:t>
            </a:r>
            <a:r>
              <a:rPr lang="ru-RU" sz="1800" dirty="0">
                <a:effectLst/>
                <a:latin typeface="TimesNewRomanPSMT"/>
              </a:rPr>
              <a:t>̆ мере, быть в состоянии донести, что вы поняли его точку зрения. Слушание не означает одобрения, поэтому вы ничего не потеряете, позволив отцу вашего ребенка высказать свое мнение. Простая вежливость требует того, чтобы </a:t>
            </a:r>
            <a:r>
              <a:rPr lang="ru-RU" sz="1800" dirty="0" err="1">
                <a:effectLst/>
                <a:latin typeface="TimesNewRomanPSMT"/>
              </a:rPr>
              <a:t>каждои</a:t>
            </a:r>
            <a:r>
              <a:rPr lang="ru-RU" sz="1800" dirty="0">
                <a:effectLst/>
                <a:latin typeface="TimesNewRomanPSMT"/>
              </a:rPr>
              <a:t>̆ стороне было позволено высказать свое мнение. </a:t>
            </a:r>
            <a:endParaRPr lang="ru-RU" dirty="0"/>
          </a:p>
          <a:p>
            <a:r>
              <a:rPr lang="ru-RU" sz="1800" dirty="0">
                <a:effectLst/>
                <a:latin typeface="TimesNewRomanPSMT"/>
              </a:rPr>
              <a:t>• </a:t>
            </a:r>
            <a:r>
              <a:rPr lang="ru-RU" sz="1800" b="1" dirty="0" err="1">
                <a:effectLst/>
                <a:latin typeface="TimesNewRomanPS"/>
              </a:rPr>
              <a:t>Проявляйте</a:t>
            </a:r>
            <a:r>
              <a:rPr lang="ru-RU" sz="1800" b="1" dirty="0">
                <a:effectLst/>
                <a:latin typeface="TimesNewRomanPS"/>
              </a:rPr>
              <a:t> сдержанность. </a:t>
            </a:r>
            <a:r>
              <a:rPr lang="ru-RU" sz="1800" dirty="0" err="1">
                <a:effectLst/>
                <a:latin typeface="TimesNewRomanPSMT"/>
              </a:rPr>
              <a:t>Имейте</a:t>
            </a:r>
            <a:r>
              <a:rPr lang="ru-RU" sz="1800" dirty="0">
                <a:effectLst/>
                <a:latin typeface="TimesNewRomanPSMT"/>
              </a:rPr>
              <a:t> в виду, что общение друг с другом будет необходимо на протяжении всего детства вашего ребенка и даже во </a:t>
            </a:r>
            <a:r>
              <a:rPr lang="ru-RU" sz="1800" dirty="0" err="1">
                <a:effectLst/>
                <a:latin typeface="TimesNewRomanPSMT"/>
              </a:rPr>
              <a:t>взрослои</a:t>
            </a:r>
            <a:r>
              <a:rPr lang="ru-RU" sz="1800" dirty="0">
                <a:effectLst/>
                <a:latin typeface="TimesNewRomanPSMT"/>
              </a:rPr>
              <a:t>̆ жизни (свадебные церемонии, </a:t>
            </a:r>
            <a:r>
              <a:rPr lang="ru-RU" sz="1800" dirty="0" err="1">
                <a:effectLst/>
                <a:latin typeface="TimesNewRomanPSMT"/>
              </a:rPr>
              <a:t>выпускнои</a:t>
            </a:r>
            <a:r>
              <a:rPr lang="ru-RU" sz="1800" dirty="0">
                <a:effectLst/>
                <a:latin typeface="TimesNewRomanPSMT"/>
              </a:rPr>
              <a:t>̆ в колледже, внуки и т. д.). Вы можете проявлять приличия и сдержанность, даже если вы категорически не согласны. </a:t>
            </a:r>
            <a:endParaRPr lang="ru-RU" dirty="0"/>
          </a:p>
          <a:p>
            <a:r>
              <a:rPr lang="ru-RU" sz="1800" dirty="0">
                <a:effectLst/>
                <a:latin typeface="TimesNewRomanPSMT"/>
              </a:rPr>
              <a:t>* </a:t>
            </a:r>
            <a:r>
              <a:rPr lang="ru-RU" sz="1800" b="1" dirty="0">
                <a:effectLst/>
                <a:latin typeface="TimesNewRomanPS"/>
              </a:rPr>
              <a:t>Возьмите на себя обязательство постоянно встречаться/разговаривать</a:t>
            </a:r>
            <a:r>
              <a:rPr lang="ru-RU" sz="1800" dirty="0">
                <a:effectLst/>
                <a:latin typeface="TimesNewRomanPSMT"/>
              </a:rPr>
              <a:t>. Частое общение с другим родителем вашего ребенка покажет, что вы – </a:t>
            </a:r>
            <a:r>
              <a:rPr lang="ru-RU" sz="1800" dirty="0" err="1">
                <a:effectLst/>
                <a:latin typeface="TimesNewRomanPSMT"/>
              </a:rPr>
              <a:t>единыи</a:t>
            </a:r>
            <a:r>
              <a:rPr lang="ru-RU" sz="1800" dirty="0">
                <a:effectLst/>
                <a:latin typeface="TimesNewRomanPSMT"/>
              </a:rPr>
              <a:t>̆ фронт. Это может быть </a:t>
            </a:r>
            <a:r>
              <a:rPr lang="ru-RU" sz="1800" dirty="0" err="1">
                <a:effectLst/>
                <a:latin typeface="TimesNewRomanPSMT"/>
              </a:rPr>
              <a:t>чрезвычайно</a:t>
            </a:r>
            <a:r>
              <a:rPr lang="ru-RU" sz="1800" dirty="0">
                <a:effectLst/>
                <a:latin typeface="TimesNewRomanPSMT"/>
              </a:rPr>
              <a:t> трудно на ранних стадиях, когда чувства еще свежи, но со временем вам это будет легче. </a:t>
            </a:r>
            <a:endParaRPr lang="ru-RU" dirty="0"/>
          </a:p>
          <a:p>
            <a:r>
              <a:rPr lang="ru-RU" sz="1800" b="1" dirty="0">
                <a:effectLst/>
                <a:latin typeface="TimesNewRomanPS"/>
              </a:rPr>
              <a:t>* Спросите его мнение</a:t>
            </a:r>
            <a:r>
              <a:rPr lang="ru-RU" sz="1800" dirty="0">
                <a:effectLst/>
                <a:latin typeface="TimesNewRomanPSMT"/>
              </a:rPr>
              <a:t>. Это простое </a:t>
            </a:r>
            <a:r>
              <a:rPr lang="ru-RU" sz="1800" dirty="0" err="1">
                <a:effectLst/>
                <a:latin typeface="TimesNewRomanPSMT"/>
              </a:rPr>
              <a:t>действие</a:t>
            </a:r>
            <a:r>
              <a:rPr lang="ru-RU" sz="1800" dirty="0">
                <a:effectLst/>
                <a:latin typeface="TimesNewRomanPSMT"/>
              </a:rPr>
              <a:t> может эффективно стимулировать позитивное общение между вами и другим родителем вашего ребенка. Выяснение его мнения по вопросам, связанным с вашим ребенком в рамках вашего соглашения об опеке, показывает, что вы уважаете его как другого родителя. </a:t>
            </a:r>
            <a:endParaRPr lang="ru-RU" dirty="0"/>
          </a:p>
          <a:p>
            <a:r>
              <a:rPr lang="ru-RU" sz="1800" b="1" dirty="0">
                <a:effectLst/>
                <a:latin typeface="TimesNewRomanPS"/>
              </a:rPr>
              <a:t>* Будьте гибкими. </a:t>
            </a:r>
            <a:r>
              <a:rPr lang="ru-RU" sz="1800" dirty="0">
                <a:effectLst/>
                <a:latin typeface="TimesNewRomanPSMT"/>
              </a:rPr>
              <a:t>Если особая встреча с другим родителем вашего ребенка отнимает час вашего личного времени, пусть будет так. Помните, что речь идет о детях, и когда вы проявляете гибкость с ним, он, скорее всего, будет гибким с вами. </a:t>
            </a:r>
            <a:endParaRPr lang="ru-RU" dirty="0"/>
          </a:p>
          <a:p>
            <a:r>
              <a:rPr lang="ru-RU" sz="1800" b="1" dirty="0">
                <a:effectLst/>
                <a:latin typeface="TimesNewRomanPS"/>
              </a:rPr>
              <a:t>* Регулярно </a:t>
            </a:r>
            <a:r>
              <a:rPr lang="ru-RU" sz="1800" b="1" dirty="0" err="1">
                <a:effectLst/>
                <a:latin typeface="TimesNewRomanPS"/>
              </a:rPr>
              <a:t>вовлекайте</a:t>
            </a:r>
            <a:r>
              <a:rPr lang="ru-RU" sz="1800" b="1" dirty="0">
                <a:effectLst/>
                <a:latin typeface="TimesNewRomanPS"/>
              </a:rPr>
              <a:t> его</a:t>
            </a:r>
            <a:r>
              <a:rPr lang="ru-RU" sz="1800" dirty="0">
                <a:effectLst/>
                <a:latin typeface="TimesNewRomanPSMT"/>
              </a:rPr>
              <a:t>. Держите его в курсе решений, касающихся ухода за детьми, школы, здоровья и внеурочных различных занятий – даже если он не может присутствовать на каждом мероприятии и встрече. Делитесь с ним из уважения к тому, что он отец ребенка. Поделитесь с ним успехами </a:t>
            </a:r>
            <a:r>
              <a:rPr lang="ru-RU" sz="1800" dirty="0" err="1">
                <a:effectLst/>
                <a:latin typeface="TimesNewRomanPSMT"/>
              </a:rPr>
              <a:t>детеи</a:t>
            </a:r>
            <a:r>
              <a:rPr lang="ru-RU" sz="1800" dirty="0">
                <a:effectLst/>
                <a:latin typeface="TimesNewRomanPSMT"/>
              </a:rPr>
              <a:t>̆. В зависимости от того, как развиваются ваши отношения, вы можете поделиться скриншотами дневника с хорошими оценками по домашним заданиям или показать милую поделку, а также отправить фотографии или видео со спортивных мероприятий, на которых он не присутствовал. </a:t>
            </a: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19</a:t>
            </a:fld>
            <a:endParaRPr lang="ru-RU"/>
          </a:p>
        </p:txBody>
      </p:sp>
    </p:spTree>
    <p:extLst>
      <p:ext uri="{BB962C8B-B14F-4D97-AF65-F5344CB8AC3E}">
        <p14:creationId xmlns:p14="http://schemas.microsoft.com/office/powerpoint/2010/main" val="29357639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b="1" dirty="0">
                <a:effectLst/>
                <a:latin typeface="TimesNewRomanPS"/>
              </a:rPr>
              <a:t>Что происходит, когда вы не согласны? </a:t>
            </a:r>
            <a:r>
              <a:rPr lang="ru-RU" sz="1800" dirty="0">
                <a:effectLst/>
                <a:latin typeface="TimesNewRomanPSMT"/>
              </a:rPr>
              <a:t>Будучи двумя родителями вашего ребенка, вы неизбежно будете расходиться во мнениях по некоторым вопросам. </a:t>
            </a:r>
            <a:r>
              <a:rPr lang="ru-RU" sz="1800" dirty="0" err="1">
                <a:effectLst/>
                <a:latin typeface="TimesNewRomanPSMT"/>
              </a:rPr>
              <a:t>Имейте</a:t>
            </a:r>
            <a:r>
              <a:rPr lang="ru-RU" sz="1800" dirty="0">
                <a:effectLst/>
                <a:latin typeface="TimesNewRomanPSMT"/>
              </a:rPr>
              <a:t> в виду следующее, когда вы пытаетесь </a:t>
            </a:r>
            <a:r>
              <a:rPr lang="ru-RU" sz="1800" dirty="0" err="1">
                <a:effectLst/>
                <a:latin typeface="TimesNewRomanPSMT"/>
              </a:rPr>
              <a:t>прийти</a:t>
            </a:r>
            <a:r>
              <a:rPr lang="ru-RU" sz="1800" dirty="0">
                <a:effectLst/>
                <a:latin typeface="TimesNewRomanPSMT"/>
              </a:rPr>
              <a:t> к соглашению: </a:t>
            </a:r>
            <a:endParaRPr lang="ru-RU" dirty="0"/>
          </a:p>
          <a:p>
            <a:r>
              <a:rPr lang="ru-RU" sz="1800" b="1" dirty="0">
                <a:effectLst/>
                <a:latin typeface="TimesNewRomanPS"/>
              </a:rPr>
              <a:t>* Уважение может иметь большое значение</a:t>
            </a:r>
            <a:r>
              <a:rPr lang="ru-RU" sz="1800" dirty="0">
                <a:effectLst/>
                <a:latin typeface="TimesNewRomanPSMT"/>
              </a:rPr>
              <a:t>. Родители часто пренебрегают простой благовоспитанностью. Уважительное отношение включает в себя общение о школьных мероприятиях и гибкость в отношении вашего расписания. Если вы задаетесь вопросом: </a:t>
            </a:r>
            <a:endParaRPr lang="ru-RU" dirty="0"/>
          </a:p>
          <a:p>
            <a:r>
              <a:rPr lang="ru-RU" sz="1800" dirty="0">
                <a:effectLst/>
                <a:latin typeface="TimesNewRomanPSMT"/>
              </a:rPr>
              <a:t>«Как я могу уважать этого человека после того, как он обращался со </a:t>
            </a:r>
            <a:r>
              <a:rPr lang="ru-RU" sz="1800" dirty="0" err="1">
                <a:effectLst/>
                <a:latin typeface="TimesNewRomanPSMT"/>
              </a:rPr>
              <a:t>мнои</a:t>
            </a:r>
            <a:r>
              <a:rPr lang="ru-RU" sz="1800" dirty="0">
                <a:effectLst/>
                <a:latin typeface="TimesNewRomanPSMT"/>
              </a:rPr>
              <a:t>̆?», то </a:t>
            </a:r>
            <a:r>
              <a:rPr lang="ru-RU" sz="1800" dirty="0" err="1">
                <a:effectLst/>
                <a:latin typeface="TimesNewRomanPSMT"/>
              </a:rPr>
              <a:t>подумайте</a:t>
            </a:r>
            <a:r>
              <a:rPr lang="ru-RU" sz="1800" dirty="0">
                <a:effectLst/>
                <a:latin typeface="TimesNewRomanPSMT"/>
              </a:rPr>
              <a:t> о том, как Бог относится к вам, а затем </a:t>
            </a:r>
            <a:r>
              <a:rPr lang="ru-RU" sz="1800" dirty="0" err="1">
                <a:effectLst/>
                <a:latin typeface="TimesNewRomanPSMT"/>
              </a:rPr>
              <a:t>поступайте</a:t>
            </a:r>
            <a:r>
              <a:rPr lang="ru-RU" sz="1800" dirty="0">
                <a:effectLst/>
                <a:latin typeface="TimesNewRomanPSMT"/>
              </a:rPr>
              <a:t> так же ради вашего ребенка. Вы можете проявить уважение, даже если не согласны. </a:t>
            </a:r>
            <a:endParaRPr lang="ru-RU" dirty="0"/>
          </a:p>
          <a:p>
            <a:r>
              <a:rPr lang="ru-RU" sz="1800" dirty="0">
                <a:effectLst/>
                <a:latin typeface="TimesNewRomanPSMT"/>
              </a:rPr>
              <a:t>* </a:t>
            </a:r>
            <a:r>
              <a:rPr lang="ru-RU" sz="1800" b="1" dirty="0" err="1">
                <a:effectLst/>
                <a:latin typeface="TimesNewRomanPS"/>
              </a:rPr>
              <a:t>Выбирайте</a:t>
            </a:r>
            <a:r>
              <a:rPr lang="ru-RU" sz="1800" b="1" dirty="0">
                <a:effectLst/>
                <a:latin typeface="TimesNewRomanPS"/>
              </a:rPr>
              <a:t>, за что стоит биться</a:t>
            </a:r>
            <a:r>
              <a:rPr lang="ru-RU" sz="1800" dirty="0">
                <a:effectLst/>
                <a:latin typeface="TimesNewRomanPSMT"/>
              </a:rPr>
              <a:t>. Если вы оба осуществляете законную опеку над ребенком, но не согласны с выбором школы для вашего ребенка, </a:t>
            </a:r>
            <a:r>
              <a:rPr lang="ru-RU" sz="1800" dirty="0" err="1">
                <a:effectLst/>
                <a:latin typeface="TimesNewRomanPSMT"/>
              </a:rPr>
              <a:t>продолжайте</a:t>
            </a:r>
            <a:r>
              <a:rPr lang="ru-RU" sz="1800" dirty="0">
                <a:effectLst/>
                <a:latin typeface="TimesNewRomanPSMT"/>
              </a:rPr>
              <a:t> обсуждение до тех пор, пока не будет принято решение, которое будет устраивать вас обоих. Это важное решение, и, возможно, именно за это стоит бороться. С </a:t>
            </a:r>
            <a:r>
              <a:rPr lang="ru-RU" sz="1800" dirty="0" err="1">
                <a:effectLst/>
                <a:latin typeface="TimesNewRomanPSMT"/>
              </a:rPr>
              <a:t>другои</a:t>
            </a:r>
            <a:r>
              <a:rPr lang="ru-RU" sz="1800" dirty="0">
                <a:effectLst/>
                <a:latin typeface="TimesNewRomanPSMT"/>
              </a:rPr>
              <a:t>̆ стороны, если вы хотите, чтобы ваш ребенок был в постели к 7:30, а </a:t>
            </a:r>
            <a:r>
              <a:rPr lang="ru-RU" sz="1800" dirty="0" err="1">
                <a:effectLst/>
                <a:latin typeface="TimesNewRomanPSMT"/>
              </a:rPr>
              <a:t>другои</a:t>
            </a:r>
            <a:r>
              <a:rPr lang="ru-RU" sz="1800" dirty="0">
                <a:effectLst/>
                <a:latin typeface="TimesNewRomanPSMT"/>
              </a:rPr>
              <a:t>̆ родитель говорит 8:00, то </a:t>
            </a:r>
            <a:r>
              <a:rPr lang="ru-RU" sz="1800" dirty="0" err="1">
                <a:effectLst/>
                <a:latin typeface="TimesNewRomanPSMT"/>
              </a:rPr>
              <a:t>постарайтесь</a:t>
            </a:r>
            <a:r>
              <a:rPr lang="ru-RU" sz="1800" dirty="0">
                <a:effectLst/>
                <a:latin typeface="TimesNewRomanPSMT"/>
              </a:rPr>
              <a:t> отпустить это и поберегите свою энергию для более серьезных проблем. В конце концов, это его дом и там </a:t>
            </a:r>
            <a:r>
              <a:rPr lang="ru-RU" sz="1800" dirty="0" err="1">
                <a:effectLst/>
                <a:latin typeface="TimesNewRomanPSMT"/>
              </a:rPr>
              <a:t>действуют</a:t>
            </a:r>
            <a:r>
              <a:rPr lang="ru-RU" sz="1800" dirty="0">
                <a:effectLst/>
                <a:latin typeface="TimesNewRomanPSMT"/>
              </a:rPr>
              <a:t> его правила. Вот что это значит. Некоторые вещи не стоят того, чтобы из-за них биться, поэтому берегите энергию для того, что </a:t>
            </a:r>
            <a:r>
              <a:rPr lang="ru-RU" sz="1800" dirty="0" err="1">
                <a:effectLst/>
                <a:latin typeface="TimesNewRomanPSMT"/>
              </a:rPr>
              <a:t>действительно</a:t>
            </a:r>
            <a:r>
              <a:rPr lang="ru-RU" sz="1800" dirty="0">
                <a:effectLst/>
                <a:latin typeface="TimesNewRomanPSMT"/>
              </a:rPr>
              <a:t> важно. Если каждая мелочь превращается в поединок, вы можете вскоре обнаружить, что не выиграли ни одного из них. </a:t>
            </a:r>
            <a:endParaRPr lang="ru-RU" dirty="0"/>
          </a:p>
          <a:p>
            <a:r>
              <a:rPr lang="ru-RU" sz="1800" dirty="0">
                <a:effectLst/>
                <a:latin typeface="TimesNewRomanPSMT"/>
              </a:rPr>
              <a:t>* </a:t>
            </a:r>
            <a:r>
              <a:rPr lang="ru-RU" sz="1800" b="1" dirty="0" err="1">
                <a:effectLst/>
                <a:latin typeface="TimesNewRomanPS"/>
              </a:rPr>
              <a:t>Достигайте</a:t>
            </a:r>
            <a:r>
              <a:rPr lang="ru-RU" sz="1800" b="1" dirty="0">
                <a:effectLst/>
                <a:latin typeface="TimesNewRomanPS"/>
              </a:rPr>
              <a:t> компромисса</a:t>
            </a:r>
            <a:r>
              <a:rPr lang="ru-RU" sz="1800" dirty="0">
                <a:effectLst/>
                <a:latin typeface="TimesNewRomanPSMT"/>
              </a:rPr>
              <a:t>. Возможно, это не самое первое, что вы хотите избрать, но компромисс позволяет вам обоим почувствовать победу, и делает вас обоих более гибкими в будущем. Посмотрите, есть ли какие-то области, в которых вы оба можете достичь согласия. </a:t>
            </a:r>
            <a:r>
              <a:rPr lang="ru-RU" sz="1800" dirty="0" err="1">
                <a:effectLst/>
                <a:latin typeface="TimesNewRomanPSMT"/>
              </a:rPr>
              <a:t>Рассматривайте</a:t>
            </a:r>
            <a:r>
              <a:rPr lang="ru-RU" sz="1800" dirty="0">
                <a:effectLst/>
                <a:latin typeface="TimesNewRomanPSMT"/>
              </a:rPr>
              <a:t> важные принципы, а не на каждую крошечную деталь. </a:t>
            </a:r>
            <a:r>
              <a:rPr lang="ru-RU" sz="1800" dirty="0" err="1">
                <a:effectLst/>
                <a:latin typeface="TimesNewRomanPSMT"/>
              </a:rPr>
              <a:t>Постарайтесь</a:t>
            </a:r>
            <a:r>
              <a:rPr lang="ru-RU" sz="1800" dirty="0">
                <a:effectLst/>
                <a:latin typeface="TimesNewRomanPSMT"/>
              </a:rPr>
              <a:t> оба немного сдвинуться со своих позиций, чтобы </a:t>
            </a:r>
            <a:r>
              <a:rPr lang="ru-RU" sz="1800" dirty="0" err="1">
                <a:effectLst/>
                <a:latin typeface="TimesNewRomanPSMT"/>
              </a:rPr>
              <a:t>прийти</a:t>
            </a:r>
            <a:r>
              <a:rPr lang="ru-RU" sz="1800" dirty="0">
                <a:effectLst/>
                <a:latin typeface="TimesNewRomanPSMT"/>
              </a:rPr>
              <a:t> к приемлемому решению. </a:t>
            </a:r>
            <a:endParaRPr lang="ru-RU" dirty="0"/>
          </a:p>
          <a:p>
            <a:r>
              <a:rPr lang="ru-RU" sz="1800" dirty="0">
                <a:effectLst/>
                <a:latin typeface="TimesNewRomanPSMT"/>
              </a:rPr>
              <a:t>* </a:t>
            </a:r>
            <a:r>
              <a:rPr lang="ru-RU" sz="1800" b="1" dirty="0" err="1">
                <a:effectLst/>
                <a:latin typeface="TimesNewRomanPS"/>
              </a:rPr>
              <a:t>Облегчайте</a:t>
            </a:r>
            <a:r>
              <a:rPr lang="ru-RU" sz="1800" b="1" dirty="0">
                <a:effectLst/>
                <a:latin typeface="TimesNewRomanPS"/>
              </a:rPr>
              <a:t> передачу </a:t>
            </a:r>
            <a:r>
              <a:rPr lang="ru-RU" sz="1800" b="1" dirty="0" err="1">
                <a:effectLst/>
                <a:latin typeface="TimesNewRomanPS"/>
              </a:rPr>
              <a:t>детеи</a:t>
            </a:r>
            <a:r>
              <a:rPr lang="ru-RU" sz="1800" b="1" dirty="0">
                <a:effectLst/>
                <a:latin typeface="TimesNewRomanPS"/>
              </a:rPr>
              <a:t>̆</a:t>
            </a:r>
            <a:r>
              <a:rPr lang="ru-RU" sz="1800" dirty="0">
                <a:effectLst/>
                <a:latin typeface="TimesNewRomanPSMT"/>
              </a:rPr>
              <a:t>. Фактически, поездка из </a:t>
            </a:r>
            <a:r>
              <a:rPr lang="ru-RU" sz="1800" dirty="0" err="1">
                <a:effectLst/>
                <a:latin typeface="TimesNewRomanPSMT"/>
              </a:rPr>
              <a:t>однои</a:t>
            </a:r>
            <a:r>
              <a:rPr lang="ru-RU" sz="1800" dirty="0">
                <a:effectLst/>
                <a:latin typeface="TimesNewRomanPSMT"/>
              </a:rPr>
              <a:t>̆ семьи в другую, будь то на несколько </a:t>
            </a:r>
            <a:r>
              <a:rPr lang="ru-RU" sz="1800" dirty="0" err="1">
                <a:effectLst/>
                <a:latin typeface="TimesNewRomanPSMT"/>
              </a:rPr>
              <a:t>днеи</a:t>
            </a:r>
            <a:r>
              <a:rPr lang="ru-RU" sz="1800" dirty="0">
                <a:effectLst/>
                <a:latin typeface="TimesNewRomanPSMT"/>
              </a:rPr>
              <a:t>̆ или просто на выходные, может быть трудным временем для </a:t>
            </a:r>
            <a:r>
              <a:rPr lang="ru-RU" sz="1800" dirty="0" err="1">
                <a:effectLst/>
                <a:latin typeface="TimesNewRomanPSMT"/>
              </a:rPr>
              <a:t>детеи</a:t>
            </a:r>
            <a:r>
              <a:rPr lang="ru-RU" sz="1800" dirty="0">
                <a:effectLst/>
                <a:latin typeface="TimesNewRomanPSMT"/>
              </a:rPr>
              <a:t>̆. Такие переезды представляют </a:t>
            </a:r>
            <a:r>
              <a:rPr lang="ru-RU" sz="1800" dirty="0" err="1">
                <a:effectLst/>
                <a:latin typeface="TimesNewRomanPSMT"/>
              </a:rPr>
              <a:t>собои</a:t>
            </a:r>
            <a:r>
              <a:rPr lang="ru-RU" sz="1800" dirty="0">
                <a:effectLst/>
                <a:latin typeface="TimesNewRomanPSMT"/>
              </a:rPr>
              <a:t>̆ серьезную травму в реальности вашего ребенка. При соглашениях о </a:t>
            </a:r>
            <a:r>
              <a:rPr lang="ru-RU" sz="1800" dirty="0" err="1">
                <a:effectLst/>
                <a:latin typeface="TimesNewRomanPSMT"/>
              </a:rPr>
              <a:t>совместнои</a:t>
            </a:r>
            <a:r>
              <a:rPr lang="ru-RU" sz="1800" dirty="0">
                <a:effectLst/>
                <a:latin typeface="TimesNewRomanPSMT"/>
              </a:rPr>
              <a:t>̆ опеке переезды неизбежны, поэтому помогите детям приготовиться к изменениям. Напомните им, что они уедут в дом другого родителя за день или два до поездки. В зависимости от их возраста, помогите им спланировать, что упаковать, и побудите их взять с </a:t>
            </a:r>
            <a:r>
              <a:rPr lang="ru-RU" sz="1800" dirty="0" err="1">
                <a:effectLst/>
                <a:latin typeface="TimesNewRomanPSMT"/>
              </a:rPr>
              <a:t>собои</a:t>
            </a:r>
            <a:r>
              <a:rPr lang="ru-RU" sz="1800" dirty="0">
                <a:effectLst/>
                <a:latin typeface="TimesNewRomanPSMT"/>
              </a:rPr>
              <a:t>̆ значимые предметы, такие как любимая игрушка или фотография. </a:t>
            </a:r>
            <a:endParaRPr lang="ru-RU" dirty="0"/>
          </a:p>
          <a:p>
            <a:r>
              <a:rPr lang="ru-RU" sz="1800" b="1" dirty="0">
                <a:effectLst/>
                <a:latin typeface="TimesNewRomanPS"/>
              </a:rPr>
              <a:t>Может помочь совместная консультация обоих </a:t>
            </a:r>
            <a:r>
              <a:rPr lang="ru-RU" sz="1800" b="1" dirty="0" err="1">
                <a:effectLst/>
                <a:latin typeface="TimesNewRomanPS"/>
              </a:rPr>
              <a:t>родителеи</a:t>
            </a:r>
            <a:r>
              <a:rPr lang="ru-RU" sz="1800" b="1" dirty="0">
                <a:effectLst/>
                <a:latin typeface="TimesNewRomanPS"/>
              </a:rPr>
              <a:t>̆ со специалистом</a:t>
            </a:r>
            <a:r>
              <a:rPr lang="ru-RU" sz="1800" dirty="0">
                <a:effectLst/>
                <a:latin typeface="TimesNewRomanPSMT"/>
              </a:rPr>
              <a:t>. Если вы обнаружите, что, несмотря на все ваши усилия, вы не можете </a:t>
            </a:r>
            <a:r>
              <a:rPr lang="ru-RU" sz="1800" dirty="0" err="1">
                <a:effectLst/>
                <a:latin typeface="TimesNewRomanPSMT"/>
              </a:rPr>
              <a:t>пойти</a:t>
            </a:r>
            <a:r>
              <a:rPr lang="ru-RU" sz="1800" dirty="0">
                <a:effectLst/>
                <a:latin typeface="TimesNewRomanPSMT"/>
              </a:rPr>
              <a:t> на компромисс или достичь соглашения, обратитесь к специалисту за </a:t>
            </a:r>
            <a:r>
              <a:rPr lang="ru-RU" sz="1800" dirty="0" err="1">
                <a:effectLst/>
                <a:latin typeface="TimesNewRomanPSMT"/>
              </a:rPr>
              <a:t>совместнои</a:t>
            </a:r>
            <a:r>
              <a:rPr lang="ru-RU" sz="1800" dirty="0">
                <a:effectLst/>
                <a:latin typeface="TimesNewRomanPSMT"/>
              </a:rPr>
              <a:t>̆ </a:t>
            </a:r>
            <a:r>
              <a:rPr lang="ru-RU" sz="1800" dirty="0" err="1">
                <a:effectLst/>
                <a:latin typeface="TimesNewRomanPSMT"/>
              </a:rPr>
              <a:t>консультациеи</a:t>
            </a:r>
            <a:r>
              <a:rPr lang="ru-RU" sz="1800" dirty="0">
                <a:effectLst/>
                <a:latin typeface="TimesNewRomanPSMT"/>
              </a:rPr>
              <a:t>̆. Наличие </a:t>
            </a:r>
            <a:r>
              <a:rPr lang="ru-RU" sz="1800" dirty="0" err="1">
                <a:effectLst/>
                <a:latin typeface="TimesNewRomanPSMT"/>
              </a:rPr>
              <a:t>нейтральнои</a:t>
            </a:r>
            <a:r>
              <a:rPr lang="ru-RU" sz="1800" dirty="0">
                <a:effectLst/>
                <a:latin typeface="TimesNewRomanPSMT"/>
              </a:rPr>
              <a:t>̆ стороны, которая поможет вам обоим разобраться в проблемах, может оказаться большим подспорьем. </a:t>
            </a: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20</a:t>
            </a:fld>
            <a:endParaRPr lang="ru-RU"/>
          </a:p>
        </p:txBody>
      </p:sp>
    </p:spTree>
    <p:extLst>
      <p:ext uri="{BB962C8B-B14F-4D97-AF65-F5344CB8AC3E}">
        <p14:creationId xmlns:p14="http://schemas.microsoft.com/office/powerpoint/2010/main" val="32986867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2</a:t>
            </a:fld>
            <a:endParaRPr lang="ru-RU"/>
          </a:p>
        </p:txBody>
      </p:sp>
    </p:spTree>
    <p:extLst>
      <p:ext uri="{BB962C8B-B14F-4D97-AF65-F5344CB8AC3E}">
        <p14:creationId xmlns:p14="http://schemas.microsoft.com/office/powerpoint/2010/main" val="3419434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Вам знакомо имя Марии Кюри и ее новаторские работы по радиоактивности на рубеже </a:t>
            </a:r>
            <a:r>
              <a:rPr lang="en" sz="1200" kern="1200" dirty="0">
                <a:solidFill>
                  <a:schemeClr val="tx1"/>
                </a:solidFill>
                <a:effectLst/>
                <a:latin typeface="+mn-lt"/>
                <a:ea typeface="+mn-ea"/>
                <a:cs typeface="+mn-cs"/>
              </a:rPr>
              <a:t>XX </a:t>
            </a:r>
            <a:r>
              <a:rPr lang="ru-RU" sz="1200" kern="1200" dirty="0">
                <a:solidFill>
                  <a:schemeClr val="tx1"/>
                </a:solidFill>
                <a:effectLst/>
                <a:latin typeface="+mn-lt"/>
                <a:ea typeface="+mn-ea"/>
                <a:cs typeface="+mn-cs"/>
              </a:rPr>
              <a:t>века. Мадам Кюри была не просто выдающимся ученым и лауреатом двух Нобелевских премий мира. Это </a:t>
            </a:r>
            <a:r>
              <a:rPr lang="ru-RU" sz="1200" kern="1200" dirty="0" err="1">
                <a:solidFill>
                  <a:schemeClr val="tx1"/>
                </a:solidFill>
                <a:effectLst/>
                <a:latin typeface="+mn-lt"/>
                <a:ea typeface="+mn-ea"/>
                <a:cs typeface="+mn-cs"/>
              </a:rPr>
              <a:t>малоизвестныи</a:t>
            </a:r>
            <a:r>
              <a:rPr lang="ru-RU" sz="1200" kern="1200" dirty="0">
                <a:solidFill>
                  <a:schemeClr val="tx1"/>
                </a:solidFill>
                <a:effectLst/>
                <a:latin typeface="+mn-lt"/>
                <a:ea typeface="+mn-ea"/>
                <a:cs typeface="+mn-cs"/>
              </a:rPr>
              <a:t>̆ факт, что она также была </a:t>
            </a:r>
            <a:r>
              <a:rPr lang="ru-RU" sz="1200" kern="1200" dirty="0" err="1">
                <a:solidFill>
                  <a:schemeClr val="tx1"/>
                </a:solidFill>
                <a:effectLst/>
                <a:latin typeface="+mn-lt"/>
                <a:ea typeface="+mn-ea"/>
                <a:cs typeface="+mn-cs"/>
              </a:rPr>
              <a:t>замечательнои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мамои</a:t>
            </a:r>
            <a:r>
              <a:rPr lang="ru-RU" sz="1200" kern="1200" dirty="0">
                <a:solidFill>
                  <a:schemeClr val="tx1"/>
                </a:solidFill>
                <a:effectLst/>
                <a:latin typeface="+mn-lt"/>
                <a:ea typeface="+mn-ea"/>
                <a:cs typeface="+mn-cs"/>
              </a:rPr>
              <a:t>̆, в одиночку </a:t>
            </a:r>
            <a:r>
              <a:rPr lang="ru-RU" sz="1200" kern="1200" dirty="0" err="1">
                <a:solidFill>
                  <a:schemeClr val="tx1"/>
                </a:solidFill>
                <a:effectLst/>
                <a:latin typeface="+mn-lt"/>
                <a:ea typeface="+mn-ea"/>
                <a:cs typeface="+mn-cs"/>
              </a:rPr>
              <a:t>воспитывающеи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детеи</a:t>
            </a:r>
            <a:r>
              <a:rPr lang="ru-RU" sz="1200" kern="1200" dirty="0">
                <a:solidFill>
                  <a:schemeClr val="tx1"/>
                </a:solidFill>
                <a:effectLst/>
                <a:latin typeface="+mn-lt"/>
                <a:ea typeface="+mn-ea"/>
                <a:cs typeface="+mn-cs"/>
              </a:rPr>
              <a:t>̆. </a:t>
            </a:r>
            <a:endParaRPr lang="ru-RU" dirty="0"/>
          </a:p>
          <a:p>
            <a:r>
              <a:rPr lang="ru-RU" sz="1200" kern="1200" dirty="0">
                <a:solidFill>
                  <a:schemeClr val="tx1"/>
                </a:solidFill>
                <a:effectLst/>
                <a:latin typeface="+mn-lt"/>
                <a:ea typeface="+mn-ea"/>
                <a:cs typeface="+mn-cs"/>
              </a:rPr>
              <a:t>У четы Кюри было две дочери. </a:t>
            </a:r>
            <a:r>
              <a:rPr lang="ru-RU" sz="1200" kern="1200" dirty="0" err="1">
                <a:solidFill>
                  <a:schemeClr val="tx1"/>
                </a:solidFill>
                <a:effectLst/>
                <a:latin typeface="+mn-lt"/>
                <a:ea typeface="+mn-ea"/>
                <a:cs typeface="+mn-cs"/>
              </a:rPr>
              <a:t>Айрин</a:t>
            </a:r>
            <a:r>
              <a:rPr lang="ru-RU" sz="1200" kern="1200" dirty="0">
                <a:solidFill>
                  <a:schemeClr val="tx1"/>
                </a:solidFill>
                <a:effectLst/>
                <a:latin typeface="+mn-lt"/>
                <a:ea typeface="+mn-ea"/>
                <a:cs typeface="+mn-cs"/>
              </a:rPr>
              <a:t>, старшая, родилась в 1897 году, а Ева – семь лет спустя. Муж Мари трагически погиб, попав под </a:t>
            </a:r>
            <a:r>
              <a:rPr lang="ru-RU" sz="1200" kern="1200" dirty="0" err="1">
                <a:solidFill>
                  <a:schemeClr val="tx1"/>
                </a:solidFill>
                <a:effectLst/>
                <a:latin typeface="+mn-lt"/>
                <a:ea typeface="+mn-ea"/>
                <a:cs typeface="+mn-cs"/>
              </a:rPr>
              <a:t>конныи</a:t>
            </a:r>
            <a:r>
              <a:rPr lang="ru-RU" sz="1200" kern="1200" dirty="0">
                <a:solidFill>
                  <a:schemeClr val="tx1"/>
                </a:solidFill>
                <a:effectLst/>
                <a:latin typeface="+mn-lt"/>
                <a:ea typeface="+mn-ea"/>
                <a:cs typeface="+mn-cs"/>
              </a:rPr>
              <a:t>̆ экипаж на </a:t>
            </a:r>
            <a:r>
              <a:rPr lang="ru-RU" sz="1200" kern="1200" dirty="0" err="1">
                <a:solidFill>
                  <a:schemeClr val="tx1"/>
                </a:solidFill>
                <a:effectLst/>
                <a:latin typeface="+mn-lt"/>
                <a:ea typeface="+mn-ea"/>
                <a:cs typeface="+mn-cs"/>
              </a:rPr>
              <a:t>мокрои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скользкои</a:t>
            </a:r>
            <a:r>
              <a:rPr lang="ru-RU" sz="1200" kern="1200" dirty="0">
                <a:solidFill>
                  <a:schemeClr val="tx1"/>
                </a:solidFill>
                <a:effectLst/>
                <a:latin typeface="+mn-lt"/>
                <a:ea typeface="+mn-ea"/>
                <a:cs typeface="+mn-cs"/>
              </a:rPr>
              <a:t>̆ улице, оставив Мари воспитывать двух девочек в одиночестве. </a:t>
            </a:r>
            <a:endParaRPr lang="ru-RU" dirty="0"/>
          </a:p>
          <a:p>
            <a:r>
              <a:rPr lang="ru-RU" sz="1200" kern="1200" dirty="0">
                <a:solidFill>
                  <a:schemeClr val="tx1"/>
                </a:solidFill>
                <a:effectLst/>
                <a:latin typeface="+mn-lt"/>
                <a:ea typeface="+mn-ea"/>
                <a:cs typeface="+mn-cs"/>
              </a:rPr>
              <a:t>Мари не была довольна </a:t>
            </a:r>
            <a:r>
              <a:rPr lang="ru-RU" sz="1200" kern="1200" dirty="0" err="1">
                <a:solidFill>
                  <a:schemeClr val="tx1"/>
                </a:solidFill>
                <a:effectLst/>
                <a:latin typeface="+mn-lt"/>
                <a:ea typeface="+mn-ea"/>
                <a:cs typeface="+mn-cs"/>
              </a:rPr>
              <a:t>учебои</a:t>
            </a:r>
            <a:r>
              <a:rPr lang="ru-RU" sz="1200" kern="1200" dirty="0">
                <a:solidFill>
                  <a:schemeClr val="tx1"/>
                </a:solidFill>
                <a:effectLst/>
                <a:latin typeface="+mn-lt"/>
                <a:ea typeface="+mn-ea"/>
                <a:cs typeface="+mn-cs"/>
              </a:rPr>
              <a:t>̆ в Париже в то время, и проводила время, обучая девочек на дому. В </a:t>
            </a:r>
            <a:r>
              <a:rPr lang="ru-RU" sz="1200" kern="1200" dirty="0" err="1">
                <a:solidFill>
                  <a:schemeClr val="tx1"/>
                </a:solidFill>
                <a:effectLst/>
                <a:latin typeface="+mn-lt"/>
                <a:ea typeface="+mn-ea"/>
                <a:cs typeface="+mn-cs"/>
              </a:rPr>
              <a:t>какои</a:t>
            </a:r>
            <a:r>
              <a:rPr lang="ru-RU" sz="1200" kern="1200" dirty="0">
                <a:solidFill>
                  <a:schemeClr val="tx1"/>
                </a:solidFill>
                <a:effectLst/>
                <a:latin typeface="+mn-lt"/>
                <a:ea typeface="+mn-ea"/>
                <a:cs typeface="+mn-cs"/>
              </a:rPr>
              <a:t>̆-то момент она присоединилась к группе выдающихся ученых, которые по очереди преподавали уроки в своих областях знаний, а Мари преподавала физику. Она также следила за тем, чтобы девочки оставались здоровыми и занимались всеми видами </a:t>
            </a:r>
            <a:r>
              <a:rPr lang="ru-RU" sz="1200" kern="1200" dirty="0" err="1">
                <a:solidFill>
                  <a:schemeClr val="tx1"/>
                </a:solidFill>
                <a:effectLst/>
                <a:latin typeface="+mn-lt"/>
                <a:ea typeface="+mn-ea"/>
                <a:cs typeface="+mn-cs"/>
              </a:rPr>
              <a:t>физическои</a:t>
            </a:r>
            <a:r>
              <a:rPr lang="ru-RU" sz="1200" kern="1200" dirty="0">
                <a:solidFill>
                  <a:schemeClr val="tx1"/>
                </a:solidFill>
                <a:effectLst/>
                <a:latin typeface="+mn-lt"/>
                <a:ea typeface="+mn-ea"/>
                <a:cs typeface="+mn-cs"/>
              </a:rPr>
              <a:t>̆ активности, от пеших прогулок до акробатики. Ее способность совмещать жизнь известного ученого и мамы, </a:t>
            </a:r>
            <a:r>
              <a:rPr lang="ru-RU" sz="1200" kern="1200" dirty="0" err="1">
                <a:solidFill>
                  <a:schemeClr val="tx1"/>
                </a:solidFill>
                <a:effectLst/>
                <a:latin typeface="+mn-lt"/>
                <a:ea typeface="+mn-ea"/>
                <a:cs typeface="+mn-cs"/>
              </a:rPr>
              <a:t>воспитывающеи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детеи</a:t>
            </a:r>
            <a:r>
              <a:rPr lang="ru-RU" sz="1200" kern="1200" dirty="0">
                <a:solidFill>
                  <a:schemeClr val="tx1"/>
                </a:solidFill>
                <a:effectLst/>
                <a:latin typeface="+mn-lt"/>
                <a:ea typeface="+mn-ea"/>
                <a:cs typeface="+mn-cs"/>
              </a:rPr>
              <a:t>̆ в одиночку, должно быть, сработала, потому что одна из ее </a:t>
            </a:r>
            <a:r>
              <a:rPr lang="ru-RU" sz="1200" kern="1200" dirty="0" err="1">
                <a:solidFill>
                  <a:schemeClr val="tx1"/>
                </a:solidFill>
                <a:effectLst/>
                <a:latin typeface="+mn-lt"/>
                <a:ea typeface="+mn-ea"/>
                <a:cs typeface="+mn-cs"/>
              </a:rPr>
              <a:t>дочереи</a:t>
            </a:r>
            <a:r>
              <a:rPr lang="ru-RU" sz="1200" kern="1200" dirty="0">
                <a:solidFill>
                  <a:schemeClr val="tx1"/>
                </a:solidFill>
                <a:effectLst/>
                <a:latin typeface="+mn-lt"/>
                <a:ea typeface="+mn-ea"/>
                <a:cs typeface="+mn-cs"/>
              </a:rPr>
              <a:t>̆ получила свою собственную Нобелевскую премию мира, а другая – Пулитцеровскую премию. </a:t>
            </a: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3</a:t>
            </a:fld>
            <a:endParaRPr lang="ru-RU"/>
          </a:p>
        </p:txBody>
      </p:sp>
    </p:spTree>
    <p:extLst>
      <p:ext uri="{BB962C8B-B14F-4D97-AF65-F5344CB8AC3E}">
        <p14:creationId xmlns:p14="http://schemas.microsoft.com/office/powerpoint/2010/main" val="11932417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Это могут быть шары, кегли для боулинга, тарелки, ножи и т. д., но цель состоит в том, чтобы все предметы удержались в воздухе, не упав на землю. Наибольшее количество </a:t>
            </a:r>
            <a:r>
              <a:rPr lang="ru-RU" sz="1200" kern="1200" dirty="0" err="1">
                <a:solidFill>
                  <a:schemeClr val="tx1"/>
                </a:solidFill>
                <a:effectLst/>
                <a:latin typeface="+mn-lt"/>
                <a:ea typeface="+mn-ea"/>
                <a:cs typeface="+mn-cs"/>
              </a:rPr>
              <a:t>мячеи</a:t>
            </a:r>
            <a:r>
              <a:rPr lang="ru-RU" sz="1200" kern="1200" dirty="0">
                <a:solidFill>
                  <a:schemeClr val="tx1"/>
                </a:solidFill>
                <a:effectLst/>
                <a:latin typeface="+mn-lt"/>
                <a:ea typeface="+mn-ea"/>
                <a:cs typeface="+mn-cs"/>
              </a:rPr>
              <a:t>̆, которыми жонглировали одновременно – 11, и этого добился 18-летний Алекс </a:t>
            </a:r>
            <a:r>
              <a:rPr lang="ru-RU" sz="1200" kern="1200" dirty="0" err="1">
                <a:solidFill>
                  <a:schemeClr val="tx1"/>
                </a:solidFill>
                <a:effectLst/>
                <a:latin typeface="+mn-lt"/>
                <a:ea typeface="+mn-ea"/>
                <a:cs typeface="+mn-cs"/>
              </a:rPr>
              <a:t>Бэррон</a:t>
            </a:r>
            <a:r>
              <a:rPr lang="ru-RU" sz="1200" kern="1200" dirty="0">
                <a:solidFill>
                  <a:schemeClr val="tx1"/>
                </a:solidFill>
                <a:effectLst/>
                <a:latin typeface="+mn-lt"/>
                <a:ea typeface="+mn-ea"/>
                <a:cs typeface="+mn-cs"/>
              </a:rPr>
              <a:t> в 2012 году. Он провел два года, подготавливая это достижение – </a:t>
            </a:r>
            <a:r>
              <a:rPr lang="ru-RU" sz="1200" kern="1200" dirty="0" err="1">
                <a:solidFill>
                  <a:schemeClr val="tx1"/>
                </a:solidFill>
                <a:effectLst/>
                <a:latin typeface="+mn-lt"/>
                <a:ea typeface="+mn-ea"/>
                <a:cs typeface="+mn-cs"/>
              </a:rPr>
              <a:t>мировои</a:t>
            </a:r>
            <a:r>
              <a:rPr lang="ru-RU" sz="1200" kern="1200" dirty="0">
                <a:solidFill>
                  <a:schemeClr val="tx1"/>
                </a:solidFill>
                <a:effectLst/>
                <a:latin typeface="+mn-lt"/>
                <a:ea typeface="+mn-ea"/>
                <a:cs typeface="+mn-cs"/>
              </a:rPr>
              <a:t>̆ рекорд, </a:t>
            </a:r>
            <a:r>
              <a:rPr lang="ru-RU" sz="1200" kern="1200" dirty="0" err="1">
                <a:solidFill>
                  <a:schemeClr val="tx1"/>
                </a:solidFill>
                <a:effectLst/>
                <a:latin typeface="+mn-lt"/>
                <a:ea typeface="+mn-ea"/>
                <a:cs typeface="+mn-cs"/>
              </a:rPr>
              <a:t>которыи</a:t>
            </a:r>
            <a:r>
              <a:rPr lang="ru-RU" sz="1200" kern="1200" dirty="0">
                <a:solidFill>
                  <a:schemeClr val="tx1"/>
                </a:solidFill>
                <a:effectLst/>
                <a:latin typeface="+mn-lt"/>
                <a:ea typeface="+mn-ea"/>
                <a:cs typeface="+mn-cs"/>
              </a:rPr>
              <a:t>̆ до сих пор не побит (</a:t>
            </a:r>
            <a:r>
              <a:rPr lang="en" sz="1200" kern="1200" dirty="0">
                <a:solidFill>
                  <a:schemeClr val="tx1"/>
                </a:solidFill>
                <a:effectLst/>
                <a:latin typeface="+mn-lt"/>
                <a:ea typeface="+mn-ea"/>
                <a:cs typeface="+mn-cs"/>
              </a:rPr>
              <a:t>Guinness World Records, 2020). </a:t>
            </a:r>
            <a:r>
              <a:rPr lang="ru-RU" sz="1200" kern="1200" dirty="0">
                <a:solidFill>
                  <a:schemeClr val="tx1"/>
                </a:solidFill>
                <a:effectLst/>
                <a:latin typeface="+mn-lt"/>
                <a:ea typeface="+mn-ea"/>
                <a:cs typeface="+mn-cs"/>
              </a:rPr>
              <a:t>Возможно, нужно, чтобы этому рекорду бросила вызов одинокая мама, пытающаяся решать даже большее количество задач одновременно. </a:t>
            </a:r>
            <a:endParaRPr lang="ru-RU" dirty="0"/>
          </a:p>
          <a:p>
            <a:r>
              <a:rPr lang="ru-RU" sz="1200" kern="1200" dirty="0">
                <a:solidFill>
                  <a:schemeClr val="tx1"/>
                </a:solidFill>
                <a:effectLst/>
                <a:latin typeface="+mn-lt"/>
                <a:ea typeface="+mn-ea"/>
                <a:cs typeface="+mn-cs"/>
              </a:rPr>
              <a:t>Ваше жонглирование – это попытка не отставать в решении всех многочисленных задач, которые вы выполняете </a:t>
            </a:r>
            <a:r>
              <a:rPr lang="ru-RU" sz="1200" kern="1200" dirty="0" err="1">
                <a:solidFill>
                  <a:schemeClr val="tx1"/>
                </a:solidFill>
                <a:effectLst/>
                <a:latin typeface="+mn-lt"/>
                <a:ea typeface="+mn-ea"/>
                <a:cs typeface="+mn-cs"/>
              </a:rPr>
              <a:t>каждыи</a:t>
            </a:r>
            <a:r>
              <a:rPr lang="ru-RU" sz="1200" kern="1200" dirty="0">
                <a:solidFill>
                  <a:schemeClr val="tx1"/>
                </a:solidFill>
                <a:effectLst/>
                <a:latin typeface="+mn-lt"/>
                <a:ea typeface="+mn-ea"/>
                <a:cs typeface="+mn-cs"/>
              </a:rPr>
              <a:t>̆ день. Если дети старше, они могут очень помочь с некоторыми домашними делами, но где-то между грудами белья, проектом для </a:t>
            </a:r>
            <a:r>
              <a:rPr lang="ru-RU" sz="1200" kern="1200" dirty="0" err="1">
                <a:solidFill>
                  <a:schemeClr val="tx1"/>
                </a:solidFill>
                <a:effectLst/>
                <a:latin typeface="+mn-lt"/>
                <a:ea typeface="+mn-ea"/>
                <a:cs typeface="+mn-cs"/>
              </a:rPr>
              <a:t>научнои</a:t>
            </a:r>
            <a:r>
              <a:rPr lang="ru-RU" sz="1200" kern="1200" dirty="0">
                <a:solidFill>
                  <a:schemeClr val="tx1"/>
                </a:solidFill>
                <a:effectLst/>
                <a:latin typeface="+mn-lt"/>
                <a:ea typeface="+mn-ea"/>
                <a:cs typeface="+mn-cs"/>
              </a:rPr>
              <a:t>̆ выставки и домашним заданием по математике вы забыли испечь печенье для </a:t>
            </a:r>
            <a:r>
              <a:rPr lang="ru-RU" sz="1200" kern="1200" dirty="0" err="1">
                <a:solidFill>
                  <a:schemeClr val="tx1"/>
                </a:solidFill>
                <a:effectLst/>
                <a:latin typeface="+mn-lt"/>
                <a:ea typeface="+mn-ea"/>
                <a:cs typeface="+mn-cs"/>
              </a:rPr>
              <a:t>завтрашнеи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школьнои</a:t>
            </a:r>
            <a:r>
              <a:rPr lang="ru-RU" sz="1200" kern="1200" dirty="0">
                <a:solidFill>
                  <a:schemeClr val="tx1"/>
                </a:solidFill>
                <a:effectLst/>
                <a:latin typeface="+mn-lt"/>
                <a:ea typeface="+mn-ea"/>
                <a:cs typeface="+mn-cs"/>
              </a:rPr>
              <a:t>̆ распродажи. Итак, </a:t>
            </a:r>
            <a:r>
              <a:rPr lang="ru-RU" sz="1200" kern="1200" dirty="0" err="1">
                <a:solidFill>
                  <a:schemeClr val="tx1"/>
                </a:solidFill>
                <a:effectLst/>
                <a:latin typeface="+mn-lt"/>
                <a:ea typeface="+mn-ea"/>
                <a:cs typeface="+mn-cs"/>
              </a:rPr>
              <a:t>сейчас</a:t>
            </a:r>
            <a:r>
              <a:rPr lang="ru-RU" sz="1200" kern="1200" dirty="0">
                <a:solidFill>
                  <a:schemeClr val="tx1"/>
                </a:solidFill>
                <a:effectLst/>
                <a:latin typeface="+mn-lt"/>
                <a:ea typeface="+mn-ea"/>
                <a:cs typeface="+mn-cs"/>
              </a:rPr>
              <a:t> уже далеко за 11:00 вечера, и вместо того, чтобы рано лечь спать, вы на кухне готовите шоколадное печенье. И пока эти печенья пекутся в духовке, у вас может быть достаточно времени, чтобы приготовить детям обед и выложить их одежду для завтрашнего похода в школу. Да, это просто еще один </a:t>
            </a:r>
            <a:r>
              <a:rPr lang="ru-RU" sz="1200" kern="1200" dirty="0" err="1">
                <a:solidFill>
                  <a:schemeClr val="tx1"/>
                </a:solidFill>
                <a:effectLst/>
                <a:latin typeface="+mn-lt"/>
                <a:ea typeface="+mn-ea"/>
                <a:cs typeface="+mn-cs"/>
              </a:rPr>
              <a:t>обычныи</a:t>
            </a:r>
            <a:r>
              <a:rPr lang="ru-RU" sz="1200" kern="1200" dirty="0">
                <a:solidFill>
                  <a:schemeClr val="tx1"/>
                </a:solidFill>
                <a:effectLst/>
                <a:latin typeface="+mn-lt"/>
                <a:ea typeface="+mn-ea"/>
                <a:cs typeface="+mn-cs"/>
              </a:rPr>
              <a:t>̆ день в жизни </a:t>
            </a:r>
            <a:r>
              <a:rPr lang="ru-RU" sz="1200" kern="1200" dirty="0" err="1">
                <a:solidFill>
                  <a:schemeClr val="tx1"/>
                </a:solidFill>
                <a:effectLst/>
                <a:latin typeface="+mn-lt"/>
                <a:ea typeface="+mn-ea"/>
                <a:cs typeface="+mn-cs"/>
              </a:rPr>
              <a:t>одинокои</a:t>
            </a:r>
            <a:r>
              <a:rPr lang="ru-RU" sz="1200" kern="1200" dirty="0">
                <a:solidFill>
                  <a:schemeClr val="tx1"/>
                </a:solidFill>
                <a:effectLst/>
                <a:latin typeface="+mn-lt"/>
                <a:ea typeface="+mn-ea"/>
                <a:cs typeface="+mn-cs"/>
              </a:rPr>
              <a:t>̆ мамы. </a:t>
            </a: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4</a:t>
            </a:fld>
            <a:endParaRPr lang="ru-RU"/>
          </a:p>
        </p:txBody>
      </p:sp>
    </p:spTree>
    <p:extLst>
      <p:ext uri="{BB962C8B-B14F-4D97-AF65-F5344CB8AC3E}">
        <p14:creationId xmlns:p14="http://schemas.microsoft.com/office/powerpoint/2010/main" val="4143872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6</a:t>
            </a:fld>
            <a:endParaRPr lang="ru-RU"/>
          </a:p>
        </p:txBody>
      </p:sp>
    </p:spTree>
    <p:extLst>
      <p:ext uri="{BB962C8B-B14F-4D97-AF65-F5344CB8AC3E}">
        <p14:creationId xmlns:p14="http://schemas.microsoft.com/office/powerpoint/2010/main" val="1862186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b="1" kern="1200" dirty="0">
                <a:solidFill>
                  <a:schemeClr val="tx1"/>
                </a:solidFill>
                <a:effectLst/>
                <a:latin typeface="+mn-lt"/>
                <a:ea typeface="+mn-ea"/>
                <a:cs typeface="+mn-cs"/>
              </a:rPr>
              <a:t>Расстановка приоритетов </a:t>
            </a:r>
            <a:r>
              <a:rPr lang="ru-RU" sz="1200" kern="1200" dirty="0">
                <a:solidFill>
                  <a:schemeClr val="tx1"/>
                </a:solidFill>
                <a:effectLst/>
                <a:latin typeface="+mn-lt"/>
                <a:ea typeface="+mn-ea"/>
                <a:cs typeface="+mn-cs"/>
              </a:rPr>
              <a:t>– это не только управление временем. Она также касается того, чтобы установить личные приоритеты и решить, чего вы хотите в </a:t>
            </a:r>
            <a:r>
              <a:rPr lang="ru-RU" sz="1200" kern="1200" dirty="0" err="1">
                <a:solidFill>
                  <a:schemeClr val="tx1"/>
                </a:solidFill>
                <a:effectLst/>
                <a:latin typeface="+mn-lt"/>
                <a:ea typeface="+mn-ea"/>
                <a:cs typeface="+mn-cs"/>
              </a:rPr>
              <a:t>своеи</a:t>
            </a:r>
            <a:r>
              <a:rPr lang="ru-RU" sz="1200" kern="1200" dirty="0">
                <a:solidFill>
                  <a:schemeClr val="tx1"/>
                </a:solidFill>
                <a:effectLst/>
                <a:latin typeface="+mn-lt"/>
                <a:ea typeface="+mn-ea"/>
                <a:cs typeface="+mn-cs"/>
              </a:rPr>
              <a:t>̆ жизни. Что вы цените? Что является для вас наиболее важным? Знание об этом должно служить руководством для того, как протекает изо дня в день ваша жизнь. Это поможет вам избавиться от </a:t>
            </a:r>
            <a:r>
              <a:rPr lang="ru-RU" sz="1200" kern="1200" dirty="0" err="1">
                <a:solidFill>
                  <a:schemeClr val="tx1"/>
                </a:solidFill>
                <a:effectLst/>
                <a:latin typeface="+mn-lt"/>
                <a:ea typeface="+mn-ea"/>
                <a:cs typeface="+mn-cs"/>
              </a:rPr>
              <a:t>вещеи</a:t>
            </a:r>
            <a:r>
              <a:rPr lang="ru-RU" sz="1200" kern="1200" dirty="0">
                <a:solidFill>
                  <a:schemeClr val="tx1"/>
                </a:solidFill>
                <a:effectLst/>
                <a:latin typeface="+mn-lt"/>
                <a:ea typeface="+mn-ea"/>
                <a:cs typeface="+mn-cs"/>
              </a:rPr>
              <a:t>̆, которые не имеют значения, и направить свое время и внимание на то, что для вас важнее всего. </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sz="1200" kern="1200" dirty="0">
                <a:solidFill>
                  <a:schemeClr val="tx1"/>
                </a:solidFill>
                <a:effectLst/>
                <a:latin typeface="+mn-lt"/>
                <a:ea typeface="+mn-ea"/>
                <a:cs typeface="+mn-cs"/>
              </a:rPr>
              <a:t>Проблема, с </a:t>
            </a:r>
            <a:r>
              <a:rPr lang="ru-RU" sz="1200" kern="1200" dirty="0" err="1">
                <a:solidFill>
                  <a:schemeClr val="tx1"/>
                </a:solidFill>
                <a:effectLst/>
                <a:latin typeface="+mn-lt"/>
                <a:ea typeface="+mn-ea"/>
                <a:cs typeface="+mn-cs"/>
              </a:rPr>
              <a:t>которои</a:t>
            </a:r>
            <a:r>
              <a:rPr lang="ru-RU" sz="1200" kern="1200" dirty="0">
                <a:solidFill>
                  <a:schemeClr val="tx1"/>
                </a:solidFill>
                <a:effectLst/>
                <a:latin typeface="+mn-lt"/>
                <a:ea typeface="+mn-ea"/>
                <a:cs typeface="+mn-cs"/>
              </a:rPr>
              <a:t>̆ сталкивается большинство из нас, заключается в том, что мы не знаем, как упорядочить то, что мы ценим. Мы можем перечислить то, что мы ценим более всего, но наша практика и повседневная жизнь могут говорить совершенно о другом. Например, мы можем сказать, что наш ребенок стоит на втором месте, а наша работа или друзья стоят на третьем, но то, как мы живем, может показать, что наша работа, наши друзья или хорошие отношения в социуме стоят в списке. </a:t>
            </a: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7</a:t>
            </a:fld>
            <a:endParaRPr lang="ru-RU"/>
          </a:p>
        </p:txBody>
      </p:sp>
    </p:spTree>
    <p:extLst>
      <p:ext uri="{BB962C8B-B14F-4D97-AF65-F5344CB8AC3E}">
        <p14:creationId xmlns:p14="http://schemas.microsoft.com/office/powerpoint/2010/main" val="1904451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8</a:t>
            </a:fld>
            <a:endParaRPr lang="ru-RU"/>
          </a:p>
        </p:txBody>
      </p:sp>
    </p:spTree>
    <p:extLst>
      <p:ext uri="{BB962C8B-B14F-4D97-AF65-F5344CB8AC3E}">
        <p14:creationId xmlns:p14="http://schemas.microsoft.com/office/powerpoint/2010/main" val="3347788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kern="1200" dirty="0">
                <a:solidFill>
                  <a:schemeClr val="tx1"/>
                </a:solidFill>
                <a:effectLst/>
                <a:latin typeface="+mn-lt"/>
                <a:ea typeface="+mn-ea"/>
                <a:cs typeface="+mn-cs"/>
              </a:rPr>
              <a:t>Теперь сравните </a:t>
            </a:r>
            <a:r>
              <a:rPr lang="ru-RU" sz="1200" kern="1200" dirty="0" err="1">
                <a:solidFill>
                  <a:schemeClr val="tx1"/>
                </a:solidFill>
                <a:effectLst/>
                <a:latin typeface="+mn-lt"/>
                <a:ea typeface="+mn-ea"/>
                <a:cs typeface="+mn-cs"/>
              </a:rPr>
              <a:t>первыи</a:t>
            </a:r>
            <a:r>
              <a:rPr lang="ru-RU" sz="1200" kern="1200" dirty="0">
                <a:solidFill>
                  <a:schemeClr val="tx1"/>
                </a:solidFill>
                <a:effectLst/>
                <a:latin typeface="+mn-lt"/>
                <a:ea typeface="+mn-ea"/>
                <a:cs typeface="+mn-cs"/>
              </a:rPr>
              <a:t>̆ список (то, что вы цените) со списком способов, которыми вы проводите свое время. Вы видите проблему? </a:t>
            </a:r>
            <a:r>
              <a:rPr lang="ru-RU" sz="1200" kern="1200" dirty="0" err="1">
                <a:solidFill>
                  <a:schemeClr val="tx1"/>
                </a:solidFill>
                <a:effectLst/>
                <a:latin typeface="+mn-lt"/>
                <a:ea typeface="+mn-ea"/>
                <a:cs typeface="+mn-cs"/>
              </a:rPr>
              <a:t>Задайте</a:t>
            </a:r>
            <a:r>
              <a:rPr lang="ru-RU" sz="1200" kern="1200" dirty="0">
                <a:solidFill>
                  <a:schemeClr val="tx1"/>
                </a:solidFill>
                <a:effectLst/>
                <a:latin typeface="+mn-lt"/>
                <a:ea typeface="+mn-ea"/>
                <a:cs typeface="+mn-cs"/>
              </a:rPr>
              <a:t> себе следующие вопросы: </a:t>
            </a:r>
            <a:endParaRPr lang="ru-RU" dirty="0"/>
          </a:p>
          <a:p>
            <a:r>
              <a:rPr lang="ru-RU" sz="1200" kern="1200" dirty="0">
                <a:solidFill>
                  <a:schemeClr val="tx1"/>
                </a:solidFill>
                <a:effectLst/>
                <a:latin typeface="+mn-lt"/>
                <a:ea typeface="+mn-ea"/>
                <a:cs typeface="+mn-cs"/>
              </a:rPr>
              <a:t>* В чем эти два списка совпадают?</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Трачу ли я свое время на то, что важнее всего? </a:t>
            </a:r>
            <a:endParaRPr lang="ru-RU" dirty="0"/>
          </a:p>
          <a:p>
            <a:r>
              <a:rPr lang="ru-RU" sz="1200" kern="1200" dirty="0">
                <a:solidFill>
                  <a:schemeClr val="tx1"/>
                </a:solidFill>
                <a:effectLst/>
                <a:latin typeface="+mn-lt"/>
                <a:ea typeface="+mn-ea"/>
                <a:cs typeface="+mn-cs"/>
              </a:rPr>
              <a:t>* Есть ли дела, которые я должен вычеркнуть из </a:t>
            </a:r>
            <a:r>
              <a:rPr lang="ru-RU" sz="1200" kern="1200" dirty="0" err="1">
                <a:solidFill>
                  <a:schemeClr val="tx1"/>
                </a:solidFill>
                <a:effectLst/>
                <a:latin typeface="+mn-lt"/>
                <a:ea typeface="+mn-ea"/>
                <a:cs typeface="+mn-cs"/>
              </a:rPr>
              <a:t>своеи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повседневнои</a:t>
            </a:r>
            <a:r>
              <a:rPr lang="ru-RU" sz="1200" kern="1200" dirty="0">
                <a:solidFill>
                  <a:schemeClr val="tx1"/>
                </a:solidFill>
                <a:effectLst/>
                <a:latin typeface="+mn-lt"/>
                <a:ea typeface="+mn-ea"/>
                <a:cs typeface="+mn-cs"/>
              </a:rPr>
              <a:t>̆ деятельности, чтобы </a:t>
            </a:r>
            <a:r>
              <a:rPr lang="ru-RU" sz="1200" kern="1200" dirty="0" err="1">
                <a:solidFill>
                  <a:schemeClr val="tx1"/>
                </a:solidFill>
                <a:effectLst/>
                <a:latin typeface="+mn-lt"/>
                <a:ea typeface="+mn-ea"/>
                <a:cs typeface="+mn-cs"/>
              </a:rPr>
              <a:t>найти</a:t>
            </a:r>
            <a:r>
              <a:rPr lang="ru-RU" sz="1200" kern="1200" dirty="0">
                <a:solidFill>
                  <a:schemeClr val="tx1"/>
                </a:solidFill>
                <a:effectLst/>
                <a:latin typeface="+mn-lt"/>
                <a:ea typeface="+mn-ea"/>
                <a:cs typeface="+mn-cs"/>
              </a:rPr>
              <a:t> время для того, что является самым важным? </a:t>
            </a: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9</a:t>
            </a:fld>
            <a:endParaRPr lang="ru-RU"/>
          </a:p>
        </p:txBody>
      </p:sp>
    </p:spTree>
    <p:extLst>
      <p:ext uri="{BB962C8B-B14F-4D97-AF65-F5344CB8AC3E}">
        <p14:creationId xmlns:p14="http://schemas.microsoft.com/office/powerpoint/2010/main" val="330983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kern="1200" dirty="0">
                <a:solidFill>
                  <a:schemeClr val="tx1"/>
                </a:solidFill>
                <a:effectLst/>
                <a:latin typeface="+mn-lt"/>
                <a:ea typeface="+mn-ea"/>
                <a:cs typeface="+mn-cs"/>
              </a:rPr>
              <a:t>Помогает вашему ребенку жить по расписанию </a:t>
            </a:r>
            <a:r>
              <a:rPr lang="ru-RU" sz="1200" kern="1200" dirty="0">
                <a:solidFill>
                  <a:schemeClr val="tx1"/>
                </a:solidFill>
                <a:effectLst/>
                <a:latin typeface="+mn-lt"/>
                <a:ea typeface="+mn-ea"/>
                <a:cs typeface="+mn-cs"/>
              </a:rPr>
              <a:t>– Постоянное расписание поможет вашему ребенку и его «внутренним часам» во многих ежедневных основополагающих моментах, таких как: </a:t>
            </a:r>
            <a:endParaRPr lang="ru-RU" dirty="0"/>
          </a:p>
          <a:p>
            <a:r>
              <a:rPr lang="ru-RU" sz="1200" kern="1200" dirty="0">
                <a:solidFill>
                  <a:schemeClr val="tx1"/>
                </a:solidFill>
                <a:effectLst/>
                <a:latin typeface="+mn-lt"/>
                <a:ea typeface="+mn-ea"/>
                <a:cs typeface="+mn-cs"/>
              </a:rPr>
              <a:t>* Способность заснуть в </a:t>
            </a:r>
            <a:r>
              <a:rPr lang="ru-RU" sz="1200" kern="1200" dirty="0" err="1">
                <a:solidFill>
                  <a:schemeClr val="tx1"/>
                </a:solidFill>
                <a:effectLst/>
                <a:latin typeface="+mn-lt"/>
                <a:ea typeface="+mn-ea"/>
                <a:cs typeface="+mn-cs"/>
              </a:rPr>
              <a:t>сончас</a:t>
            </a:r>
            <a:r>
              <a:rPr lang="ru-RU" sz="1200" kern="1200" dirty="0">
                <a:solidFill>
                  <a:schemeClr val="tx1"/>
                </a:solidFill>
                <a:effectLst/>
                <a:latin typeface="+mn-lt"/>
                <a:ea typeface="+mn-ea"/>
                <a:cs typeface="+mn-cs"/>
              </a:rPr>
              <a:t> и </a:t>
            </a:r>
            <a:r>
              <a:rPr lang="ru-RU" sz="1200" kern="1200" dirty="0" err="1">
                <a:solidFill>
                  <a:schemeClr val="tx1"/>
                </a:solidFill>
                <a:effectLst/>
                <a:latin typeface="+mn-lt"/>
                <a:ea typeface="+mn-ea"/>
                <a:cs typeface="+mn-cs"/>
              </a:rPr>
              <a:t>хорошии</a:t>
            </a:r>
            <a:r>
              <a:rPr lang="ru-RU" sz="1200" kern="1200" dirty="0">
                <a:solidFill>
                  <a:schemeClr val="tx1"/>
                </a:solidFill>
                <a:effectLst/>
                <a:latin typeface="+mn-lt"/>
                <a:ea typeface="+mn-ea"/>
                <a:cs typeface="+mn-cs"/>
              </a:rPr>
              <a:t>̆ сон по ночам (</a:t>
            </a:r>
            <a:r>
              <a:rPr lang="ru-RU" sz="1200" kern="1200" dirty="0" err="1">
                <a:solidFill>
                  <a:schemeClr val="tx1"/>
                </a:solidFill>
                <a:effectLst/>
                <a:latin typeface="+mn-lt"/>
                <a:ea typeface="+mn-ea"/>
                <a:cs typeface="+mn-cs"/>
              </a:rPr>
              <a:t>сончас</a:t>
            </a:r>
            <a:r>
              <a:rPr lang="ru-RU" sz="1200" kern="1200" dirty="0">
                <a:solidFill>
                  <a:schemeClr val="tx1"/>
                </a:solidFill>
                <a:effectLst/>
                <a:latin typeface="+mn-lt"/>
                <a:ea typeface="+mn-ea"/>
                <a:cs typeface="+mn-cs"/>
              </a:rPr>
              <a:t> может касаться маленьких </a:t>
            </a:r>
            <a:r>
              <a:rPr lang="ru-RU" sz="1200" kern="1200" dirty="0" err="1">
                <a:solidFill>
                  <a:schemeClr val="tx1"/>
                </a:solidFill>
                <a:effectLst/>
                <a:latin typeface="+mn-lt"/>
                <a:ea typeface="+mn-ea"/>
                <a:cs typeface="+mn-cs"/>
              </a:rPr>
              <a:t>детеи</a:t>
            </a:r>
            <a:r>
              <a:rPr lang="ru-RU" sz="1200" kern="1200" dirty="0">
                <a:solidFill>
                  <a:schemeClr val="tx1"/>
                </a:solidFill>
                <a:effectLst/>
                <a:latin typeface="+mn-lt"/>
                <a:ea typeface="+mn-ea"/>
                <a:cs typeface="+mn-cs"/>
              </a:rPr>
              <a:t>̆, но даже дети постарше будут спать лучше, если у них будет регулярное время для сна) </a:t>
            </a:r>
            <a:endParaRPr lang="ru-RU" dirty="0"/>
          </a:p>
          <a:p>
            <a:r>
              <a:rPr lang="ru-RU" sz="1200" kern="1200" dirty="0">
                <a:solidFill>
                  <a:schemeClr val="tx1"/>
                </a:solidFill>
                <a:effectLst/>
                <a:latin typeface="+mn-lt"/>
                <a:ea typeface="+mn-ea"/>
                <a:cs typeface="+mn-cs"/>
              </a:rPr>
              <a:t>*Способность питаться </a:t>
            </a:r>
            <a:r>
              <a:rPr lang="ru-RU" sz="1200" kern="1200" dirty="0" err="1">
                <a:solidFill>
                  <a:schemeClr val="tx1"/>
                </a:solidFill>
                <a:effectLst/>
                <a:latin typeface="+mn-lt"/>
                <a:ea typeface="+mn-ea"/>
                <a:cs typeface="+mn-cs"/>
              </a:rPr>
              <a:t>здоровои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полноценнои</a:t>
            </a: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пищеи</a:t>
            </a:r>
            <a:r>
              <a:rPr lang="ru-RU" sz="1200" kern="1200" dirty="0">
                <a:solidFill>
                  <a:schemeClr val="tx1"/>
                </a:solidFill>
                <a:effectLst/>
                <a:latin typeface="+mn-lt"/>
                <a:ea typeface="+mn-ea"/>
                <a:cs typeface="+mn-cs"/>
              </a:rPr>
              <a:t>̆</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Регулярное опорожнение кишечника</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Здоровая игра и время на свежем воздухе</a:t>
            </a:r>
            <a:br>
              <a:rPr lang="ru-RU" sz="1200" kern="1200" dirty="0">
                <a:solidFill>
                  <a:schemeClr val="tx1"/>
                </a:solidFill>
                <a:effectLst/>
                <a:latin typeface="+mn-lt"/>
                <a:ea typeface="+mn-ea"/>
                <a:cs typeface="+mn-cs"/>
              </a:rPr>
            </a:br>
            <a:r>
              <a:rPr lang="ru-RU" sz="1200" kern="1200" dirty="0">
                <a:solidFill>
                  <a:schemeClr val="tx1"/>
                </a:solidFill>
                <a:effectLst/>
                <a:latin typeface="+mn-lt"/>
                <a:ea typeface="+mn-ea"/>
                <a:cs typeface="+mn-cs"/>
              </a:rPr>
              <a:t>* </a:t>
            </a:r>
            <a:r>
              <a:rPr lang="ru-RU" sz="1200" kern="1200" dirty="0" err="1">
                <a:solidFill>
                  <a:schemeClr val="tx1"/>
                </a:solidFill>
                <a:effectLst/>
                <a:latin typeface="+mn-lt"/>
                <a:ea typeface="+mn-ea"/>
                <a:cs typeface="+mn-cs"/>
              </a:rPr>
              <a:t>Спокойное</a:t>
            </a:r>
            <a:r>
              <a:rPr lang="ru-RU" sz="1200" kern="1200" dirty="0">
                <a:solidFill>
                  <a:schemeClr val="tx1"/>
                </a:solidFill>
                <a:effectLst/>
                <a:latin typeface="+mn-lt"/>
                <a:ea typeface="+mn-ea"/>
                <a:cs typeface="+mn-cs"/>
              </a:rPr>
              <a:t>, расслабленное поведение в «свободное время» в течение дня </a:t>
            </a:r>
            <a:endParaRPr lang="ru-RU" dirty="0"/>
          </a:p>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10</a:t>
            </a:fld>
            <a:endParaRPr lang="ru-RU"/>
          </a:p>
        </p:txBody>
      </p:sp>
    </p:spTree>
    <p:extLst>
      <p:ext uri="{BB962C8B-B14F-4D97-AF65-F5344CB8AC3E}">
        <p14:creationId xmlns:p14="http://schemas.microsoft.com/office/powerpoint/2010/main" val="999028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29F67B7-173F-4206-83F9-D45A21B37859}"/>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91502328-C39F-4ADC-7ACD-2FE2490D3CF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2D1DB1D8-7838-CDAD-38A9-D9233EDA3349}"/>
              </a:ext>
            </a:extLst>
          </p:cNvPr>
          <p:cNvSpPr>
            <a:spLocks noGrp="1"/>
          </p:cNvSpPr>
          <p:nvPr>
            <p:ph type="dt" sz="half" idx="10"/>
          </p:nvPr>
        </p:nvSpPr>
        <p:spPr/>
        <p:txBody>
          <a:bodyPr/>
          <a:lstStyle/>
          <a:p>
            <a:fld id="{D377730B-63C5-CE4E-9D1F-AF9E91C56060}" type="datetimeFigureOut">
              <a:rPr lang="ru-RU" smtClean="0"/>
              <a:t>14.10.2022</a:t>
            </a:fld>
            <a:endParaRPr lang="ru-RU"/>
          </a:p>
        </p:txBody>
      </p:sp>
      <p:sp>
        <p:nvSpPr>
          <p:cNvPr id="5" name="Нижний колонтитул 4">
            <a:extLst>
              <a:ext uri="{FF2B5EF4-FFF2-40B4-BE49-F238E27FC236}">
                <a16:creationId xmlns:a16="http://schemas.microsoft.com/office/drawing/2014/main" id="{11341FED-53F7-442C-B046-951D645125A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300ED30-3B1B-AD4E-8D58-A501E40CFE68}"/>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312850292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34F9328-0DB7-B6D9-0985-626E85A95B0A}"/>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BC94D5DE-3D8C-83D4-BA1F-E691C4CC8835}"/>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CA2AE2B-8B34-669C-04CC-38A61A60CC24}"/>
              </a:ext>
            </a:extLst>
          </p:cNvPr>
          <p:cNvSpPr>
            <a:spLocks noGrp="1"/>
          </p:cNvSpPr>
          <p:nvPr>
            <p:ph type="dt" sz="half" idx="10"/>
          </p:nvPr>
        </p:nvSpPr>
        <p:spPr/>
        <p:txBody>
          <a:bodyPr/>
          <a:lstStyle/>
          <a:p>
            <a:fld id="{D377730B-63C5-CE4E-9D1F-AF9E91C56060}" type="datetimeFigureOut">
              <a:rPr lang="ru-RU" smtClean="0"/>
              <a:t>14.10.2022</a:t>
            </a:fld>
            <a:endParaRPr lang="ru-RU"/>
          </a:p>
        </p:txBody>
      </p:sp>
      <p:sp>
        <p:nvSpPr>
          <p:cNvPr id="5" name="Нижний колонтитул 4">
            <a:extLst>
              <a:ext uri="{FF2B5EF4-FFF2-40B4-BE49-F238E27FC236}">
                <a16:creationId xmlns:a16="http://schemas.microsoft.com/office/drawing/2014/main" id="{F08C8EB0-97ED-72FA-F98D-A4F93782B752}"/>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0227BF5-8651-134E-0F09-AE460F5E2C31}"/>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130172366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8F5B8CBF-3404-EB2E-CE59-86EFA05A3251}"/>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3C3EB0C7-68A8-7DB0-3318-FE4757DA0228}"/>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05D0D287-E949-3063-7EFB-B9265D7AF1F0}"/>
              </a:ext>
            </a:extLst>
          </p:cNvPr>
          <p:cNvSpPr>
            <a:spLocks noGrp="1"/>
          </p:cNvSpPr>
          <p:nvPr>
            <p:ph type="dt" sz="half" idx="10"/>
          </p:nvPr>
        </p:nvSpPr>
        <p:spPr/>
        <p:txBody>
          <a:bodyPr/>
          <a:lstStyle/>
          <a:p>
            <a:fld id="{D377730B-63C5-CE4E-9D1F-AF9E91C56060}" type="datetimeFigureOut">
              <a:rPr lang="ru-RU" smtClean="0"/>
              <a:t>14.10.2022</a:t>
            </a:fld>
            <a:endParaRPr lang="ru-RU"/>
          </a:p>
        </p:txBody>
      </p:sp>
      <p:sp>
        <p:nvSpPr>
          <p:cNvPr id="5" name="Нижний колонтитул 4">
            <a:extLst>
              <a:ext uri="{FF2B5EF4-FFF2-40B4-BE49-F238E27FC236}">
                <a16:creationId xmlns:a16="http://schemas.microsoft.com/office/drawing/2014/main" id="{0A59339D-3CD4-062F-6D80-47A5F0F9BD5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3B37F8A-1ADC-7721-38C8-02864705B8B2}"/>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2059681602"/>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50CF92-999C-51C1-F0F2-11D9CCC718D4}"/>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10691DB8-2027-B0B3-54F9-6DE2C207625B}"/>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C042E92-7E01-783C-54C6-B7776C544C7F}"/>
              </a:ext>
            </a:extLst>
          </p:cNvPr>
          <p:cNvSpPr>
            <a:spLocks noGrp="1"/>
          </p:cNvSpPr>
          <p:nvPr>
            <p:ph type="dt" sz="half" idx="10"/>
          </p:nvPr>
        </p:nvSpPr>
        <p:spPr/>
        <p:txBody>
          <a:bodyPr/>
          <a:lstStyle/>
          <a:p>
            <a:fld id="{D377730B-63C5-CE4E-9D1F-AF9E91C56060}" type="datetimeFigureOut">
              <a:rPr lang="ru-RU" smtClean="0"/>
              <a:t>14.10.2022</a:t>
            </a:fld>
            <a:endParaRPr lang="ru-RU"/>
          </a:p>
        </p:txBody>
      </p:sp>
      <p:sp>
        <p:nvSpPr>
          <p:cNvPr id="5" name="Нижний колонтитул 4">
            <a:extLst>
              <a:ext uri="{FF2B5EF4-FFF2-40B4-BE49-F238E27FC236}">
                <a16:creationId xmlns:a16="http://schemas.microsoft.com/office/drawing/2014/main" id="{108B9D97-0B4F-974D-3066-378356DAF1A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043DDD2-D35D-1E91-8B24-9B6D4C6A9309}"/>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2147906235"/>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3513CC-393C-73D5-81C8-080102231866}"/>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6BAB36E7-ACD2-9F00-D249-7241F5F64A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90CE11DF-612A-A303-B2CA-B54AE3BEEC5E}"/>
              </a:ext>
            </a:extLst>
          </p:cNvPr>
          <p:cNvSpPr>
            <a:spLocks noGrp="1"/>
          </p:cNvSpPr>
          <p:nvPr>
            <p:ph type="dt" sz="half" idx="10"/>
          </p:nvPr>
        </p:nvSpPr>
        <p:spPr/>
        <p:txBody>
          <a:bodyPr/>
          <a:lstStyle/>
          <a:p>
            <a:fld id="{D377730B-63C5-CE4E-9D1F-AF9E91C56060}" type="datetimeFigureOut">
              <a:rPr lang="ru-RU" smtClean="0"/>
              <a:t>14.10.2022</a:t>
            </a:fld>
            <a:endParaRPr lang="ru-RU"/>
          </a:p>
        </p:txBody>
      </p:sp>
      <p:sp>
        <p:nvSpPr>
          <p:cNvPr id="5" name="Нижний колонтитул 4">
            <a:extLst>
              <a:ext uri="{FF2B5EF4-FFF2-40B4-BE49-F238E27FC236}">
                <a16:creationId xmlns:a16="http://schemas.microsoft.com/office/drawing/2014/main" id="{57DF295E-8A66-A985-9281-ECB04FC1D4E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D9ABC2E8-1A9C-4915-5B67-E5ACB812CFCF}"/>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397664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7284444-F477-C53E-2FCC-6446D8F0E603}"/>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73DC6BB4-7D43-8B34-E172-A74222DCDA04}"/>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8AB19BA2-B1AB-7222-59B4-3D6F3CDB1749}"/>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A10D6D0A-3020-5E9B-DB59-70695804D05C}"/>
              </a:ext>
            </a:extLst>
          </p:cNvPr>
          <p:cNvSpPr>
            <a:spLocks noGrp="1"/>
          </p:cNvSpPr>
          <p:nvPr>
            <p:ph type="dt" sz="half" idx="10"/>
          </p:nvPr>
        </p:nvSpPr>
        <p:spPr/>
        <p:txBody>
          <a:bodyPr/>
          <a:lstStyle/>
          <a:p>
            <a:fld id="{D377730B-63C5-CE4E-9D1F-AF9E91C56060}" type="datetimeFigureOut">
              <a:rPr lang="ru-RU" smtClean="0"/>
              <a:t>14.10.2022</a:t>
            </a:fld>
            <a:endParaRPr lang="ru-RU"/>
          </a:p>
        </p:txBody>
      </p:sp>
      <p:sp>
        <p:nvSpPr>
          <p:cNvPr id="6" name="Нижний колонтитул 5">
            <a:extLst>
              <a:ext uri="{FF2B5EF4-FFF2-40B4-BE49-F238E27FC236}">
                <a16:creationId xmlns:a16="http://schemas.microsoft.com/office/drawing/2014/main" id="{4C1A51B6-4CAA-4522-90AF-E474174AB49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FFB1548-A9A8-8F30-6472-91420E398ADA}"/>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968095797"/>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189EBA1-CAD7-9372-E96E-20267BE65372}"/>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2A5E5F46-D504-C86B-E3A2-95645640BD1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260AC13C-4706-F78C-4CFF-615B5ACD64FE}"/>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72CA0E12-4C3A-14C5-3E89-1FE0011AEF0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3649E501-921A-9F20-F70A-35012381BFF0}"/>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5C793026-B5B4-C462-00B6-5DF25C1CB7DE}"/>
              </a:ext>
            </a:extLst>
          </p:cNvPr>
          <p:cNvSpPr>
            <a:spLocks noGrp="1"/>
          </p:cNvSpPr>
          <p:nvPr>
            <p:ph type="dt" sz="half" idx="10"/>
          </p:nvPr>
        </p:nvSpPr>
        <p:spPr/>
        <p:txBody>
          <a:bodyPr/>
          <a:lstStyle/>
          <a:p>
            <a:fld id="{D377730B-63C5-CE4E-9D1F-AF9E91C56060}" type="datetimeFigureOut">
              <a:rPr lang="ru-RU" smtClean="0"/>
              <a:t>14.10.2022</a:t>
            </a:fld>
            <a:endParaRPr lang="ru-RU"/>
          </a:p>
        </p:txBody>
      </p:sp>
      <p:sp>
        <p:nvSpPr>
          <p:cNvPr id="8" name="Нижний колонтитул 7">
            <a:extLst>
              <a:ext uri="{FF2B5EF4-FFF2-40B4-BE49-F238E27FC236}">
                <a16:creationId xmlns:a16="http://schemas.microsoft.com/office/drawing/2014/main" id="{7D1732F4-4015-3A20-8935-30CAC5091723}"/>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40BC84C0-402E-E788-1A85-D6A761813DB7}"/>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681398472"/>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B2B31D0-FB83-7C14-3F4C-4AD01ADAE9BA}"/>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E7D3179B-BF0E-1DA3-A257-5F7F081DA469}"/>
              </a:ext>
            </a:extLst>
          </p:cNvPr>
          <p:cNvSpPr>
            <a:spLocks noGrp="1"/>
          </p:cNvSpPr>
          <p:nvPr>
            <p:ph type="dt" sz="half" idx="10"/>
          </p:nvPr>
        </p:nvSpPr>
        <p:spPr/>
        <p:txBody>
          <a:bodyPr/>
          <a:lstStyle/>
          <a:p>
            <a:fld id="{D377730B-63C5-CE4E-9D1F-AF9E91C56060}" type="datetimeFigureOut">
              <a:rPr lang="ru-RU" smtClean="0"/>
              <a:t>14.10.2022</a:t>
            </a:fld>
            <a:endParaRPr lang="ru-RU"/>
          </a:p>
        </p:txBody>
      </p:sp>
      <p:sp>
        <p:nvSpPr>
          <p:cNvPr id="4" name="Нижний колонтитул 3">
            <a:extLst>
              <a:ext uri="{FF2B5EF4-FFF2-40B4-BE49-F238E27FC236}">
                <a16:creationId xmlns:a16="http://schemas.microsoft.com/office/drawing/2014/main" id="{378F8C87-0636-4A69-F4A7-AF1A6A443B48}"/>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0A38150C-1261-02AA-DF80-A8672BF3106E}"/>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2151753245"/>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6CA84885-1B1C-3A1D-4447-1B8B93E25052}"/>
              </a:ext>
            </a:extLst>
          </p:cNvPr>
          <p:cNvSpPr>
            <a:spLocks noGrp="1"/>
          </p:cNvSpPr>
          <p:nvPr>
            <p:ph type="dt" sz="half" idx="10"/>
          </p:nvPr>
        </p:nvSpPr>
        <p:spPr/>
        <p:txBody>
          <a:bodyPr/>
          <a:lstStyle/>
          <a:p>
            <a:fld id="{D377730B-63C5-CE4E-9D1F-AF9E91C56060}" type="datetimeFigureOut">
              <a:rPr lang="ru-RU" smtClean="0"/>
              <a:t>14.10.2022</a:t>
            </a:fld>
            <a:endParaRPr lang="ru-RU"/>
          </a:p>
        </p:txBody>
      </p:sp>
      <p:sp>
        <p:nvSpPr>
          <p:cNvPr id="3" name="Нижний колонтитул 2">
            <a:extLst>
              <a:ext uri="{FF2B5EF4-FFF2-40B4-BE49-F238E27FC236}">
                <a16:creationId xmlns:a16="http://schemas.microsoft.com/office/drawing/2014/main" id="{3985A194-CA5C-4DE0-04DF-79DC36F90400}"/>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D003FD1E-DA03-A211-DBC1-1687A00B76CA}"/>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1683823878"/>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9BC723-5D90-C6D1-5648-86FAB590524B}"/>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EE41ABF3-A8DE-B99D-805B-981454C5E5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338BCB40-C0F0-26B6-9E20-C6B150050B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0F613F6D-89FE-AA0F-EE82-35F37CDF932C}"/>
              </a:ext>
            </a:extLst>
          </p:cNvPr>
          <p:cNvSpPr>
            <a:spLocks noGrp="1"/>
          </p:cNvSpPr>
          <p:nvPr>
            <p:ph type="dt" sz="half" idx="10"/>
          </p:nvPr>
        </p:nvSpPr>
        <p:spPr/>
        <p:txBody>
          <a:bodyPr/>
          <a:lstStyle/>
          <a:p>
            <a:fld id="{D377730B-63C5-CE4E-9D1F-AF9E91C56060}" type="datetimeFigureOut">
              <a:rPr lang="ru-RU" smtClean="0"/>
              <a:t>14.10.2022</a:t>
            </a:fld>
            <a:endParaRPr lang="ru-RU"/>
          </a:p>
        </p:txBody>
      </p:sp>
      <p:sp>
        <p:nvSpPr>
          <p:cNvPr id="6" name="Нижний колонтитул 5">
            <a:extLst>
              <a:ext uri="{FF2B5EF4-FFF2-40B4-BE49-F238E27FC236}">
                <a16:creationId xmlns:a16="http://schemas.microsoft.com/office/drawing/2014/main" id="{0DE06020-EAF9-DF8E-B4F2-1A65D504624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F1E338E6-588B-DC8E-93FA-264594D0FD19}"/>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106164021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8A4D5E-C88E-012F-589D-63598E7AC5DB}"/>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0C681898-552B-5151-95C4-6D61AB1EB15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EB69ED3B-28EA-C2F9-51B0-9AFEF3BDE0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2F3EF129-1F0A-ECC2-D89E-E0F7EF0C529B}"/>
              </a:ext>
            </a:extLst>
          </p:cNvPr>
          <p:cNvSpPr>
            <a:spLocks noGrp="1"/>
          </p:cNvSpPr>
          <p:nvPr>
            <p:ph type="dt" sz="half" idx="10"/>
          </p:nvPr>
        </p:nvSpPr>
        <p:spPr/>
        <p:txBody>
          <a:bodyPr/>
          <a:lstStyle/>
          <a:p>
            <a:fld id="{D377730B-63C5-CE4E-9D1F-AF9E91C56060}" type="datetimeFigureOut">
              <a:rPr lang="ru-RU" smtClean="0"/>
              <a:t>14.10.2022</a:t>
            </a:fld>
            <a:endParaRPr lang="ru-RU"/>
          </a:p>
        </p:txBody>
      </p:sp>
      <p:sp>
        <p:nvSpPr>
          <p:cNvPr id="6" name="Нижний колонтитул 5">
            <a:extLst>
              <a:ext uri="{FF2B5EF4-FFF2-40B4-BE49-F238E27FC236}">
                <a16:creationId xmlns:a16="http://schemas.microsoft.com/office/drawing/2014/main" id="{A0EA68B1-66A3-6BBA-45E6-3825A55EAB8C}"/>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9C5FA7B9-A0B8-BB09-4CA3-05B701E02771}"/>
              </a:ext>
            </a:extLst>
          </p:cNvPr>
          <p:cNvSpPr>
            <a:spLocks noGrp="1"/>
          </p:cNvSpPr>
          <p:nvPr>
            <p:ph type="sldNum" sz="quarter" idx="12"/>
          </p:nvPr>
        </p:nvSpPr>
        <p:spPr/>
        <p:txBody>
          <a:bodyPr/>
          <a:lstStyle/>
          <a:p>
            <a:fld id="{74916BD3-E8A4-C949-B497-1352344BC7B7}" type="slidenum">
              <a:rPr lang="ru-RU" smtClean="0"/>
              <a:t>‹#›</a:t>
            </a:fld>
            <a:endParaRPr lang="ru-RU"/>
          </a:p>
        </p:txBody>
      </p:sp>
    </p:spTree>
    <p:extLst>
      <p:ext uri="{BB962C8B-B14F-4D97-AF65-F5344CB8AC3E}">
        <p14:creationId xmlns:p14="http://schemas.microsoft.com/office/powerpoint/2010/main" val="89355136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432F873-4244-EDD5-C2D6-8F55A6A898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CA01E83D-F4AF-9024-61DA-9C5EBB5CFD5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5A36EA5-7B59-DB30-2339-8D746C76B7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77730B-63C5-CE4E-9D1F-AF9E91C56060}" type="datetimeFigureOut">
              <a:rPr lang="ru-RU" smtClean="0"/>
              <a:t>14.10.2022</a:t>
            </a:fld>
            <a:endParaRPr lang="ru-RU"/>
          </a:p>
        </p:txBody>
      </p:sp>
      <p:sp>
        <p:nvSpPr>
          <p:cNvPr id="5" name="Нижний колонтитул 4">
            <a:extLst>
              <a:ext uri="{FF2B5EF4-FFF2-40B4-BE49-F238E27FC236}">
                <a16:creationId xmlns:a16="http://schemas.microsoft.com/office/drawing/2014/main" id="{457A7A57-5CDA-59F9-3A98-27D1287743B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54F9B662-7961-C154-1A8A-670D5B99BA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916BD3-E8A4-C949-B497-1352344BC7B7}" type="slidenum">
              <a:rPr lang="ru-RU" smtClean="0"/>
              <a:t>‹#›</a:t>
            </a:fld>
            <a:endParaRPr lang="ru-RU"/>
          </a:p>
        </p:txBody>
      </p:sp>
    </p:spTree>
    <p:extLst>
      <p:ext uri="{BB962C8B-B14F-4D97-AF65-F5344CB8AC3E}">
        <p14:creationId xmlns:p14="http://schemas.microsoft.com/office/powerpoint/2010/main" val="1609434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hyperlink" Target="http://www.physchem.chimfak.sfedu.ru/Source/History/Addition_4.html" TargetMode="External"/><Relationship Id="rId4" Type="http://schemas.openxmlformats.org/officeDocument/2006/relationships/hyperlink" Target="http://www.physchem.chimfak.sfedu.ru/Source/History/Addition_2.htm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snana\Pictures\Новая папка\images (8).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63552" y="329150"/>
            <a:ext cx="2952328" cy="221139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nana\Pictures\Новая папка\images (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8168" y="4556748"/>
            <a:ext cx="2635374" cy="20543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nana\Pictures\Новая папка\depositphotos_269483136-stock-photo-family-children-and-parenthood-concep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3552" y="3656273"/>
            <a:ext cx="4201962" cy="280831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nana\Pictures\Новая папка\Без названия (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58865" y="1287424"/>
            <a:ext cx="1695450" cy="26955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snana\Pictures\Новая папка\images.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103428" y="264121"/>
            <a:ext cx="3241044" cy="215676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rot="20786917">
            <a:off x="1606511" y="1647962"/>
            <a:ext cx="6674724" cy="2769989"/>
          </a:xfrm>
          <a:prstGeom prst="rect">
            <a:avLst/>
          </a:prstGeom>
        </p:spPr>
        <p:txBody>
          <a:bodyPr wrap="square">
            <a:spAutoFit/>
          </a:bodyPr>
          <a:lstStyle/>
          <a:p>
            <a:r>
              <a:rPr lang="ru-RU" dirty="0"/>
              <a:t>                        </a:t>
            </a:r>
          </a:p>
          <a:p>
            <a:r>
              <a:rPr lang="ru-RU" dirty="0"/>
              <a:t>     </a:t>
            </a:r>
            <a:r>
              <a:rPr lang="ru-RU" sz="3200" i="1" dirty="0"/>
              <a:t>СОЛО   </a:t>
            </a:r>
            <a:r>
              <a:rPr lang="ru-RU" dirty="0"/>
              <a:t>   </a:t>
            </a:r>
          </a:p>
          <a:p>
            <a:r>
              <a:rPr lang="ru-RU" dirty="0"/>
              <a:t> </a:t>
            </a:r>
            <a:r>
              <a:rPr lang="ru-RU" sz="8800" b="1" i="1" dirty="0">
                <a:solidFill>
                  <a:srgbClr val="C00000"/>
                </a:solidFill>
              </a:rPr>
              <a:t>МАМА</a:t>
            </a:r>
            <a:r>
              <a:rPr lang="ru-RU" sz="7200" b="1" i="1" dirty="0">
                <a:solidFill>
                  <a:schemeClr val="accent4">
                    <a:lumMod val="75000"/>
                  </a:schemeClr>
                </a:solidFill>
              </a:rPr>
              <a:t> </a:t>
            </a:r>
            <a:r>
              <a:rPr lang="ru-RU" sz="5400" b="1" dirty="0">
                <a:solidFill>
                  <a:schemeClr val="accent4">
                    <a:lumMod val="75000"/>
                  </a:schemeClr>
                </a:solidFill>
              </a:rPr>
              <a:t>   </a:t>
            </a:r>
            <a:r>
              <a:rPr lang="ru-RU" dirty="0"/>
              <a:t>    </a:t>
            </a:r>
          </a:p>
          <a:p>
            <a:endParaRPr lang="ru-RU" dirty="0"/>
          </a:p>
          <a:p>
            <a:r>
              <a:rPr lang="ru-RU" dirty="0"/>
              <a:t>                     </a:t>
            </a:r>
          </a:p>
        </p:txBody>
      </p:sp>
      <p:sp>
        <p:nvSpPr>
          <p:cNvPr id="5" name="Прямоугольник 4"/>
          <p:cNvSpPr/>
          <p:nvPr/>
        </p:nvSpPr>
        <p:spPr>
          <a:xfrm rot="10204286" flipV="1">
            <a:off x="7585766" y="2729230"/>
            <a:ext cx="3653739" cy="1938992"/>
          </a:xfrm>
          <a:prstGeom prst="rect">
            <a:avLst/>
          </a:prstGeom>
        </p:spPr>
        <p:txBody>
          <a:bodyPr wrap="square">
            <a:spAutoFit/>
          </a:bodyPr>
          <a:lstStyle/>
          <a:p>
            <a:r>
              <a:rPr lang="ru-RU" sz="2800" i="1" dirty="0">
                <a:solidFill>
                  <a:schemeClr val="accent2">
                    <a:lumMod val="75000"/>
                  </a:schemeClr>
                </a:solidFill>
              </a:rPr>
              <a:t>От выживания к процветанию</a:t>
            </a:r>
          </a:p>
          <a:p>
            <a:r>
              <a:rPr lang="ru-RU" sz="3600" dirty="0"/>
              <a:t>     </a:t>
            </a:r>
            <a:r>
              <a:rPr lang="ru-RU" sz="3600" b="1" dirty="0">
                <a:solidFill>
                  <a:srgbClr val="C00000"/>
                </a:solidFill>
              </a:rPr>
              <a:t>ЧАСТЬ 2</a:t>
            </a:r>
          </a:p>
          <a:p>
            <a:endParaRPr lang="ru-RU" sz="2800" i="1" dirty="0">
              <a:solidFill>
                <a:schemeClr val="accent2">
                  <a:lumMod val="75000"/>
                </a:schemeClr>
              </a:solidFill>
            </a:endParaRPr>
          </a:p>
        </p:txBody>
      </p:sp>
      <p:sp>
        <p:nvSpPr>
          <p:cNvPr id="6" name="Прямоугольник 5"/>
          <p:cNvSpPr/>
          <p:nvPr/>
        </p:nvSpPr>
        <p:spPr>
          <a:xfrm>
            <a:off x="5735960" y="4653136"/>
            <a:ext cx="1656184" cy="1015663"/>
          </a:xfrm>
          <a:prstGeom prst="rect">
            <a:avLst/>
          </a:prstGeom>
        </p:spPr>
        <p:txBody>
          <a:bodyPr wrap="square">
            <a:spAutoFit/>
          </a:bodyPr>
          <a:lstStyle/>
          <a:p>
            <a:r>
              <a:rPr lang="ru-RU" sz="2000" b="1" dirty="0"/>
              <a:t>    Доктор </a:t>
            </a:r>
          </a:p>
          <a:p>
            <a:r>
              <a:rPr lang="ru-RU" sz="2000" b="1" dirty="0"/>
              <a:t>   ПАМЕЛА    КОНСУЭГРА</a:t>
            </a:r>
          </a:p>
        </p:txBody>
      </p:sp>
    </p:spTree>
    <p:extLst>
      <p:ext uri="{BB962C8B-B14F-4D97-AF65-F5344CB8AC3E}">
        <p14:creationId xmlns:p14="http://schemas.microsoft.com/office/powerpoint/2010/main" val="2249670915"/>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AA80EE-3A89-8CF9-5B76-D4E6FDB8A86A}"/>
              </a:ext>
            </a:extLst>
          </p:cNvPr>
          <p:cNvSpPr>
            <a:spLocks noGrp="1"/>
          </p:cNvSpPr>
          <p:nvPr>
            <p:ph type="title"/>
          </p:nvPr>
        </p:nvSpPr>
        <p:spPr/>
        <p:txBody>
          <a:bodyPr/>
          <a:lstStyle/>
          <a:p>
            <a:endParaRPr lang="ru-RU"/>
          </a:p>
        </p:txBody>
      </p:sp>
      <p:pic>
        <p:nvPicPr>
          <p:cNvPr id="6" name="Объект 5" descr="Изображение выглядит как аксессуар&#10;&#10;Автоматически созданное описание">
            <a:extLst>
              <a:ext uri="{FF2B5EF4-FFF2-40B4-BE49-F238E27FC236}">
                <a16:creationId xmlns:a16="http://schemas.microsoft.com/office/drawing/2014/main" id="{D66AFA1E-A25D-6806-1895-5A2EA031C73B}"/>
              </a:ext>
            </a:extLst>
          </p:cNvPr>
          <p:cNvPicPr>
            <a:picLocks noGrp="1" noChangeAspect="1"/>
          </p:cNvPicPr>
          <p:nvPr>
            <p:ph idx="1"/>
          </p:nvPr>
        </p:nvPicPr>
        <p:blipFill>
          <a:blip r:embed="rId3"/>
          <a:stretch>
            <a:fillRect/>
          </a:stretch>
        </p:blipFill>
        <p:spPr>
          <a:xfrm>
            <a:off x="387537" y="365125"/>
            <a:ext cx="11414603" cy="6333387"/>
          </a:xfrm>
        </p:spPr>
      </p:pic>
      <p:sp>
        <p:nvSpPr>
          <p:cNvPr id="3" name="Прямоугольник 2">
            <a:extLst>
              <a:ext uri="{FF2B5EF4-FFF2-40B4-BE49-F238E27FC236}">
                <a16:creationId xmlns:a16="http://schemas.microsoft.com/office/drawing/2014/main" id="{5146DDCE-8ECE-5983-0A33-103FC6B49843}"/>
              </a:ext>
            </a:extLst>
          </p:cNvPr>
          <p:cNvSpPr/>
          <p:nvPr/>
        </p:nvSpPr>
        <p:spPr>
          <a:xfrm>
            <a:off x="1467853" y="365125"/>
            <a:ext cx="9649325" cy="830997"/>
          </a:xfrm>
          <a:prstGeom prst="rect">
            <a:avLst/>
          </a:prstGeom>
        </p:spPr>
        <p:txBody>
          <a:bodyPr wrap="square">
            <a:spAutoFit/>
          </a:bodyPr>
          <a:lstStyle/>
          <a:p>
            <a:r>
              <a:rPr lang="ru-RU" sz="2400" b="1" dirty="0">
                <a:latin typeface="TimesNewRomanPSMT"/>
              </a:rPr>
              <a:t>   </a:t>
            </a:r>
            <a:r>
              <a:rPr lang="ru-RU" sz="2400" b="1" u="sng" dirty="0">
                <a:latin typeface="TimesNewRomanPSMT"/>
              </a:rPr>
              <a:t>10 причин, почему ежедневное расписание важно и как оно может оказаться полезным: </a:t>
            </a:r>
            <a:endParaRPr lang="ru-RU" sz="2400" b="1" u="sng" dirty="0"/>
          </a:p>
        </p:txBody>
      </p:sp>
      <p:sp>
        <p:nvSpPr>
          <p:cNvPr id="4" name="Прямоугольник 3">
            <a:extLst>
              <a:ext uri="{FF2B5EF4-FFF2-40B4-BE49-F238E27FC236}">
                <a16:creationId xmlns:a16="http://schemas.microsoft.com/office/drawing/2014/main" id="{0F05AFAB-7FCB-E0D5-7804-5544C0C383ED}"/>
              </a:ext>
            </a:extLst>
          </p:cNvPr>
          <p:cNvSpPr/>
          <p:nvPr/>
        </p:nvSpPr>
        <p:spPr>
          <a:xfrm>
            <a:off x="1982039" y="1196122"/>
            <a:ext cx="8742108" cy="461665"/>
          </a:xfrm>
          <a:prstGeom prst="rect">
            <a:avLst/>
          </a:prstGeom>
        </p:spPr>
        <p:txBody>
          <a:bodyPr wrap="square">
            <a:spAutoFit/>
          </a:bodyPr>
          <a:lstStyle/>
          <a:p>
            <a:r>
              <a:rPr lang="ru-RU" sz="2400" b="1" i="1" dirty="0">
                <a:latin typeface="Times New Roman" panose="02020603050405020304" pitchFamily="18" charset="0"/>
                <a:cs typeface="Times New Roman" panose="02020603050405020304" pitchFamily="18" charset="0"/>
              </a:rPr>
              <a:t>Помогает вашему ребенку жить по расписанию </a:t>
            </a:r>
          </a:p>
        </p:txBody>
      </p:sp>
      <p:sp>
        <p:nvSpPr>
          <p:cNvPr id="5" name="Прямоугольник 4">
            <a:extLst>
              <a:ext uri="{FF2B5EF4-FFF2-40B4-BE49-F238E27FC236}">
                <a16:creationId xmlns:a16="http://schemas.microsoft.com/office/drawing/2014/main" id="{9D609FB0-DF72-DA46-779D-CC7FFED804F4}"/>
              </a:ext>
            </a:extLst>
          </p:cNvPr>
          <p:cNvSpPr/>
          <p:nvPr/>
        </p:nvSpPr>
        <p:spPr>
          <a:xfrm>
            <a:off x="1982040" y="1657785"/>
            <a:ext cx="7139100" cy="461667"/>
          </a:xfrm>
          <a:prstGeom prst="rect">
            <a:avLst/>
          </a:prstGeom>
        </p:spPr>
        <p:txBody>
          <a:bodyPr wrap="square">
            <a:spAutoFit/>
          </a:bodyPr>
          <a:lstStyle/>
          <a:p>
            <a:r>
              <a:rPr lang="ru-RU" sz="2400" b="1" i="1" dirty="0">
                <a:latin typeface="TimesNewRomanPS"/>
              </a:rPr>
              <a:t>Созидает </a:t>
            </a:r>
            <a:r>
              <a:rPr lang="ru-RU" sz="2400" b="1" i="1" dirty="0" err="1">
                <a:latin typeface="TimesNewRomanPS"/>
              </a:rPr>
              <a:t>семейные</a:t>
            </a:r>
            <a:r>
              <a:rPr lang="ru-RU" sz="2400" b="1" i="1" dirty="0">
                <a:latin typeface="TimesNewRomanPS"/>
              </a:rPr>
              <a:t> узы </a:t>
            </a:r>
            <a:endParaRPr lang="ru-RU" sz="2400" i="1" dirty="0"/>
          </a:p>
        </p:txBody>
      </p:sp>
      <p:sp>
        <p:nvSpPr>
          <p:cNvPr id="7" name="Прямоугольник 6">
            <a:extLst>
              <a:ext uri="{FF2B5EF4-FFF2-40B4-BE49-F238E27FC236}">
                <a16:creationId xmlns:a16="http://schemas.microsoft.com/office/drawing/2014/main" id="{A86F6C6C-EB30-59D5-5E50-8A6CE08F4EC0}"/>
              </a:ext>
            </a:extLst>
          </p:cNvPr>
          <p:cNvSpPr/>
          <p:nvPr/>
        </p:nvSpPr>
        <p:spPr>
          <a:xfrm>
            <a:off x="1982039" y="2041317"/>
            <a:ext cx="5721781" cy="461665"/>
          </a:xfrm>
          <a:prstGeom prst="rect">
            <a:avLst/>
          </a:prstGeom>
        </p:spPr>
        <p:txBody>
          <a:bodyPr wrap="square">
            <a:spAutoFit/>
          </a:bodyPr>
          <a:lstStyle/>
          <a:p>
            <a:r>
              <a:rPr lang="ru-RU" sz="2400" b="1" i="1" dirty="0">
                <a:latin typeface="TimesNewRomanPS"/>
              </a:rPr>
              <a:t>Ожидания прозрачны </a:t>
            </a:r>
            <a:endParaRPr lang="ru-RU" sz="2400" i="1" dirty="0"/>
          </a:p>
        </p:txBody>
      </p:sp>
      <p:sp>
        <p:nvSpPr>
          <p:cNvPr id="8" name="Прямоугольник 7">
            <a:extLst>
              <a:ext uri="{FF2B5EF4-FFF2-40B4-BE49-F238E27FC236}">
                <a16:creationId xmlns:a16="http://schemas.microsoft.com/office/drawing/2014/main" id="{F412080D-8371-57D9-1D60-25022E3C124F}"/>
              </a:ext>
            </a:extLst>
          </p:cNvPr>
          <p:cNvSpPr/>
          <p:nvPr/>
        </p:nvSpPr>
        <p:spPr>
          <a:xfrm>
            <a:off x="1982040" y="2511009"/>
            <a:ext cx="6217260" cy="461665"/>
          </a:xfrm>
          <a:prstGeom prst="rect">
            <a:avLst/>
          </a:prstGeom>
        </p:spPr>
        <p:txBody>
          <a:bodyPr wrap="square">
            <a:spAutoFit/>
          </a:bodyPr>
          <a:lstStyle/>
          <a:p>
            <a:r>
              <a:rPr lang="ru-RU" sz="2400" b="1" i="1" dirty="0">
                <a:latin typeface="TimesNewRomanPS"/>
              </a:rPr>
              <a:t>Создает большее </a:t>
            </a:r>
            <a:r>
              <a:rPr lang="ru-RU" sz="2400" b="1" i="1" dirty="0" err="1">
                <a:latin typeface="TimesNewRomanPS"/>
              </a:rPr>
              <a:t>спокойствие</a:t>
            </a:r>
            <a:r>
              <a:rPr lang="ru-RU" sz="2400" b="1" i="1" dirty="0">
                <a:latin typeface="TimesNewRomanPS"/>
              </a:rPr>
              <a:t> дома </a:t>
            </a:r>
            <a:endParaRPr lang="ru-RU" sz="2400" i="1" dirty="0"/>
          </a:p>
        </p:txBody>
      </p:sp>
      <p:sp>
        <p:nvSpPr>
          <p:cNvPr id="9" name="Прямоугольник 8">
            <a:extLst>
              <a:ext uri="{FF2B5EF4-FFF2-40B4-BE49-F238E27FC236}">
                <a16:creationId xmlns:a16="http://schemas.microsoft.com/office/drawing/2014/main" id="{02726585-6A12-CBD7-C25C-8094DADAB77D}"/>
              </a:ext>
            </a:extLst>
          </p:cNvPr>
          <p:cNvSpPr/>
          <p:nvPr/>
        </p:nvSpPr>
        <p:spPr>
          <a:xfrm rot="10800000" flipV="1">
            <a:off x="1982039" y="2958788"/>
            <a:ext cx="7989298" cy="461665"/>
          </a:xfrm>
          <a:prstGeom prst="rect">
            <a:avLst/>
          </a:prstGeom>
        </p:spPr>
        <p:txBody>
          <a:bodyPr wrap="square">
            <a:spAutoFit/>
          </a:bodyPr>
          <a:lstStyle/>
          <a:p>
            <a:r>
              <a:rPr lang="ru-RU" sz="2400" b="1" i="1" dirty="0">
                <a:latin typeface="TimesNewRomanPS"/>
              </a:rPr>
              <a:t>Создает уверенность и независимость </a:t>
            </a:r>
            <a:endParaRPr lang="ru-RU" sz="2400" i="1" dirty="0"/>
          </a:p>
        </p:txBody>
      </p:sp>
      <p:sp>
        <p:nvSpPr>
          <p:cNvPr id="10" name="Прямоугольник 9">
            <a:extLst>
              <a:ext uri="{FF2B5EF4-FFF2-40B4-BE49-F238E27FC236}">
                <a16:creationId xmlns:a16="http://schemas.microsoft.com/office/drawing/2014/main" id="{38311347-1532-21D6-02EF-D77FDE935C52}"/>
              </a:ext>
            </a:extLst>
          </p:cNvPr>
          <p:cNvSpPr/>
          <p:nvPr/>
        </p:nvSpPr>
        <p:spPr>
          <a:xfrm rot="10800000" flipV="1">
            <a:off x="1982038" y="3937962"/>
            <a:ext cx="7989298" cy="461665"/>
          </a:xfrm>
          <a:prstGeom prst="rect">
            <a:avLst/>
          </a:prstGeom>
        </p:spPr>
        <p:txBody>
          <a:bodyPr wrap="square">
            <a:spAutoFit/>
          </a:bodyPr>
          <a:lstStyle/>
          <a:p>
            <a:r>
              <a:rPr lang="ru-RU" sz="2400" b="1" i="1" dirty="0">
                <a:latin typeface="TimesNewRomanPS"/>
              </a:rPr>
              <a:t>Помогает мамам следить за важными вещами </a:t>
            </a:r>
            <a:endParaRPr lang="ru-RU" sz="2400" i="1" dirty="0"/>
          </a:p>
        </p:txBody>
      </p:sp>
      <p:sp>
        <p:nvSpPr>
          <p:cNvPr id="11" name="Прямоугольник 10">
            <a:extLst>
              <a:ext uri="{FF2B5EF4-FFF2-40B4-BE49-F238E27FC236}">
                <a16:creationId xmlns:a16="http://schemas.microsoft.com/office/drawing/2014/main" id="{8512D353-C8AA-D6AE-4EA1-13ABAAE615D4}"/>
              </a:ext>
            </a:extLst>
          </p:cNvPr>
          <p:cNvSpPr/>
          <p:nvPr/>
        </p:nvSpPr>
        <p:spPr>
          <a:xfrm>
            <a:off x="1982039" y="3428479"/>
            <a:ext cx="5721781" cy="461665"/>
          </a:xfrm>
          <a:prstGeom prst="rect">
            <a:avLst/>
          </a:prstGeom>
        </p:spPr>
        <p:txBody>
          <a:bodyPr wrap="square">
            <a:spAutoFit/>
          </a:bodyPr>
          <a:lstStyle/>
          <a:p>
            <a:r>
              <a:rPr lang="ru-RU" sz="2400" b="1" i="1" dirty="0">
                <a:latin typeface="TimesNewRomanPS"/>
              </a:rPr>
              <a:t>Прививает полезные привычки </a:t>
            </a:r>
            <a:endParaRPr lang="ru-RU" sz="2400" i="1" dirty="0"/>
          </a:p>
        </p:txBody>
      </p:sp>
      <p:sp>
        <p:nvSpPr>
          <p:cNvPr id="12" name="Прямоугольник 11">
            <a:extLst>
              <a:ext uri="{FF2B5EF4-FFF2-40B4-BE49-F238E27FC236}">
                <a16:creationId xmlns:a16="http://schemas.microsoft.com/office/drawing/2014/main" id="{E696DD93-FD16-A0E3-EBE0-7D40D49715D0}"/>
              </a:ext>
            </a:extLst>
          </p:cNvPr>
          <p:cNvSpPr/>
          <p:nvPr/>
        </p:nvSpPr>
        <p:spPr>
          <a:xfrm>
            <a:off x="1982038" y="4447445"/>
            <a:ext cx="9820102" cy="835818"/>
          </a:xfrm>
          <a:prstGeom prst="rect">
            <a:avLst/>
          </a:prstGeom>
        </p:spPr>
        <p:txBody>
          <a:bodyPr wrap="square">
            <a:spAutoFit/>
          </a:bodyPr>
          <a:lstStyle/>
          <a:p>
            <a:r>
              <a:rPr lang="ru-RU" sz="2400" b="1" i="1" dirty="0">
                <a:latin typeface="TimesNewRomanPS"/>
              </a:rPr>
              <a:t>Ваш ребенок может радостно ждать событий, которые его ожидают впереди </a:t>
            </a:r>
            <a:endParaRPr lang="ru-RU" sz="2400" i="1" dirty="0"/>
          </a:p>
        </p:txBody>
      </p:sp>
      <p:sp>
        <p:nvSpPr>
          <p:cNvPr id="13" name="Прямоугольник 12">
            <a:extLst>
              <a:ext uri="{FF2B5EF4-FFF2-40B4-BE49-F238E27FC236}">
                <a16:creationId xmlns:a16="http://schemas.microsoft.com/office/drawing/2014/main" id="{86624801-3D2A-4D65-EE82-76E354206854}"/>
              </a:ext>
            </a:extLst>
          </p:cNvPr>
          <p:cNvSpPr/>
          <p:nvPr/>
        </p:nvSpPr>
        <p:spPr>
          <a:xfrm rot="10800000" flipV="1">
            <a:off x="1982038" y="5172445"/>
            <a:ext cx="8742108" cy="461665"/>
          </a:xfrm>
          <a:prstGeom prst="rect">
            <a:avLst/>
          </a:prstGeom>
        </p:spPr>
        <p:txBody>
          <a:bodyPr wrap="square">
            <a:spAutoFit/>
          </a:bodyPr>
          <a:lstStyle/>
          <a:p>
            <a:r>
              <a:rPr lang="ru-RU" sz="2400" b="1" i="1" dirty="0">
                <a:latin typeface="TimesNewRomanPS"/>
              </a:rPr>
              <a:t>Создает специальные «ежедневные ритуалы» </a:t>
            </a:r>
            <a:endParaRPr lang="ru-RU" sz="2400" i="1" dirty="0"/>
          </a:p>
        </p:txBody>
      </p:sp>
      <p:sp>
        <p:nvSpPr>
          <p:cNvPr id="14" name="Прямоугольник 13">
            <a:extLst>
              <a:ext uri="{FF2B5EF4-FFF2-40B4-BE49-F238E27FC236}">
                <a16:creationId xmlns:a16="http://schemas.microsoft.com/office/drawing/2014/main" id="{9B290595-1494-AF3A-B8F0-229D70C77D95}"/>
              </a:ext>
            </a:extLst>
          </p:cNvPr>
          <p:cNvSpPr/>
          <p:nvPr/>
        </p:nvSpPr>
        <p:spPr>
          <a:xfrm>
            <a:off x="3944495" y="5634110"/>
            <a:ext cx="6365366" cy="461665"/>
          </a:xfrm>
          <a:prstGeom prst="rect">
            <a:avLst/>
          </a:prstGeom>
        </p:spPr>
        <p:txBody>
          <a:bodyPr wrap="square">
            <a:spAutoFit/>
          </a:bodyPr>
          <a:lstStyle/>
          <a:p>
            <a:r>
              <a:rPr lang="ru-RU" sz="2400" b="1" i="1" dirty="0">
                <a:latin typeface="TimesNewRomanPS"/>
              </a:rPr>
              <a:t>Создает стабильность во время стресса </a:t>
            </a:r>
            <a:endParaRPr lang="ru-RU" sz="2400" i="1" dirty="0"/>
          </a:p>
        </p:txBody>
      </p:sp>
    </p:spTree>
    <p:extLst>
      <p:ext uri="{BB962C8B-B14F-4D97-AF65-F5344CB8AC3E}">
        <p14:creationId xmlns:p14="http://schemas.microsoft.com/office/powerpoint/2010/main" val="3010753022"/>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1026" name="Picture 2" descr="C:\Users\snana\Pictures\Новая папка\images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1500" y="40085"/>
            <a:ext cx="11144250" cy="6701284"/>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AE6B1444-8A30-C56F-0841-79150B4BD685}"/>
              </a:ext>
            </a:extLst>
          </p:cNvPr>
          <p:cNvSpPr/>
          <p:nvPr/>
        </p:nvSpPr>
        <p:spPr>
          <a:xfrm>
            <a:off x="2057399" y="681037"/>
            <a:ext cx="8801101" cy="5262979"/>
          </a:xfrm>
          <a:prstGeom prst="rect">
            <a:avLst/>
          </a:prstGeom>
        </p:spPr>
        <p:txBody>
          <a:bodyPr wrap="square">
            <a:spAutoFit/>
          </a:bodyPr>
          <a:lstStyle/>
          <a:p>
            <a:r>
              <a:rPr lang="ru-RU" dirty="0"/>
              <a:t>   </a:t>
            </a:r>
            <a:r>
              <a:rPr lang="ru-RU" sz="2800" i="1" dirty="0">
                <a:solidFill>
                  <a:srgbClr val="C00000"/>
                </a:solidFill>
              </a:rPr>
              <a:t>Вместе, как семья, </a:t>
            </a:r>
            <a:r>
              <a:rPr lang="ru-RU" sz="2800" i="1" dirty="0" err="1">
                <a:solidFill>
                  <a:srgbClr val="C00000"/>
                </a:solidFill>
              </a:rPr>
              <a:t>прилагайте</a:t>
            </a:r>
            <a:r>
              <a:rPr lang="ru-RU" sz="2800" i="1" dirty="0">
                <a:solidFill>
                  <a:srgbClr val="C00000"/>
                </a:solidFill>
              </a:rPr>
              <a:t> усилия, чтобы составить расписание на каждую неделю. Разместите его на своем холодильнике или в другом месте, где его смогут увидеть все члены семьи. </a:t>
            </a:r>
          </a:p>
          <a:p>
            <a:r>
              <a:rPr lang="ru-RU" sz="2800" i="1" dirty="0">
                <a:solidFill>
                  <a:srgbClr val="C00000"/>
                </a:solidFill>
              </a:rPr>
              <a:t>  Не забудьте включить вашего ребенка в этот процесс планирования, так как у него есть свое мнение и обратная связь. И чем больше вы сможете включать их, тем больше у них будет чувства заинтересованности и желания придерживаться графика. И это, безусловно, облегчит его реализацию. Дети должны чувствовать, что у них есть право голоса, поэтому </a:t>
            </a:r>
            <a:r>
              <a:rPr lang="ru-RU" sz="2800" i="1" dirty="0" err="1">
                <a:solidFill>
                  <a:srgbClr val="C00000"/>
                </a:solidFill>
              </a:rPr>
              <a:t>найдите</a:t>
            </a:r>
            <a:r>
              <a:rPr lang="ru-RU" sz="2800" i="1" dirty="0">
                <a:solidFill>
                  <a:srgbClr val="C00000"/>
                </a:solidFill>
              </a:rPr>
              <a:t> время, чтобы привлечь их. </a:t>
            </a:r>
          </a:p>
        </p:txBody>
      </p:sp>
    </p:spTree>
    <p:extLst>
      <p:ext uri="{BB962C8B-B14F-4D97-AF65-F5344CB8AC3E}">
        <p14:creationId xmlns:p14="http://schemas.microsoft.com/office/powerpoint/2010/main" val="1147302263"/>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7A7F34E-D418-47E2-9F86-2C45BBC31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ight Triangle 17">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Объект 10">
            <a:extLst>
              <a:ext uri="{FF2B5EF4-FFF2-40B4-BE49-F238E27FC236}">
                <a16:creationId xmlns:a16="http://schemas.microsoft.com/office/drawing/2014/main" id="{D118C1D3-38A3-6F05-50E5-4B6660B9FDA3}"/>
              </a:ext>
            </a:extLst>
          </p:cNvPr>
          <p:cNvSpPr>
            <a:spLocks noGrp="1"/>
          </p:cNvSpPr>
          <p:nvPr>
            <p:ph idx="1"/>
          </p:nvPr>
        </p:nvSpPr>
        <p:spPr>
          <a:xfrm>
            <a:off x="685800" y="822960"/>
            <a:ext cx="10668000" cy="5354003"/>
          </a:xfrm>
        </p:spPr>
        <p:txBody>
          <a:bodyPr>
            <a:normAutofit fontScale="92500"/>
          </a:bodyPr>
          <a:lstStyle/>
          <a:p>
            <a:r>
              <a:rPr lang="ru-RU" sz="3200" i="1" dirty="0">
                <a:solidFill>
                  <a:schemeClr val="accent4">
                    <a:lumMod val="50000"/>
                  </a:schemeClr>
                </a:solidFill>
              </a:rPr>
              <a:t>Когда вы придерживаетесь распорядка, вы учите своего ребенка, как организовать свое время таким образом, чтобы оно было эффективным, продуктивным и уменьшало стресс. Это чувство порядка важно не только для того, чтобы ваш </a:t>
            </a:r>
            <a:r>
              <a:rPr lang="ru-RU" sz="3200" i="1" dirty="0" err="1">
                <a:solidFill>
                  <a:schemeClr val="accent4">
                    <a:lumMod val="50000"/>
                  </a:schemeClr>
                </a:solidFill>
              </a:rPr>
              <a:t>маленькии</a:t>
            </a:r>
            <a:r>
              <a:rPr lang="ru-RU" sz="3200" i="1" dirty="0">
                <a:solidFill>
                  <a:schemeClr val="accent4">
                    <a:lumMod val="50000"/>
                  </a:schemeClr>
                </a:solidFill>
              </a:rPr>
              <a:t>̆ ребенок чувствовал себя в безопасности в этот период жизни, но и позволит ему автоматически усвоить, как организовать свою собственную жизнь по мере взросления. </a:t>
            </a:r>
          </a:p>
          <a:p>
            <a:r>
              <a:rPr lang="ru-RU" sz="3200" i="1" dirty="0">
                <a:solidFill>
                  <a:schemeClr val="accent4">
                    <a:lumMod val="50000"/>
                  </a:schemeClr>
                </a:solidFill>
              </a:rPr>
              <a:t>Вы преподадите им урок, </a:t>
            </a:r>
            <a:r>
              <a:rPr lang="ru-RU" sz="3200" i="1" dirty="0" err="1">
                <a:solidFill>
                  <a:schemeClr val="accent4">
                    <a:lumMod val="50000"/>
                  </a:schemeClr>
                </a:solidFill>
              </a:rPr>
              <a:t>которыи</a:t>
            </a:r>
            <a:r>
              <a:rPr lang="ru-RU" sz="3200" i="1" dirty="0">
                <a:solidFill>
                  <a:schemeClr val="accent4">
                    <a:lumMod val="50000"/>
                  </a:schemeClr>
                </a:solidFill>
              </a:rPr>
              <a:t>̆ повлияет на всю их </a:t>
            </a:r>
            <a:r>
              <a:rPr lang="ru-RU" sz="3200" i="1" dirty="0" err="1">
                <a:solidFill>
                  <a:schemeClr val="accent4">
                    <a:lumMod val="50000"/>
                  </a:schemeClr>
                </a:solidFill>
              </a:rPr>
              <a:t>дальнейшую</a:t>
            </a:r>
            <a:r>
              <a:rPr lang="ru-RU" sz="3200" i="1" dirty="0">
                <a:solidFill>
                  <a:schemeClr val="accent4">
                    <a:lumMod val="50000"/>
                  </a:schemeClr>
                </a:solidFill>
              </a:rPr>
              <a:t> жизнь, а пока ваша собственная погоня за несколькими </a:t>
            </a:r>
            <a:r>
              <a:rPr lang="ru-RU" sz="3200" i="1" dirty="0" err="1">
                <a:solidFill>
                  <a:schemeClr val="accent4">
                    <a:lumMod val="50000"/>
                  </a:schemeClr>
                </a:solidFill>
              </a:rPr>
              <a:t>зайцами</a:t>
            </a:r>
            <a:r>
              <a:rPr lang="ru-RU" sz="3200" i="1" dirty="0">
                <a:solidFill>
                  <a:schemeClr val="accent4">
                    <a:lumMod val="50000"/>
                  </a:schemeClr>
                </a:solidFill>
              </a:rPr>
              <a:t> будет более </a:t>
            </a:r>
            <a:r>
              <a:rPr lang="ru-RU" sz="3200" i="1" dirty="0" err="1">
                <a:solidFill>
                  <a:schemeClr val="accent4">
                    <a:lumMod val="50000"/>
                  </a:schemeClr>
                </a:solidFill>
              </a:rPr>
              <a:t>управляемои</a:t>
            </a:r>
            <a:r>
              <a:rPr lang="ru-RU" sz="3200" i="1" dirty="0">
                <a:solidFill>
                  <a:schemeClr val="accent4">
                    <a:lumMod val="50000"/>
                  </a:schemeClr>
                </a:solidFill>
              </a:rPr>
              <a:t>̆. </a:t>
            </a:r>
          </a:p>
          <a:p>
            <a:r>
              <a:rPr lang="ru-RU" sz="3200" i="1" dirty="0">
                <a:solidFill>
                  <a:schemeClr val="accent4">
                    <a:lumMod val="50000"/>
                  </a:schemeClr>
                </a:solidFill>
              </a:rPr>
              <a:t>Удачно составить расписание! </a:t>
            </a:r>
          </a:p>
          <a:p>
            <a:endParaRPr lang="ru-RU" dirty="0"/>
          </a:p>
        </p:txBody>
      </p:sp>
    </p:spTree>
    <p:extLst>
      <p:ext uri="{BB962C8B-B14F-4D97-AF65-F5344CB8AC3E}">
        <p14:creationId xmlns:p14="http://schemas.microsoft.com/office/powerpoint/2010/main" val="2986014401"/>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625" y="84938"/>
            <a:ext cx="11372850" cy="668812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C:\Users\snana\Pictures\Новая папка\Без названия (4).jpg">
            <a:extLst>
              <a:ext uri="{FF2B5EF4-FFF2-40B4-BE49-F238E27FC236}">
                <a16:creationId xmlns:a16="http://schemas.microsoft.com/office/drawing/2014/main" id="{FF113C7B-CD35-E189-67EE-58F5CFA72A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4937"/>
            <a:ext cx="12192000" cy="66881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77AC1F9-3AD8-B6A7-3861-BA52E1DF4029}"/>
              </a:ext>
            </a:extLst>
          </p:cNvPr>
          <p:cNvSpPr txBox="1"/>
          <p:nvPr/>
        </p:nvSpPr>
        <p:spPr>
          <a:xfrm>
            <a:off x="1084521" y="691669"/>
            <a:ext cx="10269279" cy="923330"/>
          </a:xfrm>
          <a:prstGeom prst="rect">
            <a:avLst/>
          </a:prstGeom>
          <a:noFill/>
        </p:spPr>
        <p:txBody>
          <a:bodyPr wrap="square">
            <a:spAutoFit/>
          </a:bodyPr>
          <a:lstStyle/>
          <a:p>
            <a:r>
              <a:rPr lang="ru-RU" sz="5400" b="1" i="1" dirty="0">
                <a:solidFill>
                  <a:schemeClr val="tx2"/>
                </a:solidFill>
                <a:effectLst/>
                <a:latin typeface="TimesNewRomanPS"/>
              </a:rPr>
              <a:t>Отношения с другим родителем </a:t>
            </a:r>
            <a:endParaRPr lang="ru-RU" sz="5400" i="1" dirty="0">
              <a:solidFill>
                <a:schemeClr val="tx2"/>
              </a:solidFill>
            </a:endParaRPr>
          </a:p>
        </p:txBody>
      </p:sp>
      <p:sp>
        <p:nvSpPr>
          <p:cNvPr id="9" name="TextBox 8">
            <a:extLst>
              <a:ext uri="{FF2B5EF4-FFF2-40B4-BE49-F238E27FC236}">
                <a16:creationId xmlns:a16="http://schemas.microsoft.com/office/drawing/2014/main" id="{7C19D775-409C-8875-11CE-53F3B3DC0331}"/>
              </a:ext>
            </a:extLst>
          </p:cNvPr>
          <p:cNvSpPr txBox="1"/>
          <p:nvPr/>
        </p:nvSpPr>
        <p:spPr>
          <a:xfrm>
            <a:off x="2228850" y="2428875"/>
            <a:ext cx="8286750" cy="1754326"/>
          </a:xfrm>
          <a:prstGeom prst="rect">
            <a:avLst/>
          </a:prstGeom>
          <a:noFill/>
        </p:spPr>
        <p:txBody>
          <a:bodyPr wrap="square">
            <a:spAutoFit/>
          </a:bodyPr>
          <a:lstStyle/>
          <a:p>
            <a:r>
              <a:rPr lang="ru-RU" sz="1800" b="1" dirty="0">
                <a:solidFill>
                  <a:srgbClr val="231E1E"/>
                </a:solidFill>
                <a:effectLst/>
                <a:latin typeface="TimesNewRomanPS"/>
              </a:rPr>
              <a:t>«</a:t>
            </a:r>
            <a:r>
              <a:rPr lang="ru-RU" sz="3600" b="1" i="1" dirty="0" err="1">
                <a:solidFill>
                  <a:srgbClr val="231E1E"/>
                </a:solidFill>
                <a:effectLst/>
                <a:latin typeface="TimesNewRomanPS"/>
              </a:rPr>
              <a:t>Кроткии</a:t>
            </a:r>
            <a:r>
              <a:rPr lang="ru-RU" sz="3600" b="1" i="1" dirty="0">
                <a:solidFill>
                  <a:srgbClr val="231E1E"/>
                </a:solidFill>
                <a:effectLst/>
                <a:latin typeface="TimesNewRomanPS"/>
              </a:rPr>
              <a:t>̆ ответ отвращает гнев, а оскорбительное слово возбуждает ярость» (Притчи 15:1). </a:t>
            </a:r>
            <a:endParaRPr lang="ru-RU" sz="3600" i="1" dirty="0"/>
          </a:p>
        </p:txBody>
      </p:sp>
    </p:spTree>
    <p:extLst>
      <p:ext uri="{BB962C8B-B14F-4D97-AF65-F5344CB8AC3E}">
        <p14:creationId xmlns:p14="http://schemas.microsoft.com/office/powerpoint/2010/main" val="822090072"/>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AA80EE-3A89-8CF9-5B76-D4E6FDB8A86A}"/>
              </a:ext>
            </a:extLst>
          </p:cNvPr>
          <p:cNvSpPr>
            <a:spLocks noGrp="1"/>
          </p:cNvSpPr>
          <p:nvPr>
            <p:ph type="title"/>
          </p:nvPr>
        </p:nvSpPr>
        <p:spPr/>
        <p:txBody>
          <a:bodyPr/>
          <a:lstStyle/>
          <a:p>
            <a:endParaRPr lang="ru-RU"/>
          </a:p>
        </p:txBody>
      </p:sp>
      <p:pic>
        <p:nvPicPr>
          <p:cNvPr id="6" name="Объект 5" descr="Изображение выглядит как аксессуар&#10;&#10;Автоматически созданное описание">
            <a:extLst>
              <a:ext uri="{FF2B5EF4-FFF2-40B4-BE49-F238E27FC236}">
                <a16:creationId xmlns:a16="http://schemas.microsoft.com/office/drawing/2014/main" id="{D66AFA1E-A25D-6806-1895-5A2EA031C73B}"/>
              </a:ext>
            </a:extLst>
          </p:cNvPr>
          <p:cNvPicPr>
            <a:picLocks noGrp="1" noChangeAspect="1"/>
          </p:cNvPicPr>
          <p:nvPr>
            <p:ph idx="1"/>
          </p:nvPr>
        </p:nvPicPr>
        <p:blipFill>
          <a:blip r:embed="rId2"/>
          <a:stretch>
            <a:fillRect/>
          </a:stretch>
        </p:blipFill>
        <p:spPr>
          <a:xfrm>
            <a:off x="388698" y="159488"/>
            <a:ext cx="11555652" cy="6411648"/>
          </a:xfrm>
        </p:spPr>
      </p:pic>
      <p:sp>
        <p:nvSpPr>
          <p:cNvPr id="4" name="TextBox 3">
            <a:extLst>
              <a:ext uri="{FF2B5EF4-FFF2-40B4-BE49-F238E27FC236}">
                <a16:creationId xmlns:a16="http://schemas.microsoft.com/office/drawing/2014/main" id="{7298B6C2-DCB9-33D5-FD1F-DC07701FC4F8}"/>
              </a:ext>
            </a:extLst>
          </p:cNvPr>
          <p:cNvSpPr txBox="1"/>
          <p:nvPr/>
        </p:nvSpPr>
        <p:spPr>
          <a:xfrm>
            <a:off x="2114550" y="628650"/>
            <a:ext cx="9239250" cy="5078313"/>
          </a:xfrm>
          <a:prstGeom prst="rect">
            <a:avLst/>
          </a:prstGeom>
          <a:noFill/>
        </p:spPr>
        <p:txBody>
          <a:bodyPr wrap="square">
            <a:spAutoFit/>
          </a:bodyPr>
          <a:lstStyle/>
          <a:p>
            <a:r>
              <a:rPr lang="ru-RU" sz="3600" b="1" dirty="0">
                <a:effectLst/>
                <a:latin typeface="TimesNewRomanPS"/>
              </a:rPr>
              <a:t>Личные размышления </a:t>
            </a:r>
            <a:endParaRPr lang="ru-RU" sz="3600" dirty="0"/>
          </a:p>
          <a:p>
            <a:r>
              <a:rPr lang="ru-RU" sz="3200" i="1" dirty="0">
                <a:effectLst/>
                <a:latin typeface="Arial" panose="020B0604020202020204" pitchFamily="34" charset="0"/>
                <a:cs typeface="Arial" panose="020B0604020202020204" pitchFamily="34" charset="0"/>
              </a:rPr>
              <a:t>1. Какое слово лучше всего характеризует то, как отец вашего ребенка обращается с вами? 2. Какое слово лучше всего характеризует вашу типичную реакцию на него? </a:t>
            </a:r>
            <a:endParaRPr lang="ru-RU" sz="3200" i="1" dirty="0">
              <a:latin typeface="Arial" panose="020B0604020202020204" pitchFamily="34" charset="0"/>
              <a:cs typeface="Arial" panose="020B0604020202020204" pitchFamily="34" charset="0"/>
            </a:endParaRPr>
          </a:p>
          <a:p>
            <a:r>
              <a:rPr lang="ru-RU" sz="3200" i="1" dirty="0">
                <a:effectLst/>
                <a:latin typeface="Arial" panose="020B0604020202020204" pitchFamily="34" charset="0"/>
                <a:cs typeface="Arial" panose="020B0604020202020204" pitchFamily="34" charset="0"/>
              </a:rPr>
              <a:t>3. </a:t>
            </a:r>
            <a:r>
              <a:rPr lang="ru-RU" sz="3200" i="1" dirty="0" err="1">
                <a:effectLst/>
                <a:latin typeface="Arial" panose="020B0604020202020204" pitchFamily="34" charset="0"/>
                <a:cs typeface="Arial" panose="020B0604020202020204" pitchFamily="34" charset="0"/>
              </a:rPr>
              <a:t>Поразмышляйте</a:t>
            </a:r>
            <a:r>
              <a:rPr lang="ru-RU" sz="3200" i="1" dirty="0">
                <a:effectLst/>
                <a:latin typeface="Arial" panose="020B0604020202020204" pitchFamily="34" charset="0"/>
                <a:cs typeface="Arial" panose="020B0604020202020204" pitchFamily="34" charset="0"/>
              </a:rPr>
              <a:t> над </a:t>
            </a:r>
            <a:r>
              <a:rPr lang="ru-RU" sz="3200" i="1" dirty="0" err="1">
                <a:effectLst/>
                <a:latin typeface="Arial" panose="020B0604020202020204" pitchFamily="34" charset="0"/>
                <a:cs typeface="Arial" panose="020B0604020202020204" pitchFamily="34" charset="0"/>
              </a:rPr>
              <a:t>Библейским</a:t>
            </a:r>
            <a:r>
              <a:rPr lang="ru-RU" sz="3200" i="1" dirty="0">
                <a:effectLst/>
                <a:latin typeface="Arial" panose="020B0604020202020204" pitchFamily="34" charset="0"/>
                <a:cs typeface="Arial" panose="020B0604020202020204" pitchFamily="34" charset="0"/>
              </a:rPr>
              <a:t> стихом в начале </a:t>
            </a:r>
            <a:r>
              <a:rPr lang="ru-RU" sz="3200" i="1" dirty="0" err="1">
                <a:effectLst/>
                <a:latin typeface="Arial" panose="020B0604020202020204" pitchFamily="34" charset="0"/>
                <a:cs typeface="Arial" panose="020B0604020202020204" pitchFamily="34" charset="0"/>
              </a:rPr>
              <a:t>этои</a:t>
            </a:r>
            <a:r>
              <a:rPr lang="ru-RU" sz="3200" i="1" dirty="0">
                <a:effectLst/>
                <a:latin typeface="Arial" panose="020B0604020202020204" pitchFamily="34" charset="0"/>
                <a:cs typeface="Arial" panose="020B0604020202020204" pitchFamily="34" charset="0"/>
              </a:rPr>
              <a:t>̆ главы. Как его можно применить к вашим отношениям с отцом вашего ребенка? </a:t>
            </a:r>
            <a:endParaRPr lang="ru-RU" sz="3200" i="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93310003"/>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AA80EE-3A89-8CF9-5B76-D4E6FDB8A86A}"/>
              </a:ext>
            </a:extLst>
          </p:cNvPr>
          <p:cNvSpPr>
            <a:spLocks noGrp="1"/>
          </p:cNvSpPr>
          <p:nvPr>
            <p:ph type="title"/>
          </p:nvPr>
        </p:nvSpPr>
        <p:spPr/>
        <p:txBody>
          <a:bodyPr/>
          <a:lstStyle/>
          <a:p>
            <a:endParaRPr lang="ru-RU"/>
          </a:p>
        </p:txBody>
      </p:sp>
      <p:pic>
        <p:nvPicPr>
          <p:cNvPr id="6" name="Объект 5" descr="Изображение выглядит как аксессуар&#10;&#10;Автоматически созданное описание">
            <a:extLst>
              <a:ext uri="{FF2B5EF4-FFF2-40B4-BE49-F238E27FC236}">
                <a16:creationId xmlns:a16="http://schemas.microsoft.com/office/drawing/2014/main" id="{D66AFA1E-A25D-6806-1895-5A2EA031C73B}"/>
              </a:ext>
            </a:extLst>
          </p:cNvPr>
          <p:cNvPicPr>
            <a:picLocks noGrp="1" noChangeAspect="1"/>
          </p:cNvPicPr>
          <p:nvPr>
            <p:ph idx="1"/>
          </p:nvPr>
        </p:nvPicPr>
        <p:blipFill>
          <a:blip r:embed="rId3"/>
          <a:stretch>
            <a:fillRect/>
          </a:stretch>
        </p:blipFill>
        <p:spPr>
          <a:xfrm>
            <a:off x="387537" y="365125"/>
            <a:ext cx="11414603" cy="6333387"/>
          </a:xfrm>
        </p:spPr>
      </p:pic>
      <p:sp>
        <p:nvSpPr>
          <p:cNvPr id="4" name="TextBox 3">
            <a:extLst>
              <a:ext uri="{FF2B5EF4-FFF2-40B4-BE49-F238E27FC236}">
                <a16:creationId xmlns:a16="http://schemas.microsoft.com/office/drawing/2014/main" id="{156C2315-17C1-6D46-F300-7C94836C6E1C}"/>
              </a:ext>
            </a:extLst>
          </p:cNvPr>
          <p:cNvSpPr txBox="1"/>
          <p:nvPr/>
        </p:nvSpPr>
        <p:spPr>
          <a:xfrm>
            <a:off x="2428876" y="800100"/>
            <a:ext cx="8086724" cy="4401205"/>
          </a:xfrm>
          <a:prstGeom prst="rect">
            <a:avLst/>
          </a:prstGeom>
          <a:noFill/>
        </p:spPr>
        <p:txBody>
          <a:bodyPr wrap="square">
            <a:spAutoFit/>
          </a:bodyPr>
          <a:lstStyle/>
          <a:p>
            <a:r>
              <a:rPr lang="ru-RU" sz="4000" b="1" dirty="0">
                <a:effectLst/>
                <a:latin typeface="TimesNewRomanPSMT"/>
              </a:rPr>
              <a:t>Наш стих из Священного Писания дает нам два сценария общения с другими людьми: </a:t>
            </a:r>
          </a:p>
          <a:p>
            <a:endParaRPr lang="ru-RU" sz="4000" dirty="0"/>
          </a:p>
          <a:p>
            <a:pPr marL="571500" indent="-571500">
              <a:buFont typeface="Arial" panose="020B0604020202020204" pitchFamily="34" charset="0"/>
              <a:buChar char="•"/>
            </a:pPr>
            <a:r>
              <a:rPr lang="ru-RU" sz="4000" i="1" dirty="0">
                <a:effectLst/>
                <a:latin typeface="TimesNewRomanPSMT"/>
              </a:rPr>
              <a:t>«</a:t>
            </a:r>
            <a:r>
              <a:rPr lang="ru-RU" sz="4000" i="1" dirty="0" err="1">
                <a:effectLst/>
                <a:latin typeface="TimesNewRomanPSMT"/>
              </a:rPr>
              <a:t>кроткии</a:t>
            </a:r>
            <a:r>
              <a:rPr lang="ru-RU" sz="4000" i="1" dirty="0">
                <a:effectLst/>
                <a:latin typeface="TimesNewRomanPSMT"/>
              </a:rPr>
              <a:t>̆ ответ»</a:t>
            </a:r>
          </a:p>
          <a:p>
            <a:pPr marL="571500" indent="-571500">
              <a:buFont typeface="Arial" panose="020B0604020202020204" pitchFamily="34" charset="0"/>
              <a:buChar char="•"/>
            </a:pPr>
            <a:endParaRPr lang="ru-RU" sz="4000" i="1" dirty="0">
              <a:effectLst/>
              <a:latin typeface="TimesNewRomanPSMT"/>
            </a:endParaRPr>
          </a:p>
          <a:p>
            <a:pPr marL="571500" indent="-571500">
              <a:buFont typeface="Arial" panose="020B0604020202020204" pitchFamily="34" charset="0"/>
              <a:buChar char="•"/>
            </a:pPr>
            <a:r>
              <a:rPr lang="ru-RU" sz="4000" i="1" dirty="0">
                <a:effectLst/>
                <a:latin typeface="TimesNewRomanPSMT"/>
              </a:rPr>
              <a:t> «оскорбительное слово» </a:t>
            </a:r>
            <a:endParaRPr lang="ru-RU" sz="4000" i="1" dirty="0"/>
          </a:p>
        </p:txBody>
      </p:sp>
    </p:spTree>
    <p:extLst>
      <p:ext uri="{BB962C8B-B14F-4D97-AF65-F5344CB8AC3E}">
        <p14:creationId xmlns:p14="http://schemas.microsoft.com/office/powerpoint/2010/main" val="1119687183"/>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Users\snana\Pictures\Новая папка\images (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38666" y="141670"/>
            <a:ext cx="11514667" cy="65615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C9FA24A-C644-1131-147F-41B45467CF8D}"/>
              </a:ext>
            </a:extLst>
          </p:cNvPr>
          <p:cNvSpPr txBox="1"/>
          <p:nvPr/>
        </p:nvSpPr>
        <p:spPr>
          <a:xfrm>
            <a:off x="838200" y="987552"/>
            <a:ext cx="10171176" cy="5078313"/>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5400" dirty="0">
                <a:effectLst/>
                <a:latin typeface="Arial" panose="020B0604020202020204" pitchFamily="34" charset="0"/>
                <a:cs typeface="Arial" panose="020B0604020202020204" pitchFamily="34" charset="0"/>
              </a:rPr>
              <a:t>             </a:t>
            </a:r>
            <a:r>
              <a:rPr lang="ru-RU" sz="5400" i="1" dirty="0" err="1">
                <a:effectLst/>
                <a:latin typeface="Arial" panose="020B0604020202020204" pitchFamily="34" charset="0"/>
                <a:cs typeface="Arial" panose="020B0604020202020204" pitchFamily="34" charset="0"/>
              </a:rPr>
              <a:t>Поддерживайте</a:t>
            </a:r>
            <a:r>
              <a:rPr lang="ru-RU" sz="5400" i="1" dirty="0">
                <a:effectLst/>
                <a:latin typeface="Arial" panose="020B0604020202020204" pitchFamily="34" charset="0"/>
                <a:cs typeface="Arial" panose="020B0604020202020204" pitchFamily="34" charset="0"/>
              </a:rPr>
              <a:t> его</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5400" i="1" dirty="0">
                <a:latin typeface="Arial" panose="020B0604020202020204" pitchFamily="34" charset="0"/>
                <a:cs typeface="Arial" panose="020B0604020202020204" pitchFamily="34" charset="0"/>
              </a:rPr>
              <a:t>                  авторитет</a:t>
            </a:r>
            <a:r>
              <a:rPr lang="ru-RU" sz="5400" i="1" dirty="0">
                <a:effectLst/>
                <a:latin typeface="Arial" panose="020B0604020202020204" pitchFamily="34" charset="0"/>
                <a:cs typeface="Arial" panose="020B060402020202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ru-RU" sz="5400" i="1"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ru-RU" sz="5400" i="1" dirty="0">
                <a:effectLst/>
                <a:latin typeface="Arial" panose="020B0604020202020204" pitchFamily="34" charset="0"/>
                <a:cs typeface="Arial" panose="020B0604020202020204" pitchFamily="34" charset="0"/>
              </a:rPr>
              <a:t>     Ведите </a:t>
            </a:r>
            <a:r>
              <a:rPr lang="ru-RU" sz="5400" i="1" dirty="0" err="1">
                <a:effectLst/>
                <a:latin typeface="Arial" panose="020B0604020202020204" pitchFamily="34" charset="0"/>
                <a:cs typeface="Arial" panose="020B0604020202020204" pitchFamily="34" charset="0"/>
              </a:rPr>
              <a:t>общии</a:t>
            </a:r>
            <a:r>
              <a:rPr lang="ru-RU" sz="5400" i="1" dirty="0">
                <a:effectLst/>
                <a:latin typeface="Arial" panose="020B0604020202020204" pitchFamily="34" charset="0"/>
                <a:cs typeface="Arial" panose="020B0604020202020204" pitchFamily="34" charset="0"/>
              </a:rPr>
              <a:t>̆ календарь</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5400" i="1" dirty="0">
                <a:effectLst/>
                <a:latin typeface="Arial" panose="020B0604020202020204" pitchFamily="34" charset="0"/>
                <a:cs typeface="Arial" panose="020B0604020202020204" pitchFamily="34" charset="0"/>
              </a:rPr>
              <a:t> </a:t>
            </a:r>
            <a:endParaRPr lang="ru-RU" sz="5400" i="1" dirty="0">
              <a:latin typeface="Arial" panose="020B0604020202020204" pitchFamily="34" charset="0"/>
              <a:cs typeface="Arial" panose="020B0604020202020204" pitchFamily="34" charset="0"/>
            </a:endParaRPr>
          </a:p>
          <a:p>
            <a:r>
              <a:rPr lang="ru-RU" sz="5400" i="1" dirty="0">
                <a:latin typeface="Arial" panose="020B0604020202020204" pitchFamily="34" charset="0"/>
                <a:cs typeface="Arial" panose="020B0604020202020204" pitchFamily="34" charset="0"/>
              </a:rPr>
              <a:t>  Будьте гибкими</a:t>
            </a:r>
          </a:p>
        </p:txBody>
      </p:sp>
    </p:spTree>
    <p:extLst>
      <p:ext uri="{BB962C8B-B14F-4D97-AF65-F5344CB8AC3E}">
        <p14:creationId xmlns:p14="http://schemas.microsoft.com/office/powerpoint/2010/main" val="2813030181"/>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AA80EE-3A89-8CF9-5B76-D4E6FDB8A86A}"/>
              </a:ext>
            </a:extLst>
          </p:cNvPr>
          <p:cNvSpPr>
            <a:spLocks noGrp="1"/>
          </p:cNvSpPr>
          <p:nvPr>
            <p:ph type="title"/>
          </p:nvPr>
        </p:nvSpPr>
        <p:spPr/>
        <p:txBody>
          <a:bodyPr/>
          <a:lstStyle/>
          <a:p>
            <a:endParaRPr lang="ru-RU"/>
          </a:p>
        </p:txBody>
      </p:sp>
      <p:pic>
        <p:nvPicPr>
          <p:cNvPr id="6" name="Объект 5" descr="Изображение выглядит как аксессуар&#10;&#10;Автоматически созданное описание">
            <a:extLst>
              <a:ext uri="{FF2B5EF4-FFF2-40B4-BE49-F238E27FC236}">
                <a16:creationId xmlns:a16="http://schemas.microsoft.com/office/drawing/2014/main" id="{D66AFA1E-A25D-6806-1895-5A2EA031C73B}"/>
              </a:ext>
            </a:extLst>
          </p:cNvPr>
          <p:cNvPicPr>
            <a:picLocks noGrp="1" noChangeAspect="1"/>
          </p:cNvPicPr>
          <p:nvPr>
            <p:ph idx="1"/>
          </p:nvPr>
        </p:nvPicPr>
        <p:blipFill>
          <a:blip r:embed="rId2"/>
          <a:stretch>
            <a:fillRect/>
          </a:stretch>
        </p:blipFill>
        <p:spPr>
          <a:xfrm>
            <a:off x="387537" y="365125"/>
            <a:ext cx="11414603" cy="6333387"/>
          </a:xfrm>
        </p:spPr>
      </p:pic>
      <p:sp>
        <p:nvSpPr>
          <p:cNvPr id="4" name="TextBox 3">
            <a:extLst>
              <a:ext uri="{FF2B5EF4-FFF2-40B4-BE49-F238E27FC236}">
                <a16:creationId xmlns:a16="http://schemas.microsoft.com/office/drawing/2014/main" id="{17661B71-D1E3-AE8E-034F-621F7FFE1CF8}"/>
              </a:ext>
            </a:extLst>
          </p:cNvPr>
          <p:cNvSpPr txBox="1"/>
          <p:nvPr/>
        </p:nvSpPr>
        <p:spPr>
          <a:xfrm>
            <a:off x="1755648" y="804672"/>
            <a:ext cx="9598152" cy="4524315"/>
          </a:xfrm>
          <a:prstGeom prst="rect">
            <a:avLst/>
          </a:prstGeom>
          <a:noFill/>
        </p:spPr>
        <p:txBody>
          <a:bodyPr wrap="square">
            <a:spAutoFit/>
          </a:bodyPr>
          <a:lstStyle/>
          <a:p>
            <a:r>
              <a:rPr lang="ru-RU" sz="3600" b="1" dirty="0">
                <a:effectLst/>
                <a:latin typeface="TimesNewRomanPS"/>
              </a:rPr>
              <a:t>Личные размышления </a:t>
            </a:r>
            <a:endParaRPr lang="ru-RU" sz="3600" dirty="0"/>
          </a:p>
          <a:p>
            <a:r>
              <a:rPr lang="ru-RU" sz="3600" i="1" dirty="0">
                <a:effectLst/>
                <a:latin typeface="TimesNewRomanPSMT"/>
              </a:rPr>
              <a:t>1. Если бы его спросили, то как бы ваш ребенок описал отношения между вами и своим отцом? Какие слова он/она стал бы использовать? Будьте </a:t>
            </a:r>
            <a:r>
              <a:rPr lang="ru-RU" sz="3600" i="1" dirty="0" err="1">
                <a:effectLst/>
                <a:latin typeface="TimesNewRomanPSMT"/>
              </a:rPr>
              <a:t>честнои</a:t>
            </a:r>
            <a:r>
              <a:rPr lang="ru-RU" sz="3600" i="1" dirty="0">
                <a:effectLst/>
                <a:latin typeface="TimesNewRomanPSMT"/>
              </a:rPr>
              <a:t>̆. </a:t>
            </a:r>
            <a:endParaRPr lang="ru-RU" sz="3600" i="1" dirty="0"/>
          </a:p>
          <a:p>
            <a:r>
              <a:rPr lang="ru-RU" sz="3600" i="1" dirty="0">
                <a:effectLst/>
                <a:latin typeface="TimesNewRomanPSMT"/>
              </a:rPr>
              <a:t>2. Какими конкретными способами вы можете изменить свое </a:t>
            </a:r>
            <a:r>
              <a:rPr lang="ru-RU" sz="3600" i="1" dirty="0" err="1">
                <a:effectLst/>
                <a:latin typeface="TimesNewRomanPSMT"/>
              </a:rPr>
              <a:t>взаимодействие</a:t>
            </a:r>
            <a:r>
              <a:rPr lang="ru-RU" sz="3600" i="1" dirty="0">
                <a:effectLst/>
                <a:latin typeface="TimesNewRomanPSMT"/>
              </a:rPr>
              <a:t> с его/ее отцом и преподать ему/</a:t>
            </a:r>
            <a:r>
              <a:rPr lang="ru-RU" sz="3600" i="1" dirty="0" err="1">
                <a:effectLst/>
                <a:latin typeface="TimesNewRomanPSMT"/>
              </a:rPr>
              <a:t>еи</a:t>
            </a:r>
            <a:r>
              <a:rPr lang="ru-RU" sz="3600" i="1" dirty="0">
                <a:effectLst/>
                <a:latin typeface="TimesNewRomanPSMT"/>
              </a:rPr>
              <a:t>̆ новые уроки? </a:t>
            </a:r>
            <a:endParaRPr lang="ru-RU" sz="3600" i="1" dirty="0"/>
          </a:p>
        </p:txBody>
      </p:sp>
    </p:spTree>
    <p:extLst>
      <p:ext uri="{BB962C8B-B14F-4D97-AF65-F5344CB8AC3E}">
        <p14:creationId xmlns:p14="http://schemas.microsoft.com/office/powerpoint/2010/main" val="3434845779"/>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7A7F34E-D418-47E2-9F86-2C45BBC31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ight Triangle 17">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Объект 10">
            <a:extLst>
              <a:ext uri="{FF2B5EF4-FFF2-40B4-BE49-F238E27FC236}">
                <a16:creationId xmlns:a16="http://schemas.microsoft.com/office/drawing/2014/main" id="{D118C1D3-38A3-6F05-50E5-4B6660B9FDA3}"/>
              </a:ext>
            </a:extLst>
          </p:cNvPr>
          <p:cNvSpPr>
            <a:spLocks noGrp="1"/>
          </p:cNvSpPr>
          <p:nvPr>
            <p:ph idx="1"/>
          </p:nvPr>
        </p:nvSpPr>
        <p:spPr>
          <a:xfrm>
            <a:off x="685800" y="822960"/>
            <a:ext cx="10668000" cy="5354003"/>
          </a:xfrm>
        </p:spPr>
        <p:txBody>
          <a:bodyPr>
            <a:normAutofit fontScale="92500" lnSpcReduction="10000"/>
          </a:bodyPr>
          <a:lstStyle/>
          <a:p>
            <a:r>
              <a:rPr lang="ru-RU" sz="3600" i="1" dirty="0">
                <a:solidFill>
                  <a:schemeClr val="accent2">
                    <a:lumMod val="50000"/>
                  </a:schemeClr>
                </a:solidFill>
              </a:rPr>
              <a:t>Отбросьте боль и гнев</a:t>
            </a:r>
          </a:p>
          <a:p>
            <a:r>
              <a:rPr lang="ru-RU" sz="3600" i="1" dirty="0">
                <a:solidFill>
                  <a:schemeClr val="accent2">
                    <a:lumMod val="50000"/>
                  </a:schemeClr>
                </a:solidFill>
              </a:rPr>
              <a:t>Никогда не жалуйтесь своему ребенку</a:t>
            </a:r>
          </a:p>
          <a:p>
            <a:r>
              <a:rPr lang="ru-RU" sz="3600" i="1" dirty="0">
                <a:solidFill>
                  <a:schemeClr val="accent2">
                    <a:lumMod val="50000"/>
                  </a:schemeClr>
                </a:solidFill>
              </a:rPr>
              <a:t>Оставайтесь сосредоточенными на ребенке</a:t>
            </a:r>
          </a:p>
          <a:p>
            <a:r>
              <a:rPr lang="ru-RU" sz="3600" i="1" dirty="0">
                <a:solidFill>
                  <a:schemeClr val="accent2">
                    <a:lumMod val="50000"/>
                  </a:schemeClr>
                </a:solidFill>
              </a:rPr>
              <a:t>Никогда не используйте своего ребенка в качестве посыльного</a:t>
            </a:r>
          </a:p>
          <a:p>
            <a:r>
              <a:rPr lang="ru-RU" sz="3600" i="1" dirty="0">
                <a:solidFill>
                  <a:schemeClr val="accent2">
                    <a:lumMod val="50000"/>
                  </a:schemeClr>
                </a:solidFill>
              </a:rPr>
              <a:t>При общении с другим родителем придерживайтесь главного вопроса</a:t>
            </a:r>
          </a:p>
          <a:p>
            <a:r>
              <a:rPr lang="ru-RU" sz="3600" i="1" dirty="0">
                <a:solidFill>
                  <a:schemeClr val="accent2">
                    <a:lumMod val="50000"/>
                  </a:schemeClr>
                </a:solidFill>
              </a:rPr>
              <a:t>Держите негативные чувства и комментарии при себе</a:t>
            </a:r>
          </a:p>
          <a:p>
            <a:r>
              <a:rPr lang="ru-RU" sz="3600" i="1" dirty="0">
                <a:solidFill>
                  <a:schemeClr val="accent2">
                    <a:lumMod val="50000"/>
                  </a:schemeClr>
                </a:solidFill>
              </a:rPr>
              <a:t>Пусть ваш ребенок услышит, как вы хорошо отзываетесь о его отце</a:t>
            </a:r>
          </a:p>
          <a:p>
            <a:endParaRPr lang="ru-RU" dirty="0"/>
          </a:p>
        </p:txBody>
      </p:sp>
    </p:spTree>
    <p:extLst>
      <p:ext uri="{BB962C8B-B14F-4D97-AF65-F5344CB8AC3E}">
        <p14:creationId xmlns:p14="http://schemas.microsoft.com/office/powerpoint/2010/main" val="530461432"/>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7A7F34E-D418-47E2-9F86-2C45BBC31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ight Triangle 17">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Объект 10">
            <a:extLst>
              <a:ext uri="{FF2B5EF4-FFF2-40B4-BE49-F238E27FC236}">
                <a16:creationId xmlns:a16="http://schemas.microsoft.com/office/drawing/2014/main" id="{D118C1D3-38A3-6F05-50E5-4B6660B9FDA3}"/>
              </a:ext>
            </a:extLst>
          </p:cNvPr>
          <p:cNvSpPr>
            <a:spLocks noGrp="1"/>
          </p:cNvSpPr>
          <p:nvPr>
            <p:ph idx="1"/>
          </p:nvPr>
        </p:nvSpPr>
        <p:spPr>
          <a:xfrm>
            <a:off x="685800" y="822960"/>
            <a:ext cx="10668000" cy="5354003"/>
          </a:xfrm>
        </p:spPr>
        <p:txBody>
          <a:bodyPr>
            <a:normAutofit/>
          </a:bodyPr>
          <a:lstStyle/>
          <a:p>
            <a:r>
              <a:rPr lang="ru-RU" sz="3200" b="1" dirty="0"/>
              <a:t>КАК ВЫ МОЖЕТЕ ЭФФЕКТИВНО ОБЩАТЬСЯ?</a:t>
            </a:r>
          </a:p>
          <a:p>
            <a:r>
              <a:rPr lang="ru-RU" sz="3200" dirty="0"/>
              <a:t>Возьмите деловой тон</a:t>
            </a:r>
          </a:p>
          <a:p>
            <a:r>
              <a:rPr lang="ru-RU" sz="3200" dirty="0"/>
              <a:t>Высказывайте просьбы, а не требования</a:t>
            </a:r>
          </a:p>
          <a:p>
            <a:r>
              <a:rPr lang="ru-RU" sz="3200" dirty="0"/>
              <a:t>Слушайте</a:t>
            </a:r>
          </a:p>
          <a:p>
            <a:r>
              <a:rPr lang="ru-RU" sz="3200" dirty="0"/>
              <a:t>Проявляйте сдержанность</a:t>
            </a:r>
          </a:p>
          <a:p>
            <a:r>
              <a:rPr lang="ru-RU" sz="3200" dirty="0"/>
              <a:t>Возьмите на себя обязательство постоянно встречаться</a:t>
            </a:r>
          </a:p>
          <a:p>
            <a:r>
              <a:rPr lang="ru-RU" sz="3200" dirty="0"/>
              <a:t>Спросите его мнение</a:t>
            </a:r>
          </a:p>
          <a:p>
            <a:r>
              <a:rPr lang="ru-RU" sz="3200" dirty="0"/>
              <a:t>Будьте гибкими</a:t>
            </a:r>
          </a:p>
          <a:p>
            <a:r>
              <a:rPr lang="ru-RU" sz="3200" dirty="0"/>
              <a:t>Регулярно вовлекайте его</a:t>
            </a:r>
          </a:p>
          <a:p>
            <a:endParaRPr lang="ru-RU" dirty="0"/>
          </a:p>
        </p:txBody>
      </p:sp>
    </p:spTree>
    <p:extLst>
      <p:ext uri="{BB962C8B-B14F-4D97-AF65-F5344CB8AC3E}">
        <p14:creationId xmlns:p14="http://schemas.microsoft.com/office/powerpoint/2010/main" val="2287439794"/>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0121" y="191386"/>
            <a:ext cx="11976677" cy="646459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063552" y="980729"/>
            <a:ext cx="7704856" cy="646331"/>
          </a:xfrm>
          <a:prstGeom prst="rect">
            <a:avLst/>
          </a:prstGeom>
        </p:spPr>
        <p:txBody>
          <a:bodyPr wrap="square">
            <a:spAutoFit/>
          </a:bodyPr>
          <a:lstStyle/>
          <a:p>
            <a:r>
              <a:rPr lang="ru-RU" sz="3200" b="1" dirty="0"/>
              <a:t>                       </a:t>
            </a:r>
            <a:r>
              <a:rPr lang="ru-RU" sz="3600" b="1" dirty="0">
                <a:solidFill>
                  <a:schemeClr val="accent2">
                    <a:lumMod val="50000"/>
                  </a:schemeClr>
                </a:solidFill>
              </a:rPr>
              <a:t>ЖОНГЛИРОВАНИЕ</a:t>
            </a:r>
            <a:endParaRPr lang="ru-RU" sz="3600" dirty="0">
              <a:solidFill>
                <a:schemeClr val="accent2">
                  <a:lumMod val="50000"/>
                </a:schemeClr>
              </a:solidFill>
            </a:endParaRPr>
          </a:p>
        </p:txBody>
      </p:sp>
      <p:sp>
        <p:nvSpPr>
          <p:cNvPr id="5" name="Прямоугольник 4">
            <a:extLst>
              <a:ext uri="{FF2B5EF4-FFF2-40B4-BE49-F238E27FC236}">
                <a16:creationId xmlns:a16="http://schemas.microsoft.com/office/drawing/2014/main" id="{5A64E1A6-7AB8-694A-1B2A-6EC0E838A41F}"/>
              </a:ext>
            </a:extLst>
          </p:cNvPr>
          <p:cNvSpPr/>
          <p:nvPr/>
        </p:nvSpPr>
        <p:spPr>
          <a:xfrm>
            <a:off x="1871330" y="2242664"/>
            <a:ext cx="9482470" cy="1384995"/>
          </a:xfrm>
          <a:prstGeom prst="rect">
            <a:avLst/>
          </a:prstGeom>
        </p:spPr>
        <p:txBody>
          <a:bodyPr wrap="square">
            <a:spAutoFit/>
          </a:bodyPr>
          <a:lstStyle/>
          <a:p>
            <a:r>
              <a:rPr lang="ru-RU" sz="2800" b="1" i="1" dirty="0">
                <a:solidFill>
                  <a:schemeClr val="accent4">
                    <a:lumMod val="50000"/>
                  </a:schemeClr>
                </a:solidFill>
                <a:latin typeface="TimesNewRomanPS"/>
              </a:rPr>
              <a:t>«Но все должно делаться надлежащим и упорядоченным образом» </a:t>
            </a:r>
          </a:p>
          <a:p>
            <a:r>
              <a:rPr lang="ru-RU" sz="2800" b="1" i="1" dirty="0">
                <a:solidFill>
                  <a:schemeClr val="accent4">
                    <a:lumMod val="50000"/>
                  </a:schemeClr>
                </a:solidFill>
                <a:latin typeface="TimesNewRomanPS"/>
              </a:rPr>
              <a:t>    (1 Коринфянам 14:40; </a:t>
            </a:r>
            <a:r>
              <a:rPr lang="ru-RU" sz="2800" b="1" i="1" dirty="0" err="1">
                <a:solidFill>
                  <a:schemeClr val="accent4">
                    <a:lumMod val="50000"/>
                  </a:schemeClr>
                </a:solidFill>
                <a:latin typeface="TimesNewRomanPS"/>
              </a:rPr>
              <a:t>Новыи</a:t>
            </a:r>
            <a:r>
              <a:rPr lang="ru-RU" sz="2800" b="1" i="1" dirty="0">
                <a:solidFill>
                  <a:schemeClr val="accent4">
                    <a:lumMod val="50000"/>
                  </a:schemeClr>
                </a:solidFill>
                <a:latin typeface="TimesNewRomanPS"/>
              </a:rPr>
              <a:t>̆ </a:t>
            </a:r>
            <a:r>
              <a:rPr lang="ru-RU" sz="2800" b="1" i="1" dirty="0" err="1">
                <a:solidFill>
                  <a:schemeClr val="accent4">
                    <a:lumMod val="50000"/>
                  </a:schemeClr>
                </a:solidFill>
                <a:latin typeface="TimesNewRomanPS"/>
              </a:rPr>
              <a:t>международныи</a:t>
            </a:r>
            <a:r>
              <a:rPr lang="ru-RU" sz="2800" b="1" i="1" dirty="0">
                <a:solidFill>
                  <a:schemeClr val="accent4">
                    <a:lumMod val="50000"/>
                  </a:schemeClr>
                </a:solidFill>
                <a:latin typeface="TimesNewRomanPS"/>
              </a:rPr>
              <a:t>̆ перевод). </a:t>
            </a:r>
            <a:endParaRPr lang="ru-RU" sz="2800" i="1" dirty="0">
              <a:solidFill>
                <a:schemeClr val="accent4">
                  <a:lumMod val="50000"/>
                </a:schemeClr>
              </a:solidFill>
            </a:endParaRPr>
          </a:p>
        </p:txBody>
      </p:sp>
    </p:spTree>
    <p:extLst>
      <p:ext uri="{BB962C8B-B14F-4D97-AF65-F5344CB8AC3E}">
        <p14:creationId xmlns:p14="http://schemas.microsoft.com/office/powerpoint/2010/main" val="2685754535"/>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7A7F34E-D418-47E2-9F86-2C45BBC31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ight Triangle 17">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Объект 10">
            <a:extLst>
              <a:ext uri="{FF2B5EF4-FFF2-40B4-BE49-F238E27FC236}">
                <a16:creationId xmlns:a16="http://schemas.microsoft.com/office/drawing/2014/main" id="{D118C1D3-38A3-6F05-50E5-4B6660B9FDA3}"/>
              </a:ext>
            </a:extLst>
          </p:cNvPr>
          <p:cNvSpPr>
            <a:spLocks noGrp="1"/>
          </p:cNvSpPr>
          <p:nvPr>
            <p:ph idx="1"/>
          </p:nvPr>
        </p:nvSpPr>
        <p:spPr>
          <a:xfrm>
            <a:off x="685800" y="822960"/>
            <a:ext cx="10668000" cy="5354003"/>
          </a:xfrm>
        </p:spPr>
        <p:txBody>
          <a:bodyPr>
            <a:normAutofit/>
          </a:bodyPr>
          <a:lstStyle/>
          <a:p>
            <a:r>
              <a:rPr lang="ru-RU" sz="4000" b="1" dirty="0"/>
              <a:t>ЧТО ПРОИСХОДИТ, КОГДА ВЫ НЕ СОГЛАСНЫ?</a:t>
            </a:r>
          </a:p>
          <a:p>
            <a:r>
              <a:rPr lang="ru-RU" sz="4000" dirty="0"/>
              <a:t>Уважение может иметь большое значение</a:t>
            </a:r>
          </a:p>
          <a:p>
            <a:r>
              <a:rPr lang="ru-RU" sz="4000" dirty="0"/>
              <a:t>Выбирайте, за что стоит биться</a:t>
            </a:r>
          </a:p>
          <a:p>
            <a:r>
              <a:rPr lang="ru-RU" sz="4000" dirty="0"/>
              <a:t>Достигайте компромисса</a:t>
            </a:r>
          </a:p>
          <a:p>
            <a:r>
              <a:rPr lang="ru-RU" sz="4000" dirty="0"/>
              <a:t>Облегчайте передачу детей</a:t>
            </a:r>
          </a:p>
          <a:p>
            <a:r>
              <a:rPr lang="ru-RU" sz="4000" dirty="0"/>
              <a:t>Совместная консультация обоих родителей со специалистом</a:t>
            </a:r>
          </a:p>
          <a:p>
            <a:endParaRPr lang="ru-RU" dirty="0"/>
          </a:p>
        </p:txBody>
      </p:sp>
    </p:spTree>
    <p:extLst>
      <p:ext uri="{BB962C8B-B14F-4D97-AF65-F5344CB8AC3E}">
        <p14:creationId xmlns:p14="http://schemas.microsoft.com/office/powerpoint/2010/main" val="2197514597"/>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AA80EE-3A89-8CF9-5B76-D4E6FDB8A86A}"/>
              </a:ext>
            </a:extLst>
          </p:cNvPr>
          <p:cNvSpPr>
            <a:spLocks noGrp="1"/>
          </p:cNvSpPr>
          <p:nvPr>
            <p:ph type="title"/>
          </p:nvPr>
        </p:nvSpPr>
        <p:spPr/>
        <p:txBody>
          <a:bodyPr/>
          <a:lstStyle/>
          <a:p>
            <a:endParaRPr lang="ru-RU"/>
          </a:p>
        </p:txBody>
      </p:sp>
      <p:pic>
        <p:nvPicPr>
          <p:cNvPr id="6" name="Объект 5" descr="Изображение выглядит как аксессуар&#10;&#10;Автоматически созданное описание">
            <a:extLst>
              <a:ext uri="{FF2B5EF4-FFF2-40B4-BE49-F238E27FC236}">
                <a16:creationId xmlns:a16="http://schemas.microsoft.com/office/drawing/2014/main" id="{D66AFA1E-A25D-6806-1895-5A2EA031C73B}"/>
              </a:ext>
            </a:extLst>
          </p:cNvPr>
          <p:cNvPicPr>
            <a:picLocks noGrp="1" noChangeAspect="1"/>
          </p:cNvPicPr>
          <p:nvPr>
            <p:ph idx="1"/>
          </p:nvPr>
        </p:nvPicPr>
        <p:blipFill>
          <a:blip r:embed="rId2"/>
          <a:stretch>
            <a:fillRect/>
          </a:stretch>
        </p:blipFill>
        <p:spPr>
          <a:xfrm>
            <a:off x="387537" y="365125"/>
            <a:ext cx="11414603" cy="6333387"/>
          </a:xfrm>
        </p:spPr>
      </p:pic>
      <p:sp>
        <p:nvSpPr>
          <p:cNvPr id="4" name="TextBox 3">
            <a:extLst>
              <a:ext uri="{FF2B5EF4-FFF2-40B4-BE49-F238E27FC236}">
                <a16:creationId xmlns:a16="http://schemas.microsoft.com/office/drawing/2014/main" id="{691682D5-2351-801A-2D91-A7651313200A}"/>
              </a:ext>
            </a:extLst>
          </p:cNvPr>
          <p:cNvSpPr txBox="1"/>
          <p:nvPr/>
        </p:nvSpPr>
        <p:spPr>
          <a:xfrm>
            <a:off x="1891862" y="365125"/>
            <a:ext cx="9461938" cy="5386090"/>
          </a:xfrm>
          <a:prstGeom prst="rect">
            <a:avLst/>
          </a:prstGeom>
          <a:noFill/>
        </p:spPr>
        <p:txBody>
          <a:bodyPr wrap="square">
            <a:spAutoFit/>
          </a:bodyPr>
          <a:lstStyle/>
          <a:p>
            <a:r>
              <a:rPr lang="ru-RU" sz="3200" b="1" dirty="0">
                <a:effectLst/>
                <a:latin typeface="TimesNewRomanPS"/>
              </a:rPr>
              <a:t>          Личные размышления </a:t>
            </a:r>
          </a:p>
          <a:p>
            <a:endParaRPr lang="ru-RU" sz="3200" b="1" dirty="0"/>
          </a:p>
          <a:p>
            <a:pPr>
              <a:buFont typeface="+mj-lt"/>
              <a:buAutoNum type="arabicPeriod"/>
            </a:pPr>
            <a:r>
              <a:rPr lang="ru-RU" sz="2800" dirty="0">
                <a:effectLst/>
                <a:latin typeface="TimesNewRomanPSMT"/>
              </a:rPr>
              <a:t>Если ваш ребенок проводит время со своим отцом у него дома, являются ли правила такими же, как и в вашем доме? </a:t>
            </a:r>
          </a:p>
          <a:p>
            <a:pPr>
              <a:buFont typeface="+mj-lt"/>
              <a:buAutoNum type="arabicPeriod"/>
            </a:pPr>
            <a:r>
              <a:rPr lang="ru-RU" sz="2800" dirty="0">
                <a:effectLst/>
                <a:latin typeface="TimesNewRomanPSMT"/>
              </a:rPr>
              <a:t>Что является тем же самым? </a:t>
            </a:r>
          </a:p>
          <a:p>
            <a:pPr>
              <a:buFont typeface="+mj-lt"/>
              <a:buAutoNum type="arabicPeriod"/>
            </a:pPr>
            <a:r>
              <a:rPr lang="ru-RU" sz="2800" dirty="0">
                <a:effectLst/>
                <a:latin typeface="TimesNewRomanPSMT"/>
              </a:rPr>
              <a:t>В чем разница? </a:t>
            </a:r>
          </a:p>
          <a:p>
            <a:pPr>
              <a:buFont typeface="+mj-lt"/>
              <a:buAutoNum type="arabicPeriod"/>
            </a:pPr>
            <a:r>
              <a:rPr lang="ru-RU" sz="2800" dirty="0">
                <a:effectLst/>
                <a:latin typeface="TimesNewRomanPSMT"/>
              </a:rPr>
              <a:t>Как вы реагировали на эти различия? </a:t>
            </a:r>
          </a:p>
          <a:p>
            <a:pPr>
              <a:buFont typeface="+mj-lt"/>
              <a:buAutoNum type="arabicPeriod"/>
            </a:pPr>
            <a:r>
              <a:rPr lang="ru-RU" sz="2800" dirty="0">
                <a:effectLst/>
                <a:latin typeface="TimesNewRomanPSMT"/>
              </a:rPr>
              <a:t>Есть ли какие-то различия, на которые вы могли бы не обращать внимание, и не делать их яблоком раздора? </a:t>
            </a:r>
            <a:endParaRPr lang="ru-RU" sz="2800" dirty="0"/>
          </a:p>
          <a:p>
            <a:r>
              <a:rPr lang="ru-RU" sz="2800" dirty="0">
                <a:effectLst/>
                <a:latin typeface="TimesNewRomanPSMT"/>
              </a:rPr>
              <a:t>6. Основываясь на приведенном выше списке предложений, можете ли вы в </a:t>
            </a:r>
            <a:r>
              <a:rPr lang="ru-RU" sz="2800" dirty="0" err="1">
                <a:effectLst/>
                <a:latin typeface="TimesNewRomanPSMT"/>
              </a:rPr>
              <a:t>следующии</a:t>
            </a:r>
            <a:r>
              <a:rPr lang="ru-RU" sz="2800" dirty="0">
                <a:effectLst/>
                <a:latin typeface="TimesNewRomanPSMT"/>
              </a:rPr>
              <a:t>̆ раз выбрать </a:t>
            </a:r>
            <a:r>
              <a:rPr lang="ru-RU" sz="2800" dirty="0" err="1">
                <a:effectLst/>
                <a:latin typeface="TimesNewRomanPSMT"/>
              </a:rPr>
              <a:t>другои</a:t>
            </a:r>
            <a:r>
              <a:rPr lang="ru-RU" sz="2800" dirty="0">
                <a:effectLst/>
                <a:latin typeface="TimesNewRomanPSMT"/>
              </a:rPr>
              <a:t>̆ способ реагировать? </a:t>
            </a:r>
            <a:endParaRPr lang="ru-RU" sz="2800" dirty="0"/>
          </a:p>
        </p:txBody>
      </p:sp>
    </p:spTree>
    <p:extLst>
      <p:ext uri="{BB962C8B-B14F-4D97-AF65-F5344CB8AC3E}">
        <p14:creationId xmlns:p14="http://schemas.microsoft.com/office/powerpoint/2010/main" val="2663252299"/>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7A7F34E-D418-47E2-9F86-2C45BBC31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ight Triangle 17">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Объект 10">
            <a:extLst>
              <a:ext uri="{FF2B5EF4-FFF2-40B4-BE49-F238E27FC236}">
                <a16:creationId xmlns:a16="http://schemas.microsoft.com/office/drawing/2014/main" id="{D118C1D3-38A3-6F05-50E5-4B6660B9FDA3}"/>
              </a:ext>
            </a:extLst>
          </p:cNvPr>
          <p:cNvSpPr>
            <a:spLocks noGrp="1"/>
          </p:cNvSpPr>
          <p:nvPr>
            <p:ph idx="1"/>
          </p:nvPr>
        </p:nvSpPr>
        <p:spPr>
          <a:xfrm>
            <a:off x="685800" y="822960"/>
            <a:ext cx="10668000" cy="5354003"/>
          </a:xfrm>
        </p:spPr>
        <p:txBody>
          <a:bodyPr>
            <a:normAutofit/>
          </a:bodyPr>
          <a:lstStyle/>
          <a:p>
            <a:endParaRPr lang="ru-RU" dirty="0"/>
          </a:p>
        </p:txBody>
      </p:sp>
      <p:sp>
        <p:nvSpPr>
          <p:cNvPr id="3" name="TextBox 2">
            <a:extLst>
              <a:ext uri="{FF2B5EF4-FFF2-40B4-BE49-F238E27FC236}">
                <a16:creationId xmlns:a16="http://schemas.microsoft.com/office/drawing/2014/main" id="{33C8453B-5DBC-D61B-15E8-4B53A7215FC5}"/>
              </a:ext>
            </a:extLst>
          </p:cNvPr>
          <p:cNvSpPr txBox="1"/>
          <p:nvPr/>
        </p:nvSpPr>
        <p:spPr>
          <a:xfrm>
            <a:off x="1355834" y="829893"/>
            <a:ext cx="9775227" cy="5355312"/>
          </a:xfrm>
          <a:prstGeom prst="rect">
            <a:avLst/>
          </a:prstGeom>
          <a:noFill/>
        </p:spPr>
        <p:txBody>
          <a:bodyPr wrap="square">
            <a:spAutoFit/>
          </a:bodyPr>
          <a:lstStyle/>
          <a:p>
            <a:r>
              <a:rPr lang="ru-RU" sz="3600" b="1" dirty="0">
                <a:effectLst/>
                <a:latin typeface="TimesNewRomanPS"/>
              </a:rPr>
              <a:t>    Совместное воспитание ребенка с </a:t>
            </a:r>
            <a:endParaRPr lang="ru-RU" sz="3600" b="1" dirty="0">
              <a:latin typeface="TimesNewRomanPS"/>
            </a:endParaRPr>
          </a:p>
          <a:p>
            <a:r>
              <a:rPr lang="ru-RU" sz="3600" b="1" dirty="0">
                <a:effectLst/>
                <a:latin typeface="TimesNewRomanPS"/>
              </a:rPr>
              <a:t>      неверующим родителем</a:t>
            </a:r>
          </a:p>
          <a:p>
            <a:endParaRPr lang="ru-RU" sz="3600" b="1" dirty="0">
              <a:effectLst/>
              <a:latin typeface="TimesNewRomanPS"/>
            </a:endParaRPr>
          </a:p>
          <a:p>
            <a:r>
              <a:rPr lang="ru-RU" sz="3600" dirty="0">
                <a:latin typeface="TimesNewRomanPS"/>
              </a:rPr>
              <a:t>-  Отпустите то, что не можете контролировать</a:t>
            </a:r>
          </a:p>
          <a:p>
            <a:r>
              <a:rPr lang="ru-RU" sz="3600" dirty="0">
                <a:latin typeface="TimesNewRomanPS"/>
              </a:rPr>
              <a:t>-  Намеренно направляйте своих детей к Господу (Втор.6:4-6)</a:t>
            </a:r>
          </a:p>
          <a:p>
            <a:r>
              <a:rPr lang="ru-RU" sz="3600" dirty="0">
                <a:latin typeface="TimesNewRomanPS"/>
              </a:rPr>
              <a:t>-  Возможно ваш ребенок выберет ценности другой семьи</a:t>
            </a:r>
          </a:p>
          <a:p>
            <a:r>
              <a:rPr lang="ru-RU" sz="3600" dirty="0">
                <a:latin typeface="TimesNewRomanPS"/>
              </a:rPr>
              <a:t>-  Ежедневно молитесь за своих детей</a:t>
            </a:r>
          </a:p>
          <a:p>
            <a:r>
              <a:rPr lang="ru-RU" sz="1800" b="1" dirty="0">
                <a:effectLst/>
                <a:latin typeface="TimesNewRomanPS"/>
              </a:rPr>
              <a:t> </a:t>
            </a:r>
            <a:endParaRPr lang="ru-RU" dirty="0"/>
          </a:p>
        </p:txBody>
      </p:sp>
    </p:spTree>
    <p:extLst>
      <p:ext uri="{BB962C8B-B14F-4D97-AF65-F5344CB8AC3E}">
        <p14:creationId xmlns:p14="http://schemas.microsoft.com/office/powerpoint/2010/main" val="438247172"/>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AA80EE-3A89-8CF9-5B76-D4E6FDB8A86A}"/>
              </a:ext>
            </a:extLst>
          </p:cNvPr>
          <p:cNvSpPr>
            <a:spLocks noGrp="1"/>
          </p:cNvSpPr>
          <p:nvPr>
            <p:ph type="title"/>
          </p:nvPr>
        </p:nvSpPr>
        <p:spPr/>
        <p:txBody>
          <a:bodyPr/>
          <a:lstStyle/>
          <a:p>
            <a:endParaRPr lang="ru-RU"/>
          </a:p>
        </p:txBody>
      </p:sp>
      <p:pic>
        <p:nvPicPr>
          <p:cNvPr id="6" name="Объект 5" descr="Изображение выглядит как аксессуар&#10;&#10;Автоматически созданное описание">
            <a:extLst>
              <a:ext uri="{FF2B5EF4-FFF2-40B4-BE49-F238E27FC236}">
                <a16:creationId xmlns:a16="http://schemas.microsoft.com/office/drawing/2014/main" id="{D66AFA1E-A25D-6806-1895-5A2EA031C73B}"/>
              </a:ext>
            </a:extLst>
          </p:cNvPr>
          <p:cNvPicPr>
            <a:picLocks noGrp="1" noChangeAspect="1"/>
          </p:cNvPicPr>
          <p:nvPr>
            <p:ph idx="1"/>
          </p:nvPr>
        </p:nvPicPr>
        <p:blipFill>
          <a:blip r:embed="rId2"/>
          <a:stretch>
            <a:fillRect/>
          </a:stretch>
        </p:blipFill>
        <p:spPr>
          <a:xfrm>
            <a:off x="387537" y="365125"/>
            <a:ext cx="11414603" cy="6333387"/>
          </a:xfrm>
        </p:spPr>
      </p:pic>
      <p:sp>
        <p:nvSpPr>
          <p:cNvPr id="4" name="TextBox 3">
            <a:extLst>
              <a:ext uri="{FF2B5EF4-FFF2-40B4-BE49-F238E27FC236}">
                <a16:creationId xmlns:a16="http://schemas.microsoft.com/office/drawing/2014/main" id="{42C2DB79-5147-6C92-0147-B57044BCD40C}"/>
              </a:ext>
            </a:extLst>
          </p:cNvPr>
          <p:cNvSpPr txBox="1"/>
          <p:nvPr/>
        </p:nvSpPr>
        <p:spPr>
          <a:xfrm>
            <a:off x="2022231" y="492369"/>
            <a:ext cx="9601200" cy="5509200"/>
          </a:xfrm>
          <a:prstGeom prst="rect">
            <a:avLst/>
          </a:prstGeom>
          <a:noFill/>
        </p:spPr>
        <p:txBody>
          <a:bodyPr wrap="square">
            <a:spAutoFit/>
          </a:bodyPr>
          <a:lstStyle/>
          <a:p>
            <a:r>
              <a:rPr lang="ru-RU" sz="3200" b="1" dirty="0">
                <a:effectLst/>
                <a:latin typeface="TimesNewRomanPS"/>
              </a:rPr>
              <a:t>Личные размышления </a:t>
            </a:r>
            <a:endParaRPr lang="ru-RU" sz="3200" dirty="0"/>
          </a:p>
          <a:p>
            <a:pPr>
              <a:buFont typeface="+mj-lt"/>
              <a:buAutoNum type="arabicPeriod"/>
            </a:pPr>
            <a:r>
              <a:rPr lang="ru-RU" sz="3200" dirty="0">
                <a:effectLst/>
                <a:latin typeface="TimesNewRomanPSMT"/>
              </a:rPr>
              <a:t>Есть ли сфера, в </a:t>
            </a:r>
            <a:r>
              <a:rPr lang="ru-RU" sz="3200" dirty="0" err="1">
                <a:effectLst/>
                <a:latin typeface="TimesNewRomanPSMT"/>
              </a:rPr>
              <a:t>которои</a:t>
            </a:r>
            <a:r>
              <a:rPr lang="ru-RU" sz="3200" dirty="0">
                <a:effectLst/>
                <a:latin typeface="TimesNewRomanPSMT"/>
              </a:rPr>
              <a:t>̆ вы расходитесь с отцом вашего ребенка, когда речь идет о </a:t>
            </a:r>
            <a:r>
              <a:rPr lang="ru-RU" sz="3200" dirty="0" err="1">
                <a:effectLst/>
                <a:latin typeface="TimesNewRomanPSMT"/>
              </a:rPr>
              <a:t>практическои</a:t>
            </a:r>
            <a:r>
              <a:rPr lang="ru-RU" sz="3200" dirty="0">
                <a:effectLst/>
                <a:latin typeface="TimesNewRomanPSMT"/>
              </a:rPr>
              <a:t>̆ жизни веры? </a:t>
            </a:r>
          </a:p>
          <a:p>
            <a:pPr>
              <a:buFont typeface="+mj-lt"/>
              <a:buAutoNum type="arabicPeriod"/>
            </a:pPr>
            <a:r>
              <a:rPr lang="ru-RU" sz="3200" dirty="0">
                <a:effectLst/>
                <a:latin typeface="TimesNewRomanPSMT"/>
              </a:rPr>
              <a:t>Есть ли способ подчеркнуть эту духовную истину добрым, христоподобным образом, не критикуя его отца? </a:t>
            </a:r>
          </a:p>
          <a:p>
            <a:r>
              <a:rPr lang="ru-RU" sz="3200" dirty="0">
                <a:effectLst/>
                <a:latin typeface="TimesNewRomanPSMT"/>
              </a:rPr>
              <a:t>3. Есть ли что-то, что вы намерены изменить в своем </a:t>
            </a:r>
            <a:r>
              <a:rPr lang="ru-RU" sz="3200" dirty="0" err="1">
                <a:effectLst/>
                <a:latin typeface="TimesNewRomanPSMT"/>
              </a:rPr>
              <a:t>взаимодействии</a:t>
            </a:r>
            <a:r>
              <a:rPr lang="ru-RU" sz="3200" dirty="0">
                <a:effectLst/>
                <a:latin typeface="TimesNewRomanPSMT"/>
              </a:rPr>
              <a:t> с отцом вашего ребенка и продвинуться вперед к более позитивным отношениям? </a:t>
            </a:r>
            <a:endParaRPr lang="ru-RU" sz="3200" dirty="0"/>
          </a:p>
        </p:txBody>
      </p:sp>
    </p:spTree>
    <p:extLst>
      <p:ext uri="{BB962C8B-B14F-4D97-AF65-F5344CB8AC3E}">
        <p14:creationId xmlns:p14="http://schemas.microsoft.com/office/powerpoint/2010/main" val="677344289"/>
      </p:ext>
    </p:extLst>
  </p:cSld>
  <p:clrMapOvr>
    <a:masterClrMapping/>
  </p:clrMapOvr>
  <p:transition spd="slow">
    <p:push dir="u"/>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Users\snana\Pictures\Новая папка\images (3).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97259"/>
            <a:ext cx="11514667" cy="656151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73A86ED-3B1A-4BCF-F4C9-1A3553E8679F}"/>
              </a:ext>
            </a:extLst>
          </p:cNvPr>
          <p:cNvSpPr txBox="1"/>
          <p:nvPr/>
        </p:nvSpPr>
        <p:spPr>
          <a:xfrm>
            <a:off x="2198077" y="668215"/>
            <a:ext cx="8317523" cy="5509200"/>
          </a:xfrm>
          <a:prstGeom prst="rect">
            <a:avLst/>
          </a:prstGeom>
          <a:noFill/>
        </p:spPr>
        <p:txBody>
          <a:bodyPr wrap="square">
            <a:spAutoFit/>
          </a:bodyPr>
          <a:lstStyle/>
          <a:p>
            <a:r>
              <a:rPr lang="ru-RU" sz="3200" dirty="0">
                <a:solidFill>
                  <a:srgbClr val="002060"/>
                </a:solidFill>
                <a:effectLst/>
                <a:latin typeface="TimesNewRomanPSMT"/>
              </a:rPr>
              <a:t>   Важно подавать пример продуктивных навыков общения, потому что именно в семье ваш ребенок усваивает эти </a:t>
            </a:r>
            <a:r>
              <a:rPr lang="ru-RU" sz="3200" dirty="0" err="1">
                <a:solidFill>
                  <a:srgbClr val="002060"/>
                </a:solidFill>
                <a:effectLst/>
                <a:latin typeface="TimesNewRomanPSMT"/>
              </a:rPr>
              <a:t>важнейшие</a:t>
            </a:r>
            <a:r>
              <a:rPr lang="ru-RU" sz="3200" dirty="0">
                <a:solidFill>
                  <a:srgbClr val="002060"/>
                </a:solidFill>
                <a:effectLst/>
                <a:latin typeface="TimesNewRomanPSMT"/>
              </a:rPr>
              <a:t> уроки, которые он пронесет через всю жизнь. Понимание того, как лавировать в мутных водах сложных отношений, станет ценным инструментом, поскольку дети учатся </a:t>
            </a:r>
            <a:r>
              <a:rPr lang="ru-RU" sz="3200" dirty="0" err="1">
                <a:solidFill>
                  <a:srgbClr val="002060"/>
                </a:solidFill>
                <a:effectLst/>
                <a:latin typeface="TimesNewRomanPSMT"/>
              </a:rPr>
              <a:t>взаимодействовать</a:t>
            </a:r>
            <a:r>
              <a:rPr lang="ru-RU" sz="3200" dirty="0">
                <a:solidFill>
                  <a:srgbClr val="002060"/>
                </a:solidFill>
                <a:effectLst/>
                <a:latin typeface="TimesNewRomanPSMT"/>
              </a:rPr>
              <a:t> с другими людьми. И по мере того, как они становятся старше, они начинают ценить то, что вы приняли решение мирно сотрудничать ради </a:t>
            </a:r>
            <a:r>
              <a:rPr lang="ru-RU" sz="3200" dirty="0" err="1">
                <a:solidFill>
                  <a:srgbClr val="002060"/>
                </a:solidFill>
                <a:effectLst/>
                <a:latin typeface="TimesNewRomanPSMT"/>
              </a:rPr>
              <a:t>своеи</a:t>
            </a:r>
            <a:r>
              <a:rPr lang="ru-RU" sz="3200" dirty="0">
                <a:solidFill>
                  <a:srgbClr val="002060"/>
                </a:solidFill>
                <a:effectLst/>
                <a:latin typeface="TimesNewRomanPSMT"/>
              </a:rPr>
              <a:t>̆ любви к ним. </a:t>
            </a:r>
            <a:endParaRPr lang="ru-RU" sz="3200" dirty="0">
              <a:solidFill>
                <a:srgbClr val="002060"/>
              </a:solidFill>
            </a:endParaRPr>
          </a:p>
        </p:txBody>
      </p:sp>
    </p:spTree>
    <p:extLst>
      <p:ext uri="{BB962C8B-B14F-4D97-AF65-F5344CB8AC3E}">
        <p14:creationId xmlns:p14="http://schemas.microsoft.com/office/powerpoint/2010/main" val="1859904054"/>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3" name="Объект 2" descr="Изображение выглядит как человек, внешний, белый, черный&#10;&#10;Автоматически созданное описание">
            <a:extLst>
              <a:ext uri="{FF2B5EF4-FFF2-40B4-BE49-F238E27FC236}">
                <a16:creationId xmlns:a16="http://schemas.microsoft.com/office/drawing/2014/main" id="{C5105F5C-4992-F0C9-C867-B0182EB620A4}"/>
              </a:ext>
            </a:extLst>
          </p:cNvPr>
          <p:cNvPicPr>
            <a:picLocks noGrp="1" noChangeAspect="1"/>
          </p:cNvPicPr>
          <p:nvPr>
            <p:ph idx="1"/>
          </p:nvPr>
        </p:nvPicPr>
        <p:blipFill rotWithShape="1">
          <a:blip r:embed="rId3"/>
          <a:srcRect b="3617"/>
          <a:stretch/>
        </p:blipFill>
        <p:spPr>
          <a:xfrm>
            <a:off x="1278579" y="601579"/>
            <a:ext cx="6450277" cy="4716379"/>
          </a:xfrm>
          <a:custGeom>
            <a:avLst/>
            <a:gdLst/>
            <a:ahLst/>
            <a:cxnLst/>
            <a:rect l="l" t="t" r="r" b="b"/>
            <a:pathLst>
              <a:path w="9270806" h="6858000">
                <a:moveTo>
                  <a:pt x="1503712" y="0"/>
                </a:moveTo>
                <a:lnTo>
                  <a:pt x="7767094" y="0"/>
                </a:lnTo>
                <a:lnTo>
                  <a:pt x="7913128" y="139721"/>
                </a:lnTo>
                <a:cubicBezTo>
                  <a:pt x="8751971" y="981521"/>
                  <a:pt x="9270806" y="2144457"/>
                  <a:pt x="9270806" y="3429000"/>
                </a:cubicBezTo>
                <a:cubicBezTo>
                  <a:pt x="9270806" y="4713544"/>
                  <a:pt x="8751971" y="5876479"/>
                  <a:pt x="7913128" y="6718279"/>
                </a:cubicBezTo>
                <a:lnTo>
                  <a:pt x="7767094" y="6858000"/>
                </a:lnTo>
                <a:lnTo>
                  <a:pt x="1503712" y="6858000"/>
                </a:lnTo>
                <a:lnTo>
                  <a:pt x="1357679" y="6718279"/>
                </a:lnTo>
                <a:cubicBezTo>
                  <a:pt x="518835" y="5876479"/>
                  <a:pt x="0" y="4713544"/>
                  <a:pt x="0" y="3429000"/>
                </a:cubicBezTo>
                <a:cubicBezTo>
                  <a:pt x="0" y="2144457"/>
                  <a:pt x="518835" y="981521"/>
                  <a:pt x="1357679" y="139721"/>
                </a:cubicBezTo>
                <a:close/>
              </a:path>
            </a:pathLst>
          </a:custGeom>
        </p:spPr>
      </p:pic>
      <p:sp>
        <p:nvSpPr>
          <p:cNvPr id="4" name="Прямоугольник 3">
            <a:extLst>
              <a:ext uri="{FF2B5EF4-FFF2-40B4-BE49-F238E27FC236}">
                <a16:creationId xmlns:a16="http://schemas.microsoft.com/office/drawing/2014/main" id="{E783875D-0A6C-7E0D-A69A-69CA9E0D7AD2}"/>
              </a:ext>
            </a:extLst>
          </p:cNvPr>
          <p:cNvSpPr/>
          <p:nvPr/>
        </p:nvSpPr>
        <p:spPr>
          <a:xfrm>
            <a:off x="7728856" y="2125980"/>
            <a:ext cx="3184565" cy="3416320"/>
          </a:xfrm>
          <a:prstGeom prst="rect">
            <a:avLst/>
          </a:prstGeom>
        </p:spPr>
        <p:txBody>
          <a:bodyPr wrap="square">
            <a:spAutoFit/>
          </a:bodyPr>
          <a:lstStyle/>
          <a:p>
            <a:pPr algn="ctr"/>
            <a:r>
              <a:rPr lang="ru-RU" sz="2400" b="1" dirty="0">
                <a:solidFill>
                  <a:schemeClr val="accent1">
                    <a:lumMod val="50000"/>
                  </a:schemeClr>
                </a:solidFill>
                <a:latin typeface="Arial" panose="020B0604020202020204" pitchFamily="34" charset="0"/>
              </a:rPr>
              <a:t>МАРИЯ СКЛОДОВСКАЯ-КЮРИ </a:t>
            </a:r>
            <a:r>
              <a:rPr lang="en" sz="2400" b="1" dirty="0">
                <a:solidFill>
                  <a:schemeClr val="accent1">
                    <a:lumMod val="50000"/>
                  </a:schemeClr>
                </a:solidFill>
                <a:latin typeface="Arial" panose="020B0604020202020204" pitchFamily="34" charset="0"/>
              </a:rPr>
              <a:t> </a:t>
            </a:r>
            <a:endParaRPr lang="ru-RU" sz="2400" dirty="0">
              <a:solidFill>
                <a:schemeClr val="accent1">
                  <a:lumMod val="50000"/>
                </a:schemeClr>
              </a:solidFill>
              <a:latin typeface="Arial" panose="020B0604020202020204" pitchFamily="34" charset="0"/>
            </a:endParaRPr>
          </a:p>
          <a:p>
            <a:pPr algn="ctr"/>
            <a:r>
              <a:rPr lang="ru-RU" sz="2400" dirty="0">
                <a:solidFill>
                  <a:schemeClr val="accent1">
                    <a:lumMod val="50000"/>
                  </a:schemeClr>
                </a:solidFill>
                <a:latin typeface="Arial" panose="020B0604020202020204" pitchFamily="34" charset="0"/>
              </a:rPr>
              <a:t>7 ноября 1867 г. – </a:t>
            </a:r>
          </a:p>
          <a:p>
            <a:pPr algn="ctr"/>
            <a:r>
              <a:rPr lang="ru-RU" sz="2400" dirty="0">
                <a:solidFill>
                  <a:schemeClr val="accent1">
                    <a:lumMod val="50000"/>
                  </a:schemeClr>
                </a:solidFill>
                <a:latin typeface="Arial" panose="020B0604020202020204" pitchFamily="34" charset="0"/>
              </a:rPr>
              <a:t>4 июля 1934 г.</a:t>
            </a:r>
            <a:br>
              <a:rPr lang="ru-RU" sz="2400" dirty="0">
                <a:solidFill>
                  <a:srgbClr val="000000"/>
                </a:solidFill>
                <a:latin typeface="Arial" panose="020B0604020202020204" pitchFamily="34" charset="0"/>
              </a:rPr>
            </a:br>
            <a:r>
              <a:rPr lang="ru-RU" sz="2400" dirty="0">
                <a:solidFill>
                  <a:srgbClr val="000000"/>
                </a:solidFill>
                <a:latin typeface="Arial" panose="020B0604020202020204" pitchFamily="34" charset="0"/>
                <a:hlinkClick r:id="rId4"/>
              </a:rPr>
              <a:t>Нобелевская премия по химии</a:t>
            </a:r>
            <a:r>
              <a:rPr lang="ru-RU" sz="2400" dirty="0">
                <a:solidFill>
                  <a:srgbClr val="000000"/>
                </a:solidFill>
                <a:latin typeface="Arial" panose="020B0604020202020204" pitchFamily="34" charset="0"/>
              </a:rPr>
              <a:t>, 1911 г.</a:t>
            </a:r>
            <a:br>
              <a:rPr lang="ru-RU" sz="2400" dirty="0">
                <a:solidFill>
                  <a:srgbClr val="000000"/>
                </a:solidFill>
                <a:latin typeface="Arial" panose="020B0604020202020204" pitchFamily="34" charset="0"/>
              </a:rPr>
            </a:br>
            <a:r>
              <a:rPr lang="ru-RU" sz="2400" dirty="0">
                <a:solidFill>
                  <a:srgbClr val="000000"/>
                </a:solidFill>
                <a:latin typeface="Arial" panose="020B0604020202020204" pitchFamily="34" charset="0"/>
                <a:hlinkClick r:id="rId5"/>
              </a:rPr>
              <a:t>Нобелевская премия по физике</a:t>
            </a:r>
            <a:r>
              <a:rPr lang="ru-RU" sz="2400" dirty="0">
                <a:solidFill>
                  <a:srgbClr val="000000"/>
                </a:solidFill>
                <a:latin typeface="Arial" panose="020B0604020202020204" pitchFamily="34" charset="0"/>
              </a:rPr>
              <a:t>, 1903 г.</a:t>
            </a:r>
          </a:p>
        </p:txBody>
      </p:sp>
    </p:spTree>
    <p:extLst>
      <p:ext uri="{BB962C8B-B14F-4D97-AF65-F5344CB8AC3E}">
        <p14:creationId xmlns:p14="http://schemas.microsoft.com/office/powerpoint/2010/main" val="3108111625"/>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22F15A2D-2324-487D-A02A-BF46C5C580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17A7F34E-D418-47E2-9F86-2C45BBC312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1732" y="321733"/>
            <a:ext cx="11546828" cy="6214534"/>
          </a:xfrm>
          <a:custGeom>
            <a:avLst/>
            <a:gdLst>
              <a:gd name="connsiteX0" fmla="*/ 0 w 11546828"/>
              <a:gd name="connsiteY0" fmla="*/ 0 h 6214534"/>
              <a:gd name="connsiteX1" fmla="*/ 7965430 w 11546828"/>
              <a:gd name="connsiteY1" fmla="*/ 0 h 6214534"/>
              <a:gd name="connsiteX2" fmla="*/ 7965430 w 11546828"/>
              <a:gd name="connsiteY2" fmla="*/ 1786 h 6214534"/>
              <a:gd name="connsiteX3" fmla="*/ 11546828 w 11546828"/>
              <a:gd name="connsiteY3" fmla="*/ 1786 h 6214534"/>
              <a:gd name="connsiteX4" fmla="*/ 11546828 w 11546828"/>
              <a:gd name="connsiteY4" fmla="*/ 2866740 h 6214534"/>
              <a:gd name="connsiteX5" fmla="*/ 11225095 w 11546828"/>
              <a:gd name="connsiteY5" fmla="*/ 3179536 h 6214534"/>
              <a:gd name="connsiteX6" fmla="*/ 11225095 w 11546828"/>
              <a:gd name="connsiteY6" fmla="*/ 301542 h 6214534"/>
              <a:gd name="connsiteX7" fmla="*/ 320042 w 11546828"/>
              <a:gd name="connsiteY7" fmla="*/ 301542 h 6214534"/>
              <a:gd name="connsiteX8" fmla="*/ 320042 w 11546828"/>
              <a:gd name="connsiteY8" fmla="*/ 5909424 h 6214534"/>
              <a:gd name="connsiteX9" fmla="*/ 8417210 w 11546828"/>
              <a:gd name="connsiteY9" fmla="*/ 5909424 h 6214534"/>
              <a:gd name="connsiteX10" fmla="*/ 8103383 w 11546828"/>
              <a:gd name="connsiteY10" fmla="*/ 6214534 h 6214534"/>
              <a:gd name="connsiteX11" fmla="*/ 7222929 w 11546828"/>
              <a:gd name="connsiteY11" fmla="*/ 6214534 h 6214534"/>
              <a:gd name="connsiteX12" fmla="*/ 7222929 w 11546828"/>
              <a:gd name="connsiteY12" fmla="*/ 6212748 h 6214534"/>
              <a:gd name="connsiteX13" fmla="*/ 0 w 11546828"/>
              <a:gd name="connsiteY13" fmla="*/ 6212748 h 6214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546828" h="6214534">
                <a:moveTo>
                  <a:pt x="0" y="0"/>
                </a:moveTo>
                <a:lnTo>
                  <a:pt x="7965430" y="0"/>
                </a:lnTo>
                <a:lnTo>
                  <a:pt x="7965430" y="1786"/>
                </a:lnTo>
                <a:lnTo>
                  <a:pt x="11546828" y="1786"/>
                </a:lnTo>
                <a:lnTo>
                  <a:pt x="11546828" y="2866740"/>
                </a:lnTo>
                <a:lnTo>
                  <a:pt x="11225095" y="3179536"/>
                </a:lnTo>
                <a:lnTo>
                  <a:pt x="11225095" y="301542"/>
                </a:lnTo>
                <a:lnTo>
                  <a:pt x="320042" y="301542"/>
                </a:lnTo>
                <a:lnTo>
                  <a:pt x="320042" y="5909424"/>
                </a:lnTo>
                <a:lnTo>
                  <a:pt x="8417210" y="5909424"/>
                </a:lnTo>
                <a:lnTo>
                  <a:pt x="8103383" y="6214534"/>
                </a:lnTo>
                <a:lnTo>
                  <a:pt x="7222929" y="6214534"/>
                </a:lnTo>
                <a:lnTo>
                  <a:pt x="7222929" y="6212748"/>
                </a:lnTo>
                <a:lnTo>
                  <a:pt x="0" y="6212748"/>
                </a:lnTo>
                <a:close/>
              </a:path>
            </a:pathLst>
          </a:custGeom>
          <a:solidFill>
            <a:schemeClr val="tx1">
              <a:lumMod val="50000"/>
              <a:lumOff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Right Triangle 17">
            <a:extLst>
              <a:ext uri="{FF2B5EF4-FFF2-40B4-BE49-F238E27FC236}">
                <a16:creationId xmlns:a16="http://schemas.microsoft.com/office/drawing/2014/main" id="{2AEAFA59-923A-4F54-8B49-44C970BCC3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576720" y="3335867"/>
            <a:ext cx="3291840" cy="3200400"/>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Объект 2" descr="Изображение выглядит как доска&#10;&#10;Автоматически созданное описание">
            <a:extLst>
              <a:ext uri="{FF2B5EF4-FFF2-40B4-BE49-F238E27FC236}">
                <a16:creationId xmlns:a16="http://schemas.microsoft.com/office/drawing/2014/main" id="{501D300E-7015-555D-B630-D5AA4747CC5D}"/>
              </a:ext>
            </a:extLst>
          </p:cNvPr>
          <p:cNvPicPr>
            <a:picLocks noGrp="1" noChangeAspect="1"/>
          </p:cNvPicPr>
          <p:nvPr>
            <p:ph idx="1"/>
          </p:nvPr>
        </p:nvPicPr>
        <p:blipFill>
          <a:blip r:embed="rId3"/>
          <a:stretch>
            <a:fillRect/>
          </a:stretch>
        </p:blipFill>
        <p:spPr>
          <a:xfrm>
            <a:off x="697832" y="866274"/>
            <a:ext cx="5398168" cy="3777915"/>
          </a:xfrm>
        </p:spPr>
      </p:pic>
      <p:sp>
        <p:nvSpPr>
          <p:cNvPr id="4" name="Прямоугольник 3">
            <a:extLst>
              <a:ext uri="{FF2B5EF4-FFF2-40B4-BE49-F238E27FC236}">
                <a16:creationId xmlns:a16="http://schemas.microsoft.com/office/drawing/2014/main" id="{7488AE20-8993-25DA-D2FB-A2E98B0ED0E4}"/>
              </a:ext>
            </a:extLst>
          </p:cNvPr>
          <p:cNvSpPr/>
          <p:nvPr/>
        </p:nvSpPr>
        <p:spPr>
          <a:xfrm>
            <a:off x="6641432" y="1371600"/>
            <a:ext cx="3970421" cy="4031873"/>
          </a:xfrm>
          <a:prstGeom prst="rect">
            <a:avLst/>
          </a:prstGeom>
        </p:spPr>
        <p:txBody>
          <a:bodyPr wrap="square">
            <a:spAutoFit/>
          </a:bodyPr>
          <a:lstStyle/>
          <a:p>
            <a:r>
              <a:rPr lang="ru-RU" sz="2800" i="1" dirty="0">
                <a:solidFill>
                  <a:schemeClr val="accent4">
                    <a:lumMod val="50000"/>
                  </a:schemeClr>
                </a:solidFill>
              </a:rPr>
              <a:t>  </a:t>
            </a:r>
            <a:r>
              <a:rPr lang="ru-RU" sz="3200" b="1" i="1" dirty="0">
                <a:solidFill>
                  <a:schemeClr val="accent4">
                    <a:lumMod val="50000"/>
                  </a:schemeClr>
                </a:solidFill>
              </a:rPr>
              <a:t>Вы когда-нибудь чувствовали себя  жонглером в цирке, </a:t>
            </a:r>
            <a:r>
              <a:rPr lang="ru-RU" sz="3200" b="1" i="1" dirty="0" err="1">
                <a:solidFill>
                  <a:schemeClr val="accent4">
                    <a:lumMod val="50000"/>
                  </a:schemeClr>
                </a:solidFill>
              </a:rPr>
              <a:t>которыи</a:t>
            </a:r>
            <a:r>
              <a:rPr lang="ru-RU" sz="3200" b="1" i="1" dirty="0">
                <a:solidFill>
                  <a:schemeClr val="accent4">
                    <a:lumMod val="50000"/>
                  </a:schemeClr>
                </a:solidFill>
              </a:rPr>
              <a:t>̆ пытается удержать в воздухе несколько предметов одновременно? </a:t>
            </a:r>
          </a:p>
        </p:txBody>
      </p:sp>
    </p:spTree>
    <p:extLst>
      <p:ext uri="{BB962C8B-B14F-4D97-AF65-F5344CB8AC3E}">
        <p14:creationId xmlns:p14="http://schemas.microsoft.com/office/powerpoint/2010/main" val="132429764"/>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AA80EE-3A89-8CF9-5B76-D4E6FDB8A86A}"/>
              </a:ext>
            </a:extLst>
          </p:cNvPr>
          <p:cNvSpPr>
            <a:spLocks noGrp="1"/>
          </p:cNvSpPr>
          <p:nvPr>
            <p:ph type="title"/>
          </p:nvPr>
        </p:nvSpPr>
        <p:spPr/>
        <p:txBody>
          <a:bodyPr/>
          <a:lstStyle/>
          <a:p>
            <a:endParaRPr lang="ru-RU"/>
          </a:p>
        </p:txBody>
      </p:sp>
      <p:pic>
        <p:nvPicPr>
          <p:cNvPr id="6" name="Объект 5" descr="Изображение выглядит как аксессуар&#10;&#10;Автоматически созданное описание">
            <a:extLst>
              <a:ext uri="{FF2B5EF4-FFF2-40B4-BE49-F238E27FC236}">
                <a16:creationId xmlns:a16="http://schemas.microsoft.com/office/drawing/2014/main" id="{D66AFA1E-A25D-6806-1895-5A2EA031C73B}"/>
              </a:ext>
            </a:extLst>
          </p:cNvPr>
          <p:cNvPicPr>
            <a:picLocks noGrp="1" noChangeAspect="1"/>
          </p:cNvPicPr>
          <p:nvPr>
            <p:ph idx="1"/>
          </p:nvPr>
        </p:nvPicPr>
        <p:blipFill>
          <a:blip r:embed="rId2"/>
          <a:stretch>
            <a:fillRect/>
          </a:stretch>
        </p:blipFill>
        <p:spPr>
          <a:xfrm>
            <a:off x="388698" y="274308"/>
            <a:ext cx="11414603" cy="6333387"/>
          </a:xfrm>
        </p:spPr>
      </p:pic>
      <p:sp>
        <p:nvSpPr>
          <p:cNvPr id="3" name="Прямоугольник 2">
            <a:extLst>
              <a:ext uri="{FF2B5EF4-FFF2-40B4-BE49-F238E27FC236}">
                <a16:creationId xmlns:a16="http://schemas.microsoft.com/office/drawing/2014/main" id="{63A902DE-0DA8-E68A-9941-91EE2CFBFA19}"/>
              </a:ext>
            </a:extLst>
          </p:cNvPr>
          <p:cNvSpPr/>
          <p:nvPr/>
        </p:nvSpPr>
        <p:spPr>
          <a:xfrm>
            <a:off x="1828800" y="489129"/>
            <a:ext cx="8855242" cy="646331"/>
          </a:xfrm>
          <a:prstGeom prst="rect">
            <a:avLst/>
          </a:prstGeom>
        </p:spPr>
        <p:txBody>
          <a:bodyPr wrap="square">
            <a:spAutoFit/>
          </a:bodyPr>
          <a:lstStyle/>
          <a:p>
            <a:r>
              <a:rPr lang="ru-RU" sz="3600" b="1" dirty="0">
                <a:solidFill>
                  <a:srgbClr val="002060"/>
                </a:solidFill>
                <a:latin typeface="TimesNewRomanPS"/>
              </a:rPr>
              <a:t>Жонглирование и принятие решений </a:t>
            </a:r>
            <a:endParaRPr lang="ru-RU" sz="3600" dirty="0">
              <a:solidFill>
                <a:srgbClr val="002060"/>
              </a:solidFill>
            </a:endParaRPr>
          </a:p>
        </p:txBody>
      </p:sp>
      <p:sp>
        <p:nvSpPr>
          <p:cNvPr id="4" name="Прямоугольник 3">
            <a:extLst>
              <a:ext uri="{FF2B5EF4-FFF2-40B4-BE49-F238E27FC236}">
                <a16:creationId xmlns:a16="http://schemas.microsoft.com/office/drawing/2014/main" id="{2036F168-7C79-9D9C-B3BB-7F80662652A6}"/>
              </a:ext>
            </a:extLst>
          </p:cNvPr>
          <p:cNvSpPr/>
          <p:nvPr/>
        </p:nvSpPr>
        <p:spPr>
          <a:xfrm rot="9995606" flipV="1">
            <a:off x="2126423" y="1297191"/>
            <a:ext cx="4061643" cy="523220"/>
          </a:xfrm>
          <a:prstGeom prst="rect">
            <a:avLst/>
          </a:prstGeom>
        </p:spPr>
        <p:txBody>
          <a:bodyPr wrap="square">
            <a:spAutoFit/>
          </a:bodyPr>
          <a:lstStyle/>
          <a:p>
            <a:r>
              <a:rPr lang="ru-RU" sz="2800" b="1" i="1" dirty="0">
                <a:solidFill>
                  <a:schemeClr val="accent2">
                    <a:lumMod val="50000"/>
                  </a:schemeClr>
                </a:solidFill>
                <a:latin typeface="TimesNewRomanPS"/>
              </a:rPr>
              <a:t>Молитесь</a:t>
            </a:r>
            <a:r>
              <a:rPr lang="ru-RU" dirty="0">
                <a:latin typeface="TimesNewRomanPSMT"/>
              </a:rPr>
              <a:t>. </a:t>
            </a:r>
            <a:endParaRPr lang="ru-RU" dirty="0"/>
          </a:p>
        </p:txBody>
      </p:sp>
      <p:sp>
        <p:nvSpPr>
          <p:cNvPr id="5" name="Прямоугольник 4">
            <a:extLst>
              <a:ext uri="{FF2B5EF4-FFF2-40B4-BE49-F238E27FC236}">
                <a16:creationId xmlns:a16="http://schemas.microsoft.com/office/drawing/2014/main" id="{180CD9B1-AABE-4726-7D9D-952EC2B3D435}"/>
              </a:ext>
            </a:extLst>
          </p:cNvPr>
          <p:cNvSpPr/>
          <p:nvPr/>
        </p:nvSpPr>
        <p:spPr>
          <a:xfrm rot="737642">
            <a:off x="4399431" y="2097439"/>
            <a:ext cx="5797156" cy="523220"/>
          </a:xfrm>
          <a:prstGeom prst="rect">
            <a:avLst/>
          </a:prstGeom>
        </p:spPr>
        <p:txBody>
          <a:bodyPr wrap="square">
            <a:spAutoFit/>
          </a:bodyPr>
          <a:lstStyle/>
          <a:p>
            <a:r>
              <a:rPr lang="ru-RU" sz="2800" b="1" i="1" dirty="0">
                <a:solidFill>
                  <a:schemeClr val="accent2">
                    <a:lumMod val="50000"/>
                  </a:schemeClr>
                </a:solidFill>
                <a:latin typeface="TimesNewRomanPS"/>
              </a:rPr>
              <a:t>Поговорите с надежным другом</a:t>
            </a:r>
            <a:r>
              <a:rPr lang="ru-RU" sz="2800" b="1" i="1" dirty="0">
                <a:solidFill>
                  <a:schemeClr val="accent2">
                    <a:lumMod val="50000"/>
                  </a:schemeClr>
                </a:solidFill>
                <a:latin typeface="TimesNewRomanPSMT"/>
              </a:rPr>
              <a:t>. </a:t>
            </a:r>
            <a:endParaRPr lang="ru-RU" sz="2800" b="1" i="1" dirty="0">
              <a:solidFill>
                <a:schemeClr val="accent2">
                  <a:lumMod val="50000"/>
                </a:schemeClr>
              </a:solidFill>
            </a:endParaRPr>
          </a:p>
        </p:txBody>
      </p:sp>
      <p:sp>
        <p:nvSpPr>
          <p:cNvPr id="10" name="Прямоугольник 9">
            <a:extLst>
              <a:ext uri="{FF2B5EF4-FFF2-40B4-BE49-F238E27FC236}">
                <a16:creationId xmlns:a16="http://schemas.microsoft.com/office/drawing/2014/main" id="{985333C0-86FE-B335-E13F-99365D4B03A5}"/>
              </a:ext>
            </a:extLst>
          </p:cNvPr>
          <p:cNvSpPr/>
          <p:nvPr/>
        </p:nvSpPr>
        <p:spPr>
          <a:xfrm rot="20799886">
            <a:off x="2100638" y="2490093"/>
            <a:ext cx="4941866" cy="523220"/>
          </a:xfrm>
          <a:prstGeom prst="rect">
            <a:avLst/>
          </a:prstGeom>
        </p:spPr>
        <p:txBody>
          <a:bodyPr wrap="square">
            <a:spAutoFit/>
          </a:bodyPr>
          <a:lstStyle/>
          <a:p>
            <a:r>
              <a:rPr lang="ru-RU" sz="2800" b="1" i="1" dirty="0" err="1">
                <a:solidFill>
                  <a:schemeClr val="accent2">
                    <a:lumMod val="50000"/>
                  </a:schemeClr>
                </a:solidFill>
                <a:latin typeface="TimesNewRomanPS"/>
              </a:rPr>
              <a:t>Сделайте</a:t>
            </a:r>
            <a:r>
              <a:rPr lang="ru-RU" sz="2800" b="1" i="1" dirty="0">
                <a:solidFill>
                  <a:schemeClr val="accent2">
                    <a:lumMod val="50000"/>
                  </a:schemeClr>
                </a:solidFill>
                <a:latin typeface="TimesNewRomanPS"/>
              </a:rPr>
              <a:t> паузу</a:t>
            </a:r>
            <a:r>
              <a:rPr lang="ru-RU" dirty="0">
                <a:latin typeface="TimesNewRomanPSMT"/>
              </a:rPr>
              <a:t>. </a:t>
            </a:r>
            <a:endParaRPr lang="ru-RU" dirty="0"/>
          </a:p>
        </p:txBody>
      </p:sp>
      <p:sp>
        <p:nvSpPr>
          <p:cNvPr id="11" name="Прямоугольник 10">
            <a:extLst>
              <a:ext uri="{FF2B5EF4-FFF2-40B4-BE49-F238E27FC236}">
                <a16:creationId xmlns:a16="http://schemas.microsoft.com/office/drawing/2014/main" id="{4B5460E9-955D-ED7A-E6CD-D872060E5809}"/>
              </a:ext>
            </a:extLst>
          </p:cNvPr>
          <p:cNvSpPr/>
          <p:nvPr/>
        </p:nvSpPr>
        <p:spPr>
          <a:xfrm rot="759154">
            <a:off x="6244089" y="3235079"/>
            <a:ext cx="3063450" cy="523220"/>
          </a:xfrm>
          <a:prstGeom prst="rect">
            <a:avLst/>
          </a:prstGeom>
        </p:spPr>
        <p:txBody>
          <a:bodyPr wrap="square">
            <a:spAutoFit/>
          </a:bodyPr>
          <a:lstStyle/>
          <a:p>
            <a:r>
              <a:rPr lang="ru-RU" sz="2800" b="1" i="1" dirty="0" err="1">
                <a:solidFill>
                  <a:schemeClr val="accent2">
                    <a:lumMod val="50000"/>
                  </a:schemeClr>
                </a:solidFill>
                <a:latin typeface="TimesNewRomanPS"/>
              </a:rPr>
              <a:t>Записывайте</a:t>
            </a:r>
            <a:r>
              <a:rPr lang="ru-RU" sz="2800" b="1" i="1" dirty="0">
                <a:solidFill>
                  <a:schemeClr val="accent2">
                    <a:lumMod val="50000"/>
                  </a:schemeClr>
                </a:solidFill>
                <a:latin typeface="TimesNewRomanPS"/>
              </a:rPr>
              <a:t> </a:t>
            </a:r>
            <a:endParaRPr lang="ru-RU" sz="2800" b="1" i="1" dirty="0">
              <a:solidFill>
                <a:schemeClr val="accent2">
                  <a:lumMod val="50000"/>
                </a:schemeClr>
              </a:solidFill>
            </a:endParaRPr>
          </a:p>
        </p:txBody>
      </p:sp>
      <p:sp>
        <p:nvSpPr>
          <p:cNvPr id="12" name="Прямоугольник 11">
            <a:extLst>
              <a:ext uri="{FF2B5EF4-FFF2-40B4-BE49-F238E27FC236}">
                <a16:creationId xmlns:a16="http://schemas.microsoft.com/office/drawing/2014/main" id="{EEFA526F-C265-CC84-54BA-5C2AD2C902CF}"/>
              </a:ext>
            </a:extLst>
          </p:cNvPr>
          <p:cNvSpPr/>
          <p:nvPr/>
        </p:nvSpPr>
        <p:spPr>
          <a:xfrm rot="9944995" flipV="1">
            <a:off x="2107483" y="3598537"/>
            <a:ext cx="5764616" cy="523220"/>
          </a:xfrm>
          <a:prstGeom prst="rect">
            <a:avLst/>
          </a:prstGeom>
        </p:spPr>
        <p:txBody>
          <a:bodyPr wrap="square">
            <a:spAutoFit/>
          </a:bodyPr>
          <a:lstStyle/>
          <a:p>
            <a:r>
              <a:rPr lang="ru-RU" sz="2800" b="1" i="1" dirty="0">
                <a:solidFill>
                  <a:schemeClr val="accent2">
                    <a:lumMod val="50000"/>
                  </a:schemeClr>
                </a:solidFill>
                <a:latin typeface="TimesNewRomanPS"/>
              </a:rPr>
              <a:t>Взвесьте все за и против</a:t>
            </a:r>
            <a:r>
              <a:rPr lang="ru-RU" sz="2800" b="1" i="1" dirty="0">
                <a:solidFill>
                  <a:schemeClr val="accent2">
                    <a:lumMod val="50000"/>
                  </a:schemeClr>
                </a:solidFill>
                <a:latin typeface="TimesNewRomanPSMT"/>
              </a:rPr>
              <a:t>. </a:t>
            </a:r>
            <a:endParaRPr lang="ru-RU" sz="2800" b="1" i="1" dirty="0">
              <a:solidFill>
                <a:schemeClr val="accent2">
                  <a:lumMod val="50000"/>
                </a:schemeClr>
              </a:solidFill>
            </a:endParaRPr>
          </a:p>
        </p:txBody>
      </p:sp>
      <p:sp>
        <p:nvSpPr>
          <p:cNvPr id="13" name="Прямоугольник 12">
            <a:extLst>
              <a:ext uri="{FF2B5EF4-FFF2-40B4-BE49-F238E27FC236}">
                <a16:creationId xmlns:a16="http://schemas.microsoft.com/office/drawing/2014/main" id="{D62D9988-9FDC-2F06-A9E9-ACA2E6C78779}"/>
              </a:ext>
            </a:extLst>
          </p:cNvPr>
          <p:cNvSpPr/>
          <p:nvPr/>
        </p:nvSpPr>
        <p:spPr>
          <a:xfrm rot="11639687" flipV="1">
            <a:off x="5993990" y="4517095"/>
            <a:ext cx="3277406" cy="523220"/>
          </a:xfrm>
          <a:prstGeom prst="rect">
            <a:avLst/>
          </a:prstGeom>
        </p:spPr>
        <p:txBody>
          <a:bodyPr wrap="square">
            <a:spAutoFit/>
          </a:bodyPr>
          <a:lstStyle/>
          <a:p>
            <a:r>
              <a:rPr lang="ru-RU" sz="2800" b="1" i="1" dirty="0">
                <a:solidFill>
                  <a:schemeClr val="accent2">
                    <a:lumMod val="50000"/>
                  </a:schemeClr>
                </a:solidFill>
                <a:latin typeface="TimesNewRomanPS"/>
              </a:rPr>
              <a:t>Будьте уверены</a:t>
            </a:r>
            <a:r>
              <a:rPr lang="ru-RU" dirty="0">
                <a:latin typeface="TimesNewRomanPSMT"/>
              </a:rPr>
              <a:t>. </a:t>
            </a:r>
            <a:endParaRPr lang="ru-RU" dirty="0"/>
          </a:p>
        </p:txBody>
      </p:sp>
    </p:spTree>
    <p:extLst>
      <p:ext uri="{BB962C8B-B14F-4D97-AF65-F5344CB8AC3E}">
        <p14:creationId xmlns:p14="http://schemas.microsoft.com/office/powerpoint/2010/main" val="38327744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blinds(horizontal)">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blinds(horizontal)">
                                      <p:cBhvr>
                                        <p:cTn id="22" dur="500"/>
                                        <p:tgtEl>
                                          <p:spTgt spid="10">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animEffect transition="in" filter="blinds(horizontal)">
                                      <p:cBhvr>
                                        <p:cTn id="27" dur="500"/>
                                        <p:tgtEl>
                                          <p:spTgt spid="11">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2">
                                            <p:txEl>
                                              <p:pRg st="0" end="0"/>
                                            </p:txEl>
                                          </p:spTgt>
                                        </p:tgtEl>
                                        <p:attrNameLst>
                                          <p:attrName>style.visibility</p:attrName>
                                        </p:attrNameLst>
                                      </p:cBhvr>
                                      <p:to>
                                        <p:strVal val="visible"/>
                                      </p:to>
                                    </p:set>
                                    <p:animEffect transition="in" filter="blinds(horizontal)">
                                      <p:cBhvr>
                                        <p:cTn id="32" dur="500"/>
                                        <p:tgtEl>
                                          <p:spTgt spid="12">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3">
                                            <p:txEl>
                                              <p:pRg st="0" end="0"/>
                                            </p:txEl>
                                          </p:spTgt>
                                        </p:tgtEl>
                                        <p:attrNameLst>
                                          <p:attrName>style.visibility</p:attrName>
                                        </p:attrNameLst>
                                      </p:cBhvr>
                                      <p:to>
                                        <p:strVal val="visible"/>
                                      </p:to>
                                    </p:set>
                                    <p:animEffect transition="in" filter="blinds(horizontal)">
                                      <p:cBhvr>
                                        <p:cTn id="37"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7AA80EE-3A89-8CF9-5B76-D4E6FDB8A86A}"/>
              </a:ext>
            </a:extLst>
          </p:cNvPr>
          <p:cNvSpPr>
            <a:spLocks noGrp="1"/>
          </p:cNvSpPr>
          <p:nvPr>
            <p:ph type="title"/>
          </p:nvPr>
        </p:nvSpPr>
        <p:spPr/>
        <p:txBody>
          <a:bodyPr/>
          <a:lstStyle/>
          <a:p>
            <a:endParaRPr lang="ru-RU"/>
          </a:p>
        </p:txBody>
      </p:sp>
      <p:pic>
        <p:nvPicPr>
          <p:cNvPr id="6" name="Объект 5" descr="Изображение выглядит как аксессуар&#10;&#10;Автоматически созданное описание">
            <a:extLst>
              <a:ext uri="{FF2B5EF4-FFF2-40B4-BE49-F238E27FC236}">
                <a16:creationId xmlns:a16="http://schemas.microsoft.com/office/drawing/2014/main" id="{D66AFA1E-A25D-6806-1895-5A2EA031C73B}"/>
              </a:ext>
            </a:extLst>
          </p:cNvPr>
          <p:cNvPicPr>
            <a:picLocks noGrp="1" noChangeAspect="1"/>
          </p:cNvPicPr>
          <p:nvPr>
            <p:ph idx="1"/>
          </p:nvPr>
        </p:nvPicPr>
        <p:blipFill>
          <a:blip r:embed="rId3"/>
          <a:stretch>
            <a:fillRect/>
          </a:stretch>
        </p:blipFill>
        <p:spPr>
          <a:xfrm>
            <a:off x="387537" y="365125"/>
            <a:ext cx="11414603" cy="6333387"/>
          </a:xfrm>
        </p:spPr>
      </p:pic>
      <p:sp>
        <p:nvSpPr>
          <p:cNvPr id="3" name="Прямоугольник 2">
            <a:extLst>
              <a:ext uri="{FF2B5EF4-FFF2-40B4-BE49-F238E27FC236}">
                <a16:creationId xmlns:a16="http://schemas.microsoft.com/office/drawing/2014/main" id="{EBCF296D-277E-DB39-BAED-64CFFC766343}"/>
              </a:ext>
            </a:extLst>
          </p:cNvPr>
          <p:cNvSpPr/>
          <p:nvPr/>
        </p:nvSpPr>
        <p:spPr>
          <a:xfrm>
            <a:off x="2406316" y="713483"/>
            <a:ext cx="8947484" cy="646331"/>
          </a:xfrm>
          <a:prstGeom prst="rect">
            <a:avLst/>
          </a:prstGeom>
        </p:spPr>
        <p:txBody>
          <a:bodyPr wrap="square">
            <a:spAutoFit/>
          </a:bodyPr>
          <a:lstStyle/>
          <a:p>
            <a:r>
              <a:rPr lang="ru-RU" sz="3600" b="1" dirty="0">
                <a:solidFill>
                  <a:srgbClr val="002060"/>
                </a:solidFill>
                <a:latin typeface="TimesNewRomanPS"/>
              </a:rPr>
              <a:t>Пытаясь жонглировать слишком многим </a:t>
            </a:r>
            <a:endParaRPr lang="ru-RU" sz="3600" dirty="0">
              <a:solidFill>
                <a:srgbClr val="002060"/>
              </a:solidFill>
            </a:endParaRPr>
          </a:p>
        </p:txBody>
      </p:sp>
      <p:sp>
        <p:nvSpPr>
          <p:cNvPr id="4" name="Прямоугольник 3">
            <a:extLst>
              <a:ext uri="{FF2B5EF4-FFF2-40B4-BE49-F238E27FC236}">
                <a16:creationId xmlns:a16="http://schemas.microsoft.com/office/drawing/2014/main" id="{BFB71482-99E0-181C-8B17-728451EF1A61}"/>
              </a:ext>
            </a:extLst>
          </p:cNvPr>
          <p:cNvSpPr/>
          <p:nvPr/>
        </p:nvSpPr>
        <p:spPr>
          <a:xfrm>
            <a:off x="2815390" y="1491423"/>
            <a:ext cx="4363599" cy="523220"/>
          </a:xfrm>
          <a:prstGeom prst="rect">
            <a:avLst/>
          </a:prstGeom>
        </p:spPr>
        <p:txBody>
          <a:bodyPr wrap="square">
            <a:spAutoFit/>
          </a:bodyPr>
          <a:lstStyle/>
          <a:p>
            <a:r>
              <a:rPr lang="ru-RU" sz="2800" b="1" i="1" dirty="0">
                <a:solidFill>
                  <a:schemeClr val="accent4">
                    <a:lumMod val="50000"/>
                  </a:schemeClr>
                </a:solidFill>
                <a:latin typeface="TimesNewRomanPS"/>
              </a:rPr>
              <a:t>Трудности со сном </a:t>
            </a:r>
            <a:endParaRPr lang="ru-RU" sz="2800" i="1" dirty="0">
              <a:solidFill>
                <a:schemeClr val="accent4">
                  <a:lumMod val="50000"/>
                </a:schemeClr>
              </a:solidFill>
            </a:endParaRPr>
          </a:p>
        </p:txBody>
      </p:sp>
      <p:sp>
        <p:nvSpPr>
          <p:cNvPr id="5" name="Прямоугольник 4">
            <a:extLst>
              <a:ext uri="{FF2B5EF4-FFF2-40B4-BE49-F238E27FC236}">
                <a16:creationId xmlns:a16="http://schemas.microsoft.com/office/drawing/2014/main" id="{B2B53ED2-C87B-76A5-4231-EFADDA948D25}"/>
              </a:ext>
            </a:extLst>
          </p:cNvPr>
          <p:cNvSpPr/>
          <p:nvPr/>
        </p:nvSpPr>
        <p:spPr>
          <a:xfrm>
            <a:off x="4936958" y="2050784"/>
            <a:ext cx="5482389" cy="523220"/>
          </a:xfrm>
          <a:prstGeom prst="rect">
            <a:avLst/>
          </a:prstGeom>
        </p:spPr>
        <p:txBody>
          <a:bodyPr wrap="square">
            <a:spAutoFit/>
          </a:bodyPr>
          <a:lstStyle/>
          <a:p>
            <a:r>
              <a:rPr lang="ru-RU" sz="2800" b="1" i="1" dirty="0">
                <a:solidFill>
                  <a:schemeClr val="accent4">
                    <a:lumMod val="50000"/>
                  </a:schemeClr>
                </a:solidFill>
                <a:latin typeface="TimesNewRomanPS"/>
              </a:rPr>
              <a:t>Вам трудно сосредоточиться </a:t>
            </a:r>
            <a:endParaRPr lang="ru-RU" sz="2800" i="1" dirty="0">
              <a:solidFill>
                <a:schemeClr val="accent4">
                  <a:lumMod val="50000"/>
                </a:schemeClr>
              </a:solidFill>
            </a:endParaRPr>
          </a:p>
        </p:txBody>
      </p:sp>
      <p:sp>
        <p:nvSpPr>
          <p:cNvPr id="7" name="Прямоугольник 6">
            <a:extLst>
              <a:ext uri="{FF2B5EF4-FFF2-40B4-BE49-F238E27FC236}">
                <a16:creationId xmlns:a16="http://schemas.microsoft.com/office/drawing/2014/main" id="{3AFB43BC-6493-CF6E-1DFD-8EDF4E0B013F}"/>
              </a:ext>
            </a:extLst>
          </p:cNvPr>
          <p:cNvSpPr/>
          <p:nvPr/>
        </p:nvSpPr>
        <p:spPr>
          <a:xfrm>
            <a:off x="3007895" y="2638266"/>
            <a:ext cx="5482390" cy="523220"/>
          </a:xfrm>
          <a:prstGeom prst="rect">
            <a:avLst/>
          </a:prstGeom>
        </p:spPr>
        <p:txBody>
          <a:bodyPr wrap="square">
            <a:spAutoFit/>
          </a:bodyPr>
          <a:lstStyle/>
          <a:p>
            <a:r>
              <a:rPr lang="ru-RU" sz="2800" b="1" i="1" dirty="0">
                <a:solidFill>
                  <a:schemeClr val="accent4">
                    <a:lumMod val="50000"/>
                  </a:schemeClr>
                </a:solidFill>
                <a:latin typeface="TimesNewRomanPS"/>
              </a:rPr>
              <a:t>Вы чувствуете </a:t>
            </a:r>
            <a:r>
              <a:rPr lang="ru-RU" sz="2800" b="1" i="1" dirty="0" err="1">
                <a:solidFill>
                  <a:schemeClr val="accent4">
                    <a:lumMod val="50000"/>
                  </a:schemeClr>
                </a:solidFill>
                <a:latin typeface="TimesNewRomanPS"/>
              </a:rPr>
              <a:t>беспокойство</a:t>
            </a:r>
            <a:r>
              <a:rPr lang="ru-RU" sz="2800" b="1" i="1" dirty="0">
                <a:solidFill>
                  <a:schemeClr val="accent4">
                    <a:lumMod val="50000"/>
                  </a:schemeClr>
                </a:solidFill>
                <a:latin typeface="TimesNewRomanPS"/>
              </a:rPr>
              <a:t> </a:t>
            </a:r>
            <a:endParaRPr lang="ru-RU" sz="2800" i="1" dirty="0">
              <a:solidFill>
                <a:schemeClr val="accent4">
                  <a:lumMod val="50000"/>
                </a:schemeClr>
              </a:solidFill>
            </a:endParaRPr>
          </a:p>
        </p:txBody>
      </p:sp>
      <p:sp>
        <p:nvSpPr>
          <p:cNvPr id="8" name="Прямоугольник 7">
            <a:extLst>
              <a:ext uri="{FF2B5EF4-FFF2-40B4-BE49-F238E27FC236}">
                <a16:creationId xmlns:a16="http://schemas.microsoft.com/office/drawing/2014/main" id="{BA4E1B1F-F4E7-EE75-55CD-F4D4F08B8A4C}"/>
              </a:ext>
            </a:extLst>
          </p:cNvPr>
          <p:cNvSpPr/>
          <p:nvPr/>
        </p:nvSpPr>
        <p:spPr>
          <a:xfrm>
            <a:off x="2815390" y="3416116"/>
            <a:ext cx="8349916" cy="523220"/>
          </a:xfrm>
          <a:prstGeom prst="rect">
            <a:avLst/>
          </a:prstGeom>
        </p:spPr>
        <p:txBody>
          <a:bodyPr wrap="square">
            <a:spAutoFit/>
          </a:bodyPr>
          <a:lstStyle/>
          <a:p>
            <a:r>
              <a:rPr lang="ru-RU" sz="2800" b="1" i="1" dirty="0">
                <a:solidFill>
                  <a:schemeClr val="accent4">
                    <a:lumMod val="50000"/>
                  </a:schemeClr>
                </a:solidFill>
                <a:latin typeface="TimesNewRomanPS"/>
              </a:rPr>
              <a:t>Вы неуравновешенны в общении со своими детьми </a:t>
            </a:r>
            <a:endParaRPr lang="ru-RU" sz="2800" i="1" dirty="0">
              <a:solidFill>
                <a:schemeClr val="accent4">
                  <a:lumMod val="50000"/>
                </a:schemeClr>
              </a:solidFill>
            </a:endParaRPr>
          </a:p>
        </p:txBody>
      </p:sp>
      <p:sp>
        <p:nvSpPr>
          <p:cNvPr id="9" name="Прямоугольник 8">
            <a:extLst>
              <a:ext uri="{FF2B5EF4-FFF2-40B4-BE49-F238E27FC236}">
                <a16:creationId xmlns:a16="http://schemas.microsoft.com/office/drawing/2014/main" id="{E2649AEB-302F-B7B2-850B-6BAD17053DEF}"/>
              </a:ext>
            </a:extLst>
          </p:cNvPr>
          <p:cNvSpPr/>
          <p:nvPr/>
        </p:nvSpPr>
        <p:spPr>
          <a:xfrm rot="10800000" flipV="1">
            <a:off x="2406314" y="4006343"/>
            <a:ext cx="8590548" cy="523220"/>
          </a:xfrm>
          <a:prstGeom prst="rect">
            <a:avLst/>
          </a:prstGeom>
        </p:spPr>
        <p:txBody>
          <a:bodyPr wrap="square">
            <a:spAutoFit/>
          </a:bodyPr>
          <a:lstStyle/>
          <a:p>
            <a:r>
              <a:rPr lang="ru-RU" sz="2800" b="1" i="1" dirty="0">
                <a:solidFill>
                  <a:schemeClr val="accent4">
                    <a:lumMod val="50000"/>
                  </a:schemeClr>
                </a:solidFill>
                <a:latin typeface="TimesNewRomanPS"/>
              </a:rPr>
              <a:t>Вы отказались от всех своих прежних интересов </a:t>
            </a:r>
            <a:endParaRPr lang="ru-RU" sz="2800" i="1" dirty="0">
              <a:solidFill>
                <a:schemeClr val="accent4">
                  <a:lumMod val="50000"/>
                </a:schemeClr>
              </a:solidFill>
            </a:endParaRPr>
          </a:p>
        </p:txBody>
      </p:sp>
      <p:sp>
        <p:nvSpPr>
          <p:cNvPr id="10" name="Прямоугольник 9">
            <a:extLst>
              <a:ext uri="{FF2B5EF4-FFF2-40B4-BE49-F238E27FC236}">
                <a16:creationId xmlns:a16="http://schemas.microsoft.com/office/drawing/2014/main" id="{AE125674-F98F-0CEB-5893-BEF501F9773F}"/>
              </a:ext>
            </a:extLst>
          </p:cNvPr>
          <p:cNvSpPr/>
          <p:nvPr/>
        </p:nvSpPr>
        <p:spPr>
          <a:xfrm rot="10800000" flipV="1">
            <a:off x="4668253" y="4742612"/>
            <a:ext cx="6328610" cy="523220"/>
          </a:xfrm>
          <a:prstGeom prst="rect">
            <a:avLst/>
          </a:prstGeom>
        </p:spPr>
        <p:txBody>
          <a:bodyPr wrap="square">
            <a:spAutoFit/>
          </a:bodyPr>
          <a:lstStyle/>
          <a:p>
            <a:r>
              <a:rPr lang="ru-RU" sz="2800" b="1" i="1" dirty="0">
                <a:solidFill>
                  <a:schemeClr val="accent4">
                    <a:lumMod val="50000"/>
                  </a:schemeClr>
                </a:solidFill>
                <a:latin typeface="TimesNewRomanPS"/>
              </a:rPr>
              <a:t>Вы просыпаетесь </a:t>
            </a:r>
            <a:r>
              <a:rPr lang="ru-RU" sz="2800" b="1" i="1" dirty="0" err="1">
                <a:solidFill>
                  <a:schemeClr val="accent4">
                    <a:lumMod val="50000"/>
                  </a:schemeClr>
                </a:solidFill>
                <a:latin typeface="TimesNewRomanPS"/>
              </a:rPr>
              <a:t>уставшеи</a:t>
            </a:r>
            <a:r>
              <a:rPr lang="ru-RU" sz="2800" b="1" i="1" dirty="0">
                <a:solidFill>
                  <a:schemeClr val="accent4">
                    <a:lumMod val="50000"/>
                  </a:schemeClr>
                </a:solidFill>
                <a:latin typeface="TimesNewRomanPS"/>
              </a:rPr>
              <a:t>̆ </a:t>
            </a:r>
            <a:endParaRPr lang="ru-RU" sz="2800" i="1" dirty="0">
              <a:solidFill>
                <a:schemeClr val="accent4">
                  <a:lumMod val="50000"/>
                </a:schemeClr>
              </a:solidFill>
            </a:endParaRPr>
          </a:p>
        </p:txBody>
      </p:sp>
      <p:sp>
        <p:nvSpPr>
          <p:cNvPr id="11" name="Прямоугольник 10">
            <a:extLst>
              <a:ext uri="{FF2B5EF4-FFF2-40B4-BE49-F238E27FC236}">
                <a16:creationId xmlns:a16="http://schemas.microsoft.com/office/drawing/2014/main" id="{060ACCC4-C16D-8103-F919-9E347A70D5C5}"/>
              </a:ext>
            </a:extLst>
          </p:cNvPr>
          <p:cNvSpPr/>
          <p:nvPr/>
        </p:nvSpPr>
        <p:spPr>
          <a:xfrm>
            <a:off x="3320716" y="5397443"/>
            <a:ext cx="7098631" cy="523220"/>
          </a:xfrm>
          <a:prstGeom prst="rect">
            <a:avLst/>
          </a:prstGeom>
        </p:spPr>
        <p:txBody>
          <a:bodyPr wrap="square">
            <a:spAutoFit/>
          </a:bodyPr>
          <a:lstStyle/>
          <a:p>
            <a:r>
              <a:rPr lang="ru-RU" sz="2800" b="1" i="1" dirty="0">
                <a:solidFill>
                  <a:schemeClr val="accent4">
                    <a:lumMod val="50000"/>
                  </a:schemeClr>
                </a:solidFill>
                <a:latin typeface="TimesNewRomanPS"/>
              </a:rPr>
              <a:t>Все вокруг пытаются предупредить вас </a:t>
            </a:r>
            <a:endParaRPr lang="ru-RU" sz="2800" i="1" dirty="0">
              <a:solidFill>
                <a:schemeClr val="accent4">
                  <a:lumMod val="50000"/>
                </a:schemeClr>
              </a:solidFill>
            </a:endParaRPr>
          </a:p>
        </p:txBody>
      </p:sp>
    </p:spTree>
    <p:extLst>
      <p:ext uri="{BB962C8B-B14F-4D97-AF65-F5344CB8AC3E}">
        <p14:creationId xmlns:p14="http://schemas.microsoft.com/office/powerpoint/2010/main" val="4706455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blinds(horizontal)">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blinds(horizontal)">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blinds(horizontal)">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0" end="0"/>
                                            </p:txEl>
                                          </p:spTgt>
                                        </p:tgtEl>
                                        <p:attrNameLst>
                                          <p:attrName>style.visibility</p:attrName>
                                        </p:attrNameLst>
                                      </p:cBhvr>
                                      <p:to>
                                        <p:strVal val="visible"/>
                                      </p:to>
                                    </p:set>
                                    <p:animEffect transition="in" filter="blinds(horizontal)">
                                      <p:cBhvr>
                                        <p:cTn id="27" dur="500"/>
                                        <p:tgtEl>
                                          <p:spTgt spid="8">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9">
                                            <p:txEl>
                                              <p:pRg st="0" end="0"/>
                                            </p:txEl>
                                          </p:spTgt>
                                        </p:tgtEl>
                                        <p:attrNameLst>
                                          <p:attrName>style.visibility</p:attrName>
                                        </p:attrNameLst>
                                      </p:cBhvr>
                                      <p:to>
                                        <p:strVal val="visible"/>
                                      </p:to>
                                    </p:set>
                                    <p:animEffect transition="in" filter="blinds(horizontal)">
                                      <p:cBhvr>
                                        <p:cTn id="32" dur="500"/>
                                        <p:tgtEl>
                                          <p:spTgt spid="9">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Effect transition="in" filter="blinds(horizontal)">
                                      <p:cBhvr>
                                        <p:cTn id="37" dur="500"/>
                                        <p:tgtEl>
                                          <p:spTgt spid="10">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blinds(horizontal)">
                                      <p:cBhvr>
                                        <p:cTn id="42"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Users\snana\Pictures\Новая папка\images (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3970" y="168443"/>
            <a:ext cx="11893546" cy="649705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a:extLst>
              <a:ext uri="{FF2B5EF4-FFF2-40B4-BE49-F238E27FC236}">
                <a16:creationId xmlns:a16="http://schemas.microsoft.com/office/drawing/2014/main" id="{43526036-BE93-8B3E-25CB-B2BDD417A5E4}"/>
              </a:ext>
            </a:extLst>
          </p:cNvPr>
          <p:cNvSpPr/>
          <p:nvPr/>
        </p:nvSpPr>
        <p:spPr>
          <a:xfrm>
            <a:off x="2959768" y="708660"/>
            <a:ext cx="8394032" cy="523220"/>
          </a:xfrm>
          <a:prstGeom prst="rect">
            <a:avLst/>
          </a:prstGeom>
        </p:spPr>
        <p:txBody>
          <a:bodyPr wrap="square">
            <a:spAutoFit/>
          </a:bodyPr>
          <a:lstStyle/>
          <a:p>
            <a:r>
              <a:rPr lang="ru-RU" sz="2800" b="1" dirty="0">
                <a:latin typeface="TimesNewRomanPS"/>
              </a:rPr>
              <a:t>Расставьте приоритеты в том, что важнее всего </a:t>
            </a:r>
            <a:endParaRPr lang="ru-RU" sz="2800" dirty="0"/>
          </a:p>
        </p:txBody>
      </p:sp>
      <p:sp>
        <p:nvSpPr>
          <p:cNvPr id="6" name="Прямоугольник 5">
            <a:extLst>
              <a:ext uri="{FF2B5EF4-FFF2-40B4-BE49-F238E27FC236}">
                <a16:creationId xmlns:a16="http://schemas.microsoft.com/office/drawing/2014/main" id="{5E162047-F5FA-8F9A-9B09-E12E44514D24}"/>
              </a:ext>
            </a:extLst>
          </p:cNvPr>
          <p:cNvSpPr/>
          <p:nvPr/>
        </p:nvSpPr>
        <p:spPr>
          <a:xfrm>
            <a:off x="3177540" y="1575415"/>
            <a:ext cx="6492239" cy="523220"/>
          </a:xfrm>
          <a:prstGeom prst="rect">
            <a:avLst/>
          </a:prstGeom>
        </p:spPr>
        <p:txBody>
          <a:bodyPr wrap="square">
            <a:spAutoFit/>
          </a:bodyPr>
          <a:lstStyle/>
          <a:p>
            <a:r>
              <a:rPr lang="ru-RU" sz="2800" b="1" dirty="0">
                <a:latin typeface="TimesNewRomanPS"/>
              </a:rPr>
              <a:t>Индивидуальное упражнение.  Часть 1</a:t>
            </a:r>
            <a:endParaRPr lang="en" dirty="0"/>
          </a:p>
        </p:txBody>
      </p:sp>
      <p:sp>
        <p:nvSpPr>
          <p:cNvPr id="7" name="Прямоугольник 6">
            <a:extLst>
              <a:ext uri="{FF2B5EF4-FFF2-40B4-BE49-F238E27FC236}">
                <a16:creationId xmlns:a16="http://schemas.microsoft.com/office/drawing/2014/main" id="{B7E534BD-AFA8-3AE7-765E-47EB62040F56}"/>
              </a:ext>
            </a:extLst>
          </p:cNvPr>
          <p:cNvSpPr/>
          <p:nvPr/>
        </p:nvSpPr>
        <p:spPr>
          <a:xfrm rot="10800000" flipV="1">
            <a:off x="3589018" y="2282510"/>
            <a:ext cx="5509261" cy="523220"/>
          </a:xfrm>
          <a:prstGeom prst="rect">
            <a:avLst/>
          </a:prstGeom>
        </p:spPr>
        <p:txBody>
          <a:bodyPr wrap="square">
            <a:spAutoFit/>
          </a:bodyPr>
          <a:lstStyle/>
          <a:p>
            <a:r>
              <a:rPr lang="ru-RU" sz="2800" i="1" dirty="0">
                <a:latin typeface="TimesNewRomanPSMT"/>
              </a:rPr>
              <a:t>Что вы </a:t>
            </a:r>
            <a:r>
              <a:rPr lang="ru-RU" sz="2800" b="1" i="1" dirty="0">
                <a:latin typeface="TimesNewRomanPS"/>
              </a:rPr>
              <a:t>ЦЕНИТЕ </a:t>
            </a:r>
            <a:r>
              <a:rPr lang="ru-RU" sz="2800" i="1" dirty="0">
                <a:latin typeface="TimesNewRomanPSMT"/>
              </a:rPr>
              <a:t>больше всего? </a:t>
            </a:r>
            <a:endParaRPr lang="ru-RU" sz="2800" i="1" dirty="0"/>
          </a:p>
        </p:txBody>
      </p:sp>
      <p:sp>
        <p:nvSpPr>
          <p:cNvPr id="8" name="Прямоугольник 7">
            <a:extLst>
              <a:ext uri="{FF2B5EF4-FFF2-40B4-BE49-F238E27FC236}">
                <a16:creationId xmlns:a16="http://schemas.microsoft.com/office/drawing/2014/main" id="{8BD37891-9277-F935-2C2E-ACBA67E78FD9}"/>
              </a:ext>
            </a:extLst>
          </p:cNvPr>
          <p:cNvSpPr/>
          <p:nvPr/>
        </p:nvSpPr>
        <p:spPr>
          <a:xfrm>
            <a:off x="2628900" y="3209180"/>
            <a:ext cx="548640" cy="2246769"/>
          </a:xfrm>
          <a:prstGeom prst="rect">
            <a:avLst/>
          </a:prstGeom>
        </p:spPr>
        <p:txBody>
          <a:bodyPr wrap="square">
            <a:spAutoFit/>
          </a:bodyPr>
          <a:lstStyle/>
          <a:p>
            <a:r>
              <a:rPr lang="ru-RU" sz="2800" dirty="0">
                <a:latin typeface="TimesNewRomanPSMT"/>
              </a:rPr>
              <a:t>1. 2. 3. 4. 5. </a:t>
            </a:r>
            <a:endParaRPr lang="ru-RU" sz="2800" dirty="0"/>
          </a:p>
        </p:txBody>
      </p:sp>
    </p:spTree>
    <p:extLst>
      <p:ext uri="{BB962C8B-B14F-4D97-AF65-F5344CB8AC3E}">
        <p14:creationId xmlns:p14="http://schemas.microsoft.com/office/powerpoint/2010/main" val="164062573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Users\snana\Pictures\Новая папка\images (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4800" y="97259"/>
            <a:ext cx="11514667" cy="6561517"/>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a:extLst>
              <a:ext uri="{FF2B5EF4-FFF2-40B4-BE49-F238E27FC236}">
                <a16:creationId xmlns:a16="http://schemas.microsoft.com/office/drawing/2014/main" id="{AB1062A9-9321-A69A-CF56-C8397201CF37}"/>
              </a:ext>
            </a:extLst>
          </p:cNvPr>
          <p:cNvSpPr/>
          <p:nvPr/>
        </p:nvSpPr>
        <p:spPr>
          <a:xfrm>
            <a:off x="2308860" y="982980"/>
            <a:ext cx="8321040" cy="5255062"/>
          </a:xfrm>
          <a:prstGeom prst="rect">
            <a:avLst/>
          </a:prstGeom>
        </p:spPr>
        <p:txBody>
          <a:bodyPr wrap="square">
            <a:spAutoFit/>
          </a:bodyPr>
          <a:lstStyle/>
          <a:p>
            <a:r>
              <a:rPr lang="ru-RU" sz="3200" b="1" dirty="0">
                <a:latin typeface="TimesNewRomanPS"/>
              </a:rPr>
              <a:t>Индивидуальное упражнение. Часть 2</a:t>
            </a:r>
          </a:p>
          <a:p>
            <a:r>
              <a:rPr lang="en" sz="3200" b="1" dirty="0">
                <a:latin typeface="TimesNewRomanPS"/>
              </a:rPr>
              <a:t> </a:t>
            </a:r>
            <a:endParaRPr lang="en" sz="3200" dirty="0"/>
          </a:p>
          <a:p>
            <a:r>
              <a:rPr lang="ru-RU" sz="2800" dirty="0">
                <a:latin typeface="TimesNewRomanPSMT"/>
              </a:rPr>
              <a:t>   </a:t>
            </a:r>
            <a:r>
              <a:rPr lang="ru-RU" sz="2800" i="1" dirty="0">
                <a:latin typeface="TimesNewRomanPSMT"/>
              </a:rPr>
              <a:t>Составьте список из 5 способов, которыми вы чаще всего проводите свое время. Перечислите их по порядку, причем то, что занимает больше всего времени, находится в </a:t>
            </a:r>
            <a:r>
              <a:rPr lang="ru-RU" sz="2800" i="1" dirty="0" err="1">
                <a:latin typeface="TimesNewRomanPSMT"/>
              </a:rPr>
              <a:t>верхнеи</a:t>
            </a:r>
            <a:r>
              <a:rPr lang="ru-RU" sz="2800" i="1" dirty="0">
                <a:latin typeface="TimesNewRomanPSMT"/>
              </a:rPr>
              <a:t>̆ части списка. </a:t>
            </a:r>
            <a:endParaRPr lang="ru-RU" sz="2800" i="1" dirty="0"/>
          </a:p>
          <a:p>
            <a:r>
              <a:rPr lang="ru-RU" sz="2800" dirty="0">
                <a:latin typeface="TimesNewRomanPSMT"/>
              </a:rPr>
              <a:t>1. </a:t>
            </a:r>
            <a:endParaRPr lang="ru-RU" sz="2800" dirty="0"/>
          </a:p>
          <a:p>
            <a:r>
              <a:rPr lang="ru-RU" sz="2800" dirty="0">
                <a:latin typeface="TimesNewRomanPSMT"/>
              </a:rPr>
              <a:t>2. </a:t>
            </a:r>
            <a:endParaRPr lang="ru-RU" sz="2800" dirty="0"/>
          </a:p>
          <a:p>
            <a:r>
              <a:rPr lang="ru-RU" sz="2800" dirty="0">
                <a:latin typeface="TimesNewRomanPSMT"/>
              </a:rPr>
              <a:t>3. </a:t>
            </a:r>
            <a:endParaRPr lang="ru-RU" sz="2800" dirty="0"/>
          </a:p>
          <a:p>
            <a:r>
              <a:rPr lang="ru-RU" sz="2800" dirty="0">
                <a:latin typeface="TimesNewRomanPSMT"/>
              </a:rPr>
              <a:t>4. </a:t>
            </a:r>
          </a:p>
          <a:p>
            <a:r>
              <a:rPr lang="ru-RU" sz="2800" dirty="0">
                <a:latin typeface="TimesNewRomanPSMT"/>
              </a:rPr>
              <a:t>5.</a:t>
            </a:r>
            <a:endParaRPr lang="ru-RU" sz="2800" dirty="0"/>
          </a:p>
          <a:p>
            <a:endParaRPr lang="ru-RU" dirty="0"/>
          </a:p>
        </p:txBody>
      </p:sp>
    </p:spTree>
    <p:extLst>
      <p:ext uri="{BB962C8B-B14F-4D97-AF65-F5344CB8AC3E}">
        <p14:creationId xmlns:p14="http://schemas.microsoft.com/office/powerpoint/2010/main" val="994307907"/>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Users\snana\Pictures\Новая папка\images (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04800" y="97259"/>
            <a:ext cx="11514667" cy="6561517"/>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a:extLst>
              <a:ext uri="{FF2B5EF4-FFF2-40B4-BE49-F238E27FC236}">
                <a16:creationId xmlns:a16="http://schemas.microsoft.com/office/drawing/2014/main" id="{017682DA-FD99-4959-F56A-59A57324F3D7}"/>
              </a:ext>
            </a:extLst>
          </p:cNvPr>
          <p:cNvSpPr/>
          <p:nvPr/>
        </p:nvSpPr>
        <p:spPr>
          <a:xfrm>
            <a:off x="2491740" y="640080"/>
            <a:ext cx="8206740" cy="5262979"/>
          </a:xfrm>
          <a:prstGeom prst="rect">
            <a:avLst/>
          </a:prstGeom>
        </p:spPr>
        <p:txBody>
          <a:bodyPr wrap="square">
            <a:spAutoFit/>
          </a:bodyPr>
          <a:lstStyle/>
          <a:p>
            <a:r>
              <a:rPr lang="ru-RU" sz="2800" dirty="0"/>
              <a:t>  Сравните </a:t>
            </a:r>
            <a:r>
              <a:rPr lang="ru-RU" sz="2800" dirty="0" err="1"/>
              <a:t>первыи</a:t>
            </a:r>
            <a:r>
              <a:rPr lang="ru-RU" sz="2800" dirty="0"/>
              <a:t>̆ список (то, что вы цените) со списком способов, которыми вы проводите свое время. Вы видите проблему? </a:t>
            </a:r>
            <a:r>
              <a:rPr lang="ru-RU" sz="2800" dirty="0" err="1"/>
              <a:t>Задайте</a:t>
            </a:r>
            <a:r>
              <a:rPr lang="ru-RU" sz="2800" dirty="0"/>
              <a:t> себе следующие вопросы: </a:t>
            </a:r>
          </a:p>
          <a:p>
            <a:r>
              <a:rPr lang="ru-RU" sz="3200" i="1" dirty="0"/>
              <a:t>* В чем эти два списка совпадают?</a:t>
            </a:r>
            <a:br>
              <a:rPr lang="ru-RU" sz="3200" i="1" dirty="0"/>
            </a:br>
            <a:r>
              <a:rPr lang="ru-RU" sz="3200" i="1" dirty="0"/>
              <a:t>* Трачу ли я свое время на то, что важнее всего? </a:t>
            </a:r>
          </a:p>
          <a:p>
            <a:r>
              <a:rPr lang="ru-RU" sz="3200" i="1" dirty="0"/>
              <a:t>* Есть ли дела, которые я должен вычеркнуть из </a:t>
            </a:r>
            <a:r>
              <a:rPr lang="ru-RU" sz="3200" i="1" dirty="0" err="1"/>
              <a:t>своеи</a:t>
            </a:r>
            <a:r>
              <a:rPr lang="ru-RU" sz="3200" i="1" dirty="0"/>
              <a:t>̆ </a:t>
            </a:r>
            <a:r>
              <a:rPr lang="ru-RU" sz="3200" i="1" dirty="0" err="1"/>
              <a:t>повседневнои</a:t>
            </a:r>
            <a:r>
              <a:rPr lang="ru-RU" sz="3200" i="1" dirty="0"/>
              <a:t>̆ деятельности, чтобы </a:t>
            </a:r>
            <a:r>
              <a:rPr lang="ru-RU" sz="3200" i="1" dirty="0" err="1"/>
              <a:t>найти</a:t>
            </a:r>
            <a:r>
              <a:rPr lang="ru-RU" sz="3200" i="1" dirty="0"/>
              <a:t> время для того, что является самым важным? </a:t>
            </a:r>
          </a:p>
        </p:txBody>
      </p:sp>
    </p:spTree>
    <p:extLst>
      <p:ext uri="{BB962C8B-B14F-4D97-AF65-F5344CB8AC3E}">
        <p14:creationId xmlns:p14="http://schemas.microsoft.com/office/powerpoint/2010/main" val="2468692065"/>
      </p:ext>
    </p:extLst>
  </p:cSld>
  <p:clrMapOvr>
    <a:masterClrMapping/>
  </p:clrMapOvr>
  <p:transition spd="slow">
    <p:push dir="u"/>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718</TotalTime>
  <Words>3930</Words>
  <Application>Microsoft Macintosh PowerPoint</Application>
  <PresentationFormat>Широкоэкранный</PresentationFormat>
  <Paragraphs>185</Paragraphs>
  <Slides>24</Slides>
  <Notes>15</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24</vt:i4>
      </vt:variant>
    </vt:vector>
  </HeadingPairs>
  <TitlesOfParts>
    <vt:vector size="31" baseType="lpstr">
      <vt:lpstr>Arial</vt:lpstr>
      <vt:lpstr>Calibri</vt:lpstr>
      <vt:lpstr>Calibri Light</vt:lpstr>
      <vt:lpstr>Times New Roman</vt:lpstr>
      <vt:lpstr>TimesNewRomanPS</vt:lpstr>
      <vt:lpstr>TimesNewRomanPSMT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Ирина Козева</dc:creator>
  <cp:lastModifiedBy>Ирина Козева</cp:lastModifiedBy>
  <cp:revision>8</cp:revision>
  <dcterms:created xsi:type="dcterms:W3CDTF">2022-06-27T13:14:46Z</dcterms:created>
  <dcterms:modified xsi:type="dcterms:W3CDTF">2022-10-14T06:06:56Z</dcterms:modified>
</cp:coreProperties>
</file>