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7"/>
  </p:notesMasterIdLst>
  <p:sldIdLst>
    <p:sldId id="257" r:id="rId2"/>
    <p:sldId id="259" r:id="rId3"/>
    <p:sldId id="284" r:id="rId4"/>
    <p:sldId id="282" r:id="rId5"/>
    <p:sldId id="277" r:id="rId6"/>
    <p:sldId id="288" r:id="rId7"/>
    <p:sldId id="276" r:id="rId8"/>
    <p:sldId id="289" r:id="rId9"/>
    <p:sldId id="280" r:id="rId10"/>
    <p:sldId id="291" r:id="rId11"/>
    <p:sldId id="290" r:id="rId12"/>
    <p:sldId id="260" r:id="rId13"/>
    <p:sldId id="262" r:id="rId14"/>
    <p:sldId id="269" r:id="rId15"/>
    <p:sldId id="292" r:id="rId16"/>
    <p:sldId id="294" r:id="rId17"/>
    <p:sldId id="293" r:id="rId18"/>
    <p:sldId id="296" r:id="rId19"/>
    <p:sldId id="287" r:id="rId20"/>
    <p:sldId id="272" r:id="rId21"/>
    <p:sldId id="295" r:id="rId22"/>
    <p:sldId id="304" r:id="rId23"/>
    <p:sldId id="298" r:id="rId24"/>
    <p:sldId id="302" r:id="rId25"/>
    <p:sldId id="30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71"/>
    <p:restoredTop sz="79533" autoAdjust="0"/>
  </p:normalViewPr>
  <p:slideViewPr>
    <p:cSldViewPr>
      <p:cViewPr varScale="1">
        <p:scale>
          <a:sx n="74" d="100"/>
          <a:sy n="74" d="100"/>
        </p:scale>
        <p:origin x="1936" y="176"/>
      </p:cViewPr>
      <p:guideLst>
        <p:guide orient="horz" pos="216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10A79-58FE-458C-A352-097DEF99B7F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339D7-FD85-472C-A132-B7F6EC6D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5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СОЛО       МАМА        От</a:t>
            </a:r>
            <a:r>
              <a:rPr lang="ru-RU" baseline="0" dirty="0"/>
              <a:t> выживания к процветанию  Доктор ПАМЕЛА КОНСУЭГРА</a:t>
            </a:r>
          </a:p>
          <a:p>
            <a:r>
              <a:rPr lang="ru-RU" dirty="0"/>
              <a:t>Возможно, ты мать-одиночка по собственному выбору, из-за неожиданной беременности, из-за развода, из-за смерти отца вашего ребенка, из-за отсутствующего отца, из-за его отказа от участия в воспитании или из-за множества других обстоятельств. Одинокие мамы – это матери, самостоятельно воспитывающие ребенка, по своему выбору или обстоятельствам.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455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1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«Цель наказания – помешать ребенку делать то, чего вы не хотите, и использовать </a:t>
            </a:r>
            <a:r>
              <a:rPr lang="ru-RU" sz="1800" dirty="0" err="1">
                <a:effectLst/>
                <a:latin typeface="TimesNewRomanPSMT"/>
              </a:rPr>
              <a:t>болезненныи</a:t>
            </a:r>
            <a:r>
              <a:rPr lang="ru-RU" sz="1800" dirty="0">
                <a:effectLst/>
                <a:latin typeface="TimesNewRomanPSMT"/>
              </a:rPr>
              <a:t>̆ или </a:t>
            </a:r>
            <a:r>
              <a:rPr lang="ru-RU" sz="1800" dirty="0" err="1">
                <a:effectLst/>
                <a:latin typeface="TimesNewRomanPSMT"/>
              </a:rPr>
              <a:t>неприятныи</a:t>
            </a:r>
            <a:r>
              <a:rPr lang="ru-RU" sz="1800" dirty="0">
                <a:effectLst/>
                <a:latin typeface="TimesNewRomanPSMT"/>
              </a:rPr>
              <a:t>̆ метод, чтобы остановить его». С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стороны, дисциплина: «Эффективная дисциплина помогает детям научиться контролировать свое поведение, чтобы они </a:t>
            </a:r>
            <a:r>
              <a:rPr lang="ru-RU" sz="1800" dirty="0" err="1">
                <a:effectLst/>
                <a:latin typeface="TimesNewRomanPSMT"/>
              </a:rPr>
              <a:t>действовали</a:t>
            </a:r>
            <a:r>
              <a:rPr lang="ru-RU" sz="1800" dirty="0">
                <a:effectLst/>
                <a:latin typeface="TimesNewRomanPSMT"/>
              </a:rPr>
              <a:t> в соответствии со своими представлениями о том, что правильно и неправильно, а не из-за того, что они боятся наказания. Например, они честны потому, что считают неправильным быть нечестными, а не потому, что боятся, что их </a:t>
            </a:r>
            <a:r>
              <a:rPr lang="ru-RU" sz="1800" dirty="0" err="1">
                <a:effectLst/>
                <a:latin typeface="TimesNewRomanPSMT"/>
              </a:rPr>
              <a:t>поймают</a:t>
            </a:r>
            <a:r>
              <a:rPr lang="ru-RU" sz="1800" dirty="0">
                <a:effectLst/>
                <a:latin typeface="TimesNewRomanPSMT"/>
              </a:rPr>
              <a:t> на лжи»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7556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ru-RU" dirty="0"/>
              <a:t>Установите четкие рамки и границы</a:t>
            </a:r>
          </a:p>
          <a:p>
            <a:pPr marL="228600" indent="-228600">
              <a:buAutoNum type="arabicPeriod"/>
            </a:pPr>
            <a:r>
              <a:rPr lang="ru-RU" dirty="0"/>
              <a:t>Определите последствия неприемлемого поведения</a:t>
            </a:r>
          </a:p>
          <a:p>
            <a:pPr marL="228600" indent="-228600">
              <a:buAutoNum type="arabicPeriod"/>
            </a:pPr>
            <a:r>
              <a:rPr lang="ru-RU" dirty="0"/>
              <a:t>Правила дома – не предмет для обсуждения</a:t>
            </a:r>
          </a:p>
          <a:p>
            <a:pPr marL="228600" indent="-228600">
              <a:buAutoNum type="arabicPeriod"/>
            </a:pPr>
            <a:r>
              <a:rPr lang="ru-RU" dirty="0"/>
              <a:t>Ограничения установлены для безопасности</a:t>
            </a:r>
          </a:p>
          <a:p>
            <a:pPr marL="228600" indent="-228600">
              <a:buAutoNum type="arabicPeriod"/>
            </a:pPr>
            <a:r>
              <a:rPr lang="ru-RU" dirty="0"/>
              <a:t>Ограничения являются признаком любви</a:t>
            </a:r>
          </a:p>
          <a:p>
            <a:pPr marL="228600" indent="-228600">
              <a:buAutoNum type="arabicPeriod"/>
            </a:pPr>
            <a:r>
              <a:rPr lang="ru-RU" dirty="0"/>
              <a:t>Необходимость отслеживания онлайн – активности</a:t>
            </a:r>
          </a:p>
          <a:p>
            <a:pPr marL="228600" indent="-228600">
              <a:buAutoNum type="arabicPeriod"/>
            </a:pPr>
            <a:r>
              <a:rPr lang="ru-RU" dirty="0"/>
              <a:t>Переосмысливание границ в зависимости от возраста</a:t>
            </a:r>
          </a:p>
          <a:p>
            <a:pPr marL="228600" indent="-228600">
              <a:buAutoNum type="arabicPeriod"/>
            </a:pPr>
            <a:r>
              <a:rPr lang="ru-RU" dirty="0"/>
              <a:t>Контролируйте собственное поведение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404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699181-970B-DE4A-A7B7-D6F41861407F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775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693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effectLst/>
                <a:latin typeface="TimesNewRomanPSMT"/>
              </a:rPr>
              <a:t>* Будьте последовательны и </a:t>
            </a:r>
            <a:r>
              <a:rPr lang="ru-RU" sz="1200" dirty="0" err="1">
                <a:effectLst/>
                <a:latin typeface="TimesNewRomanPSMT"/>
              </a:rPr>
              <a:t>следуйте</a:t>
            </a:r>
            <a:r>
              <a:rPr lang="ru-RU" sz="1200" dirty="0">
                <a:effectLst/>
                <a:latin typeface="TimesNewRomanPSMT"/>
              </a:rPr>
              <a:t> тому, что вы говорите.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Выполняйте</a:t>
            </a:r>
            <a:r>
              <a:rPr lang="ru-RU" sz="1200" dirty="0">
                <a:effectLst/>
                <a:latin typeface="TimesNewRomanPSMT"/>
              </a:rPr>
              <a:t> свои обещания.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dirty="0">
                <a:latin typeface="TimesNewRomanPSMT"/>
              </a:rPr>
              <a:t>В</a:t>
            </a:r>
            <a:r>
              <a:rPr lang="ru-RU" sz="1200" dirty="0">
                <a:effectLst/>
                <a:latin typeface="TimesNewRomanPSMT"/>
              </a:rPr>
              <a:t>станьте на уровень вашего ребенка, посмотрите ему в глаза, мягко держите его за руки и говорите четко, чтобы он мог понять.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Будьте справедливы и разумны.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Будьте хладнокровны, </a:t>
            </a:r>
            <a:r>
              <a:rPr lang="ru-RU" sz="1200" dirty="0" err="1">
                <a:effectLst/>
                <a:latin typeface="TimesNewRomanPSMT"/>
              </a:rPr>
              <a:t>спокойны</a:t>
            </a:r>
            <a:r>
              <a:rPr lang="ru-RU" sz="1200" dirty="0">
                <a:effectLst/>
                <a:latin typeface="TimesNewRomanPSMT"/>
              </a:rPr>
              <a:t> и </a:t>
            </a:r>
            <a:r>
              <a:rPr lang="ru-RU" sz="1200" dirty="0" err="1">
                <a:effectLst/>
                <a:latin typeface="TimesNewRomanPSMT"/>
              </a:rPr>
              <a:t>собранны</a:t>
            </a:r>
            <a:r>
              <a:rPr lang="ru-RU" sz="1200" dirty="0">
                <a:effectLst/>
                <a:latin typeface="TimesNewRomanPSMT"/>
              </a:rPr>
              <a:t> при исправлении неправильного поведения</a:t>
            </a:r>
            <a:r>
              <a:rPr lang="ru-RU" dirty="0">
                <a:latin typeface="TimesNewRomanPSMT"/>
              </a:rPr>
              <a:t>.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Уважайте</a:t>
            </a:r>
            <a:r>
              <a:rPr lang="ru-RU" sz="1200" dirty="0">
                <a:effectLst/>
                <a:latin typeface="TimesNewRomanPSMT"/>
              </a:rPr>
              <a:t> индивидуальные способности, интересы и потребности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Берегите репутацию ребенка и никогда не </a:t>
            </a:r>
            <a:r>
              <a:rPr lang="ru-RU" sz="1200" dirty="0" err="1">
                <a:effectLst/>
                <a:latin typeface="TimesNewRomanPSMT"/>
              </a:rPr>
              <a:t>критикуйте</a:t>
            </a:r>
            <a:r>
              <a:rPr lang="ru-RU" sz="1200" dirty="0">
                <a:effectLst/>
                <a:latin typeface="TimesNewRomanPSMT"/>
              </a:rPr>
              <a:t> его публично.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Будьте вежливы и уважительны с отцом вашего ребенка, друзьями и соседями.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Настаивайте</a:t>
            </a:r>
            <a:r>
              <a:rPr lang="ru-RU" sz="1200" dirty="0">
                <a:effectLst/>
                <a:latin typeface="TimesNewRomanPSMT"/>
              </a:rPr>
              <a:t> на том, чтобы все члены семьи уважали друг друга.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Уважайте</a:t>
            </a:r>
            <a:r>
              <a:rPr lang="ru-RU" sz="1200" dirty="0">
                <a:effectLst/>
                <a:latin typeface="TimesNewRomanPSMT"/>
              </a:rPr>
              <a:t> собственность вашего ребенка и его потребность в уединении.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Подумайте</a:t>
            </a:r>
            <a:r>
              <a:rPr lang="ru-RU" sz="1200" dirty="0">
                <a:effectLst/>
                <a:latin typeface="TimesNewRomanPSMT"/>
              </a:rPr>
              <a:t>, как бы вы хотели, чтобы с вами обращались, если бы вы были ребенком, и ведите себя соответственно.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* </a:t>
            </a:r>
            <a:r>
              <a:rPr lang="ru-RU" sz="1200" dirty="0" err="1">
                <a:effectLst/>
                <a:latin typeface="TimesNewRomanPSMT"/>
              </a:rPr>
              <a:t>Проявляйте</a:t>
            </a:r>
            <a:r>
              <a:rPr lang="ru-RU" sz="1200" dirty="0">
                <a:effectLst/>
                <a:latin typeface="TimesNewRomanPSMT"/>
              </a:rPr>
              <a:t> почтение к Богу и уважение к другим авторитетам.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2963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4560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775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279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70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NewRomanPSMT"/>
              </a:rPr>
              <a:t>Поделиться </a:t>
            </a:r>
            <a:r>
              <a:rPr lang="ru-RU" sz="1800" dirty="0" err="1">
                <a:effectLst/>
                <a:latin typeface="TimesNewRomanPSMT"/>
              </a:rPr>
              <a:t>своеи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верои</a:t>
            </a:r>
            <a:r>
              <a:rPr lang="ru-RU" sz="1800" dirty="0">
                <a:effectLst/>
                <a:latin typeface="TimesNewRomanPSMT"/>
              </a:rPr>
              <a:t>̆ в Иисуса со своим ребенком – это, </a:t>
            </a:r>
            <a:r>
              <a:rPr lang="ru-RU" sz="1800" dirty="0" err="1">
                <a:effectLst/>
                <a:latin typeface="TimesNewRomanPSMT"/>
              </a:rPr>
              <a:t>пожалуи</a:t>
            </a:r>
            <a:r>
              <a:rPr lang="ru-RU" sz="1800" dirty="0">
                <a:effectLst/>
                <a:latin typeface="TimesNewRomanPSMT"/>
              </a:rPr>
              <a:t>̆, ваша самая важная ответственность как </a:t>
            </a:r>
            <a:r>
              <a:rPr lang="ru-RU" sz="1800" dirty="0" err="1">
                <a:effectLst/>
                <a:latin typeface="TimesNewRomanPSMT"/>
              </a:rPr>
              <a:t>одинокои</a:t>
            </a:r>
            <a:r>
              <a:rPr lang="ru-RU" sz="1800" dirty="0">
                <a:effectLst/>
                <a:latin typeface="TimesNewRomanPSMT"/>
              </a:rPr>
              <a:t>̆ мамы. И, как напоминает вам Писание, это не то, что происходит один день в неделю. Скорее, вы передаете вашему ребенку веру тем, как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вы выполняете свои повседневные обязанности и живете </a:t>
            </a:r>
            <a:r>
              <a:rPr lang="ru-RU" sz="1800" dirty="0" err="1">
                <a:effectLst/>
                <a:latin typeface="TimesNewRomanPSMT"/>
              </a:rPr>
              <a:t>своеи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повседневнои</a:t>
            </a:r>
            <a:r>
              <a:rPr lang="ru-RU" sz="1800" dirty="0">
                <a:effectLst/>
                <a:latin typeface="TimesNewRomanPSMT"/>
              </a:rPr>
              <a:t>̆ жизнью. Тем не менее, вы уже и так перегружены, и, возможно, это кажется еще одним пунктом, </a:t>
            </a:r>
            <a:r>
              <a:rPr lang="ru-RU" sz="1800" dirty="0" err="1">
                <a:effectLst/>
                <a:latin typeface="TimesNewRomanPSMT"/>
              </a:rPr>
              <a:t>которыи</a:t>
            </a:r>
            <a:r>
              <a:rPr lang="ru-RU" sz="1800" dirty="0">
                <a:effectLst/>
                <a:latin typeface="TimesNewRomanPSMT"/>
              </a:rPr>
              <a:t>̆ нужно добавить к вашему расписанию.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Мамы, как вы думаете, оказываете ли вы влияние на становление веры вашего ребенка? Где был бы ваш ребенок без вас? Вы делаете гораздо больше, чем просто даете жизнь. У вас есть потенциал формировать своего ребенка, превращая его в того человека, которым он станет. Более того, исследования продолжают указывать на центральную роль, которую мамы (то есть ВЫ) играют в духовном развитии своих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78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Поддерживайте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постоянную связь с церковью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Мамы, у вас есть важная роль – связать своего ребенка с церковью. Поговорите со своим ребенком о том, как бы он хотел поучаствовать в служении и в деятельности церкви, и обсудите эти идеи с вашим молодежным руководителем или пастором. Если посещение церкви для вас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сейчас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не важно, оно не будет важно и для вашего ребенка, когда он вырастет и созреет. </a:t>
            </a:r>
            <a:endParaRPr lang="ru-RU" dirty="0"/>
          </a:p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Проводите ежедневное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семейное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богослужение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Не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пропускайте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проведения ежедневного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семейного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богослужения из-за занятости. Важно проявлять постоянство и сделать его соответствующим возрасту.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Сделайте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свое ежедневное богослужение веселым и интерактивным, а не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заставляйте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его казаться еще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однои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домашнеи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обязанностью. 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Участвуйте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в богослужении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всеи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̆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семьеи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̆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Участие в христианском богослужении оказывает мощное влияние на религиозную жизнь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детеи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̆. Опыты, приобретенные на христианском богослужении делают веру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реальнои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живои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̆. Эти переживания способствуют возрастанию веры и часто меняют жизнь молодых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людеи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̆. Связь между поколениями проявляется не только в самом факте участия в богослужении, но и в пересказе этого события спустя годы, когда оно становится дорогим и общим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семейным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воспоминанием. 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Возрастайте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, преодолевая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семейные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конфликты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Каждая семья рано или поздно столкнется с конфликтом. Важно использовать их как возможности для возрастания в вере. Конфликты должны разрешаться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молитвои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̆, покаянием и прощением.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Возрастайте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, преодолевая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семейные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проблемы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У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каждои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семьи есть проблемы: финансы, потеря работы, смерть близких, болезнь и т. д. С этими вызовами и испытаниями можно справиться с помощью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общеи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веры. Ваш ребенок должен видеть, как вы обращаетесь к Богу за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поддержкои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̆, руководством 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силои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8562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Прививание привычки посещать церковь</a:t>
            </a:r>
          </a:p>
          <a:p>
            <a:r>
              <a:rPr lang="ru-RU" dirty="0"/>
              <a:t>Посещение субботней школы (песни, библейские истории, общение со сверстниками)</a:t>
            </a:r>
          </a:p>
          <a:p>
            <a:r>
              <a:rPr lang="ru-RU" dirty="0"/>
              <a:t>Особая прогулка</a:t>
            </a:r>
          </a:p>
          <a:p>
            <a:r>
              <a:rPr lang="ru-RU" dirty="0"/>
              <a:t>Лучшие блюда, десерт, «субботние игрушки»</a:t>
            </a:r>
          </a:p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Чтение Священного Писания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Разбейте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отрывок Писания на мелкие части. Разделите эти части между вами и вашим ребенком. </a:t>
            </a:r>
            <a:endParaRPr lang="ru-RU" dirty="0"/>
          </a:p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Молитва в несколько слов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Вы можете молиться вместе со своим ребенком, если он не хочет делать это в одиночку.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Каждыи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из вас может произнести одно-два предложения. Молитва не должна быть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долгои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̆. </a:t>
            </a:r>
            <a:endParaRPr lang="ru-RU" dirty="0"/>
          </a:p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Музыкальное прославление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Если у вас музыкальная семья, подготовьте музыкальное выступление. 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Втречающии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̆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Предложите ребенку быть встречающим у двери. Встаньте у входа со своим ребенком 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приветствуйте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всех приходящих в церковь. Нет более приятного приветствия, чем детская улыбка и протянутая детская ручка. 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Раздавайте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церковные программки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Если у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вашеи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церкви есть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еженедельныи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бюллетень или программка, встаньте вместе с ребенком 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раздайте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их. </a:t>
            </a:r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4896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Будьте последовательны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Проводите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семейные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богослужения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каждыи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день и в одно и то же время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каждыи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день. Не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пропускайте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их проведения. Если от чего-то приходится отказываться, пусть это будет что-то другое. Время ежедневного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семейного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богослужения должно быть священным в вашем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семейном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расписании. </a:t>
            </a:r>
            <a:endParaRPr lang="ru-RU" dirty="0"/>
          </a:p>
          <a:p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Сделайте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его соответствующим возрасту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Итак, какие виды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богопоклонения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увлекательны и полны соответствующих возрасту практических уроков? Не стоит читать материалы, которые дети не смогут понять или которые не имеют к ним отношения. Если вы хотите, чтобы они с нетерпением ждали этого времени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каждыи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день, оно должно быть захватывающим и веселым для них.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Сделайте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поклонение интерактивным. (Вы можете попробовать сценки, кукольные представления, прогулки на природе,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библейские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игры,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библейские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шарады и т. д.). </a:t>
            </a:r>
            <a:endParaRPr lang="ru-RU" dirty="0"/>
          </a:p>
          <a:p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Проводить </a:t>
            </a:r>
            <a:r>
              <a:rPr lang="ru-RU" sz="1800" b="1" dirty="0" err="1">
                <a:solidFill>
                  <a:srgbClr val="231E1E"/>
                </a:solidFill>
                <a:effectLst/>
                <a:latin typeface="TimesNewRomanPS"/>
              </a:rPr>
              <a:t>семейное</a:t>
            </a:r>
            <a:r>
              <a:rPr lang="ru-RU" sz="1800" b="1" dirty="0">
                <a:solidFill>
                  <a:srgbClr val="231E1E"/>
                </a:solidFill>
                <a:effectLst/>
                <a:latin typeface="TimesNewRomanPS"/>
              </a:rPr>
              <a:t> богослужение 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– это глагол – Родители должны быть инициаторами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семейного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поклонения, но дети могут быть частью его планирования и подготовки. Помните, что ваш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старшии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ребенок может участвовать в планировании. Вы можете сообщить им мощную весть, что поклонение Богу – это глагол, это не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зрелищныи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вид спорта, а их приношение Ему. </a:t>
            </a:r>
            <a:endParaRPr lang="ru-RU" dirty="0"/>
          </a:p>
          <a:p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Семейное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 богослужение может быть одним из самых ожидаемых моментов дня. Это может быть веселое, запоминающееся и связывающее друг с другом время. Но самое главное – это время для духовного роста. Эти мгновения вашего дня можно использовать, чтобы разжечь </a:t>
            </a:r>
            <a:r>
              <a:rPr lang="ru-RU" sz="1800" dirty="0" err="1">
                <a:solidFill>
                  <a:srgbClr val="231E1E"/>
                </a:solidFill>
                <a:effectLst/>
                <a:latin typeface="TimesNewRomanPSMT"/>
              </a:rPr>
              <a:t>духовныи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̆ огонь в вас и в вашем ребенке.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383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Время поклонения</a:t>
            </a:r>
          </a:p>
          <a:p>
            <a:r>
              <a:rPr lang="ru-RU" dirty="0"/>
              <a:t>Время поездок на автомобиле</a:t>
            </a:r>
          </a:p>
          <a:p>
            <a:r>
              <a:rPr lang="ru-RU" dirty="0"/>
              <a:t>Время болезни</a:t>
            </a:r>
          </a:p>
          <a:p>
            <a:r>
              <a:rPr lang="ru-RU" dirty="0"/>
              <a:t>Время приема пищи</a:t>
            </a:r>
          </a:p>
          <a:p>
            <a:r>
              <a:rPr lang="ru-RU" dirty="0"/>
              <a:t>Небольшой отдых</a:t>
            </a:r>
          </a:p>
          <a:p>
            <a:r>
              <a:rPr lang="ru-RU" dirty="0"/>
              <a:t>Время один на один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794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Примите на себя заботу о стариках</a:t>
            </a:r>
          </a:p>
          <a:p>
            <a:r>
              <a:rPr lang="ru-RU" dirty="0"/>
              <a:t>Быть старшим братом/старшей сестрой</a:t>
            </a:r>
          </a:p>
          <a:p>
            <a:r>
              <a:rPr lang="ru-RU" dirty="0"/>
              <a:t>Дни рождения с подарками</a:t>
            </a:r>
          </a:p>
          <a:p>
            <a:r>
              <a:rPr lang="ru-RU" dirty="0"/>
              <a:t>Служение кукольного театра</a:t>
            </a:r>
          </a:p>
          <a:p>
            <a:r>
              <a:rPr lang="ru-RU" dirty="0"/>
              <a:t>Внезапные добрые поступки</a:t>
            </a:r>
          </a:p>
          <a:p>
            <a:r>
              <a:rPr lang="ru-RU" dirty="0"/>
              <a:t>Миссионерские поездки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8957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Способствует их личному счастью</a:t>
            </a:r>
          </a:p>
          <a:p>
            <a:r>
              <a:rPr lang="ru-RU" dirty="0"/>
              <a:t>Помогает обрести смысл жизни</a:t>
            </a:r>
          </a:p>
          <a:p>
            <a:r>
              <a:rPr lang="ru-RU" dirty="0"/>
              <a:t>Лучший шанс принять Христа</a:t>
            </a:r>
          </a:p>
          <a:p>
            <a:r>
              <a:rPr lang="ru-RU" dirty="0"/>
              <a:t>Создать противовес мирским влияниям</a:t>
            </a:r>
          </a:p>
          <a:p>
            <a:r>
              <a:rPr lang="ru-RU" dirty="0"/>
              <a:t>Научиться любить других</a:t>
            </a:r>
          </a:p>
          <a:p>
            <a:r>
              <a:rPr lang="ru-RU" dirty="0"/>
              <a:t>Дружить с Иисусом – это весело</a:t>
            </a:r>
          </a:p>
          <a:p>
            <a:r>
              <a:rPr lang="ru-RU" dirty="0"/>
              <a:t>Помогает в построении других отношений/дружбы</a:t>
            </a:r>
          </a:p>
          <a:p>
            <a:r>
              <a:rPr lang="ru-RU" dirty="0"/>
              <a:t>Остаются особые воспоминания</a:t>
            </a:r>
          </a:p>
          <a:p>
            <a:r>
              <a:rPr lang="ru-RU" dirty="0"/>
              <a:t>Возможность подружиться с взрослыми в безопасной обстановке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934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Наш стих из Священного Писания напоминает нам о </a:t>
            </a:r>
            <a:r>
              <a:rPr lang="ru-RU" sz="1800" dirty="0" err="1">
                <a:effectLst/>
                <a:latin typeface="TimesNewRomanPSMT"/>
              </a:rPr>
              <a:t>нашеи</a:t>
            </a:r>
            <a:r>
              <a:rPr lang="ru-RU" sz="1800" dirty="0">
                <a:effectLst/>
                <a:latin typeface="TimesNewRomanPSMT"/>
              </a:rPr>
              <a:t>̆ роли в наставлении нашего ребенка, установлении границ и рамок, правил, которые защищают его и обеспечивают основанную на любви дисциплину. Одна из самых важных задач, стоящих перед родителями, - сформировать из наших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 таких взрослых, которые будут добиваться успеха в мире, полном правил и ожиданий. Как это достигается? Посредством дисциплины.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19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77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965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74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37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8088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34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73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702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4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57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1" y="0"/>
            <a:ext cx="4571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-42172"/>
            <a:ext cx="4576573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60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606045" y="964692"/>
            <a:ext cx="5937755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855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6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nana\Pictures\Новая папка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9150"/>
            <a:ext cx="2952328" cy="221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nana\Pictures\Новая папка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56747"/>
            <a:ext cx="2635374" cy="205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nana\Pictures\Новая папка\depositphotos_269483136-stock-photo-family-children-and-parenthood-conce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645024"/>
            <a:ext cx="42019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nana\Pictures\Новая папка\Без названия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65" y="1287423"/>
            <a:ext cx="169545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nana\Pictures\Новая папка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428" y="264121"/>
            <a:ext cx="3241044" cy="21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786917">
            <a:off x="82511" y="1647961"/>
            <a:ext cx="667472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        </a:t>
            </a:r>
          </a:p>
          <a:p>
            <a:r>
              <a:rPr lang="ru-RU" dirty="0"/>
              <a:t>     </a:t>
            </a:r>
            <a:r>
              <a:rPr lang="ru-RU" sz="3200" i="1" dirty="0"/>
              <a:t>СОЛО   </a:t>
            </a:r>
            <a:r>
              <a:rPr lang="ru-RU" dirty="0"/>
              <a:t>   </a:t>
            </a:r>
          </a:p>
          <a:p>
            <a:r>
              <a:rPr lang="ru-RU" dirty="0"/>
              <a:t> </a:t>
            </a:r>
            <a:r>
              <a:rPr lang="ru-RU" sz="8800" b="1" i="1" dirty="0">
                <a:solidFill>
                  <a:srgbClr val="C00000"/>
                </a:solidFill>
              </a:rPr>
              <a:t>МАМА</a:t>
            </a:r>
            <a:r>
              <a:rPr lang="ru-RU" sz="72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dirty="0"/>
              <a:t>    </a:t>
            </a:r>
          </a:p>
          <a:p>
            <a:endParaRPr lang="ru-RU" dirty="0"/>
          </a:p>
          <a:p>
            <a:r>
              <a:rPr lang="ru-RU" dirty="0"/>
              <a:t>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 rot="10204286" flipV="1">
            <a:off x="5532356" y="2481827"/>
            <a:ext cx="27652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</a:rPr>
              <a:t>От</a:t>
            </a:r>
            <a:r>
              <a:rPr lang="ru-RU" sz="2800" i="1" baseline="0" dirty="0">
                <a:solidFill>
                  <a:schemeClr val="accent2">
                    <a:lumMod val="75000"/>
                  </a:schemeClr>
                </a:solidFill>
              </a:rPr>
              <a:t> выживания к процветанию</a:t>
            </a:r>
            <a:endParaRPr lang="en-US" sz="2800" i="1" baseline="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i="1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Часть 3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653135"/>
            <a:ext cx="16561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baseline="0" dirty="0"/>
              <a:t>    Доктор </a:t>
            </a:r>
          </a:p>
          <a:p>
            <a:r>
              <a:rPr lang="ru-RU" sz="2000" b="1" baseline="0" dirty="0"/>
              <a:t>   ПАМЕЛА    КОНСУЭГРА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4967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D8D6B25-1255-2457-8EE1-305D26141FDF}"/>
              </a:ext>
            </a:extLst>
          </p:cNvPr>
          <p:cNvSpPr txBox="1"/>
          <p:nvPr/>
        </p:nvSpPr>
        <p:spPr>
          <a:xfrm>
            <a:off x="1331640" y="1484784"/>
            <a:ext cx="552636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Почему это имеет значение </a:t>
            </a:r>
            <a:endParaRPr lang="ru-RU" sz="3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4D353B-0AFB-6A9B-B640-DC716FA3157E}"/>
              </a:ext>
            </a:extLst>
          </p:cNvPr>
          <p:cNvSpPr txBox="1"/>
          <p:nvPr/>
        </p:nvSpPr>
        <p:spPr>
          <a:xfrm>
            <a:off x="1331640" y="2087143"/>
            <a:ext cx="6336704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/>
              <a:t>* </a:t>
            </a:r>
            <a:r>
              <a:rPr lang="ru-RU" sz="2400" i="1" dirty="0"/>
              <a:t>Способствует их личному счастью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Помогает обрести смысл жизни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Лучший шанс принять Христа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Создать противовес мирским влияниям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Научиться любить других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Дружить с Иисусом – это весело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Помогает в построении других отношений/дружбы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Остаются особые воспоминания</a:t>
            </a:r>
          </a:p>
          <a:p>
            <a:r>
              <a:rPr lang="en-US" sz="2400" i="1" dirty="0"/>
              <a:t>* </a:t>
            </a:r>
            <a:r>
              <a:rPr lang="ru-RU" sz="2400" i="1" dirty="0"/>
              <a:t>Возможность подружиться с взрослыми в безопасной обстановке</a:t>
            </a:r>
          </a:p>
        </p:txBody>
      </p:sp>
    </p:spTree>
    <p:extLst>
      <p:ext uri="{BB962C8B-B14F-4D97-AF65-F5344CB8AC3E}">
        <p14:creationId xmlns:p14="http://schemas.microsoft.com/office/powerpoint/2010/main" val="3975989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33A1-7AE0-01B3-89A9-91D6FA6D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текс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2CC381FD-3A8D-16B0-0A89-F45C7A5D2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07" y="0"/>
            <a:ext cx="9206807" cy="678948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75C16E-94E6-3A05-C49C-222FC88A4A65}"/>
              </a:ext>
            </a:extLst>
          </p:cNvPr>
          <p:cNvSpPr txBox="1"/>
          <p:nvPr/>
        </p:nvSpPr>
        <p:spPr>
          <a:xfrm>
            <a:off x="1043608" y="964692"/>
            <a:ext cx="7272808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b="1" i="1" dirty="0"/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 долго длилась ваша самая долгая дружба? Почему вы так долго оставались друзьями?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Кто-нибудь еще когда-нибудь пытался встать между вами и вашим другом? Что вы сделали, чтобы этого не случилось?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Что из </a:t>
            </a:r>
            <a:r>
              <a:rPr lang="ru-RU" sz="2400" i="1" dirty="0" err="1">
                <a:effectLst/>
                <a:latin typeface="TimesNewRomanPSMT"/>
              </a:rPr>
              <a:t>вашеи</a:t>
            </a:r>
            <a:r>
              <a:rPr lang="ru-RU" sz="2400" i="1" dirty="0">
                <a:effectLst/>
                <a:latin typeface="TimesNewRomanPSMT"/>
              </a:rPr>
              <a:t>̆ </a:t>
            </a:r>
            <a:r>
              <a:rPr lang="ru-RU" sz="2400" i="1" dirty="0" err="1">
                <a:effectLst/>
                <a:latin typeface="TimesNewRomanPSMT"/>
              </a:rPr>
              <a:t>земнои</a:t>
            </a:r>
            <a:r>
              <a:rPr lang="ru-RU" sz="2400" i="1" dirty="0">
                <a:effectLst/>
                <a:latin typeface="TimesNewRomanPSMT"/>
              </a:rPr>
              <a:t>̆ дружбы вы можете применить к </a:t>
            </a:r>
            <a:r>
              <a:rPr lang="ru-RU" sz="2400" i="1" dirty="0" err="1">
                <a:effectLst/>
                <a:latin typeface="TimesNewRomanPSMT"/>
              </a:rPr>
              <a:t>вашеи</a:t>
            </a:r>
            <a:r>
              <a:rPr lang="ru-RU" sz="2400" i="1" dirty="0">
                <a:effectLst/>
                <a:latin typeface="TimesNewRomanPSMT"/>
              </a:rPr>
              <a:t>̆ дружбе с Иисусом? Чему вы можете научить своих </a:t>
            </a:r>
            <a:r>
              <a:rPr lang="ru-RU" sz="2400" i="1" dirty="0" err="1">
                <a:effectLst/>
                <a:latin typeface="TimesNewRomanPSMT"/>
              </a:rPr>
              <a:t>детеи</a:t>
            </a:r>
            <a:r>
              <a:rPr lang="ru-RU" sz="2400" i="1" dirty="0">
                <a:effectLst/>
                <a:latin typeface="TimesNewRomanPSMT"/>
              </a:rPr>
              <a:t>̆? </a:t>
            </a:r>
          </a:p>
          <a:p>
            <a:pPr>
              <a:buFont typeface="+mj-lt"/>
              <a:buAutoNum type="arabicPeriod"/>
            </a:pPr>
            <a:r>
              <a:rPr lang="ru-RU" sz="2400" i="1" dirty="0" err="1">
                <a:effectLst/>
                <a:latin typeface="TimesNewRomanPSMT"/>
              </a:rPr>
              <a:t>Подумайте</a:t>
            </a:r>
            <a:r>
              <a:rPr lang="ru-RU" sz="2400" i="1" dirty="0">
                <a:effectLst/>
                <a:latin typeface="TimesNewRomanPSMT"/>
              </a:rPr>
              <a:t> о некоторых друзьях, упомянутых в Библии (Руфь/</a:t>
            </a:r>
            <a:r>
              <a:rPr lang="ru-RU" sz="2400" i="1" dirty="0" err="1">
                <a:effectLst/>
                <a:latin typeface="TimesNewRomanPSMT"/>
              </a:rPr>
              <a:t>Ноеминь</a:t>
            </a:r>
            <a:r>
              <a:rPr lang="ru-RU" sz="2400" i="1" dirty="0">
                <a:effectLst/>
                <a:latin typeface="TimesNewRomanPSMT"/>
              </a:rPr>
              <a:t>; Давид/Ионафан; Павел/Варнава). Чему вы можете у них научиться? </a:t>
            </a:r>
          </a:p>
        </p:txBody>
      </p:sp>
    </p:spTree>
    <p:extLst>
      <p:ext uri="{BB962C8B-B14F-4D97-AF65-F5344CB8AC3E}">
        <p14:creationId xmlns:p14="http://schemas.microsoft.com/office/powerpoint/2010/main" val="5070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49" y="116632"/>
            <a:ext cx="8893102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7365DA-3583-4DCD-4C79-800CD5A09674}"/>
              </a:ext>
            </a:extLst>
          </p:cNvPr>
          <p:cNvSpPr txBox="1"/>
          <p:nvPr/>
        </p:nvSpPr>
        <p:spPr>
          <a:xfrm>
            <a:off x="2123728" y="1124744"/>
            <a:ext cx="5328592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effectLst/>
                <a:latin typeface="TimesNewRomanPSMT"/>
              </a:rPr>
              <a:t>  Во время обычных каждодневных занятий предоставляется множество </a:t>
            </a:r>
            <a:r>
              <a:rPr lang="ru-RU" sz="2400" b="1" i="1" dirty="0" err="1">
                <a:solidFill>
                  <a:srgbClr val="C00000"/>
                </a:solidFill>
                <a:effectLst/>
                <a:latin typeface="TimesNewRomanPSMT"/>
              </a:rPr>
              <a:t>возможностеи</a:t>
            </a:r>
            <a:r>
              <a:rPr lang="ru-RU" sz="2400" b="1" i="1" dirty="0">
                <a:solidFill>
                  <a:srgbClr val="C00000"/>
                </a:solidFill>
                <a:effectLst/>
                <a:latin typeface="TimesNewRomanPSMT"/>
              </a:rPr>
              <a:t>̆ рассказать вашему ребенку об Иисусе. Как родитель, вы должны быть открыты и искать эти моменты и не позволять им проходить зря. В конечном счете, имея вечные отношения с Иисусом Христом, ваш ребенок обретет преимущества, которые будут длиться всю жизнь и перенесутся в вечность.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577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5A66D3B-C76C-8C4B-0373-76E904224D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525" y="3814762"/>
            <a:ext cx="1003300" cy="749300"/>
          </a:xfrm>
        </p:spPr>
      </p:pic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4937"/>
            <a:ext cx="8928991" cy="668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02DC09-410E-5426-4D93-D1C525401206}"/>
              </a:ext>
            </a:extLst>
          </p:cNvPr>
          <p:cNvSpPr txBox="1"/>
          <p:nvPr/>
        </p:nvSpPr>
        <p:spPr>
          <a:xfrm>
            <a:off x="683568" y="1484784"/>
            <a:ext cx="7200800" cy="3365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tx2">
                    <a:lumMod val="50000"/>
                  </a:schemeClr>
                </a:solidFill>
                <a:effectLst/>
                <a:latin typeface="TimesNewRomanPS"/>
              </a:rPr>
              <a:t>   Дисциплина</a:t>
            </a:r>
            <a:r>
              <a:rPr lang="ru-RU" sz="4800" b="1" dirty="0">
                <a:solidFill>
                  <a:schemeClr val="tx2">
                    <a:lumMod val="50000"/>
                  </a:schemeClr>
                </a:solidFill>
                <a:effectLst/>
                <a:latin typeface="TimesNewRomanPS"/>
              </a:rPr>
              <a:t> </a:t>
            </a:r>
            <a:endParaRPr lang="en-US" sz="4800" b="1" dirty="0">
              <a:solidFill>
                <a:schemeClr val="tx2">
                  <a:lumMod val="50000"/>
                </a:schemeClr>
              </a:solidFill>
              <a:effectLst/>
              <a:latin typeface="TimesNewRomanPS"/>
            </a:endParaRPr>
          </a:p>
          <a:p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/>
                <a:latin typeface="TimesNewRomanPS"/>
              </a:rPr>
              <a:t>Принцип Священного Писания </a:t>
            </a:r>
            <a:endParaRPr lang="ru-RU" sz="2800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800" b="1" i="1" dirty="0">
                <a:solidFill>
                  <a:schemeClr val="tx2">
                    <a:lumMod val="50000"/>
                  </a:schemeClr>
                </a:solidFill>
                <a:effectLst/>
                <a:latin typeface="TimesNewRomanPS"/>
              </a:rPr>
              <a:t>«Наставь юношу при начале пути его: он не уклонится от него, когда и состарится» (Притчи 22:6). </a:t>
            </a:r>
            <a:endParaRPr lang="ru-RU" sz="28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D31620C-3B6D-BFE3-3F5D-2FD6B76BBD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43" y="313914"/>
            <a:ext cx="3135551" cy="2341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062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snana\Pictures\Новая папка\Без названия (4).jpg">
            <a:extLst>
              <a:ext uri="{FF2B5EF4-FFF2-40B4-BE49-F238E27FC236}">
                <a16:creationId xmlns:a16="http://schemas.microsoft.com/office/drawing/2014/main" id="{B3437DB0-58D7-E4A8-F35E-42C916DCF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2" y="0"/>
            <a:ext cx="89547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BDF1F1-02E4-84FF-C26C-16BD0D4F5118}"/>
              </a:ext>
            </a:extLst>
          </p:cNvPr>
          <p:cNvSpPr txBox="1"/>
          <p:nvPr/>
        </p:nvSpPr>
        <p:spPr>
          <a:xfrm>
            <a:off x="1331640" y="908719"/>
            <a:ext cx="6912768" cy="3539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TimesNewRomanPSMT"/>
              </a:rPr>
              <a:t>  </a:t>
            </a:r>
            <a:r>
              <a:rPr lang="ru-RU" sz="3200" dirty="0">
                <a:effectLst/>
                <a:latin typeface="TimesNewRomanPSMT"/>
              </a:rPr>
              <a:t>Чтобы понять, как лучше всего наставлять ребенка, полезно уяснить само слово </a:t>
            </a:r>
            <a:r>
              <a:rPr lang="ru-RU" sz="3200" b="1" dirty="0">
                <a:effectLst/>
                <a:latin typeface="TimesNewRomanPSMT"/>
              </a:rPr>
              <a:t>«дисциплина». </a:t>
            </a:r>
            <a:r>
              <a:rPr lang="ru-RU" sz="3200" dirty="0">
                <a:effectLst/>
                <a:latin typeface="TimesNewRomanPSMT"/>
              </a:rPr>
              <a:t>Слово </a:t>
            </a:r>
            <a:r>
              <a:rPr lang="ru-RU" sz="3200" b="1" dirty="0">
                <a:effectLst/>
                <a:latin typeface="TimesNewRomanPSMT"/>
              </a:rPr>
              <a:t>«дисциплина» </a:t>
            </a:r>
            <a:r>
              <a:rPr lang="ru-RU" sz="3200" dirty="0">
                <a:effectLst/>
                <a:latin typeface="TimesNewRomanPSMT"/>
              </a:rPr>
              <a:t>имеет </a:t>
            </a:r>
            <a:r>
              <a:rPr lang="ru-RU" sz="3200" dirty="0" err="1">
                <a:effectLst/>
                <a:latin typeface="TimesNewRomanPSMT"/>
              </a:rPr>
              <a:t>общии</a:t>
            </a:r>
            <a:r>
              <a:rPr lang="ru-RU" sz="3200" dirty="0">
                <a:effectLst/>
                <a:latin typeface="TimesNewRomanPSMT"/>
              </a:rPr>
              <a:t>̆ корень со словом «ученик» (</a:t>
            </a:r>
            <a:r>
              <a:rPr lang="ru-RU" sz="3200" i="1" dirty="0">
                <a:solidFill>
                  <a:srgbClr val="FF0000"/>
                </a:solidFill>
                <a:effectLst/>
                <a:latin typeface="TimesNewRomanPS"/>
              </a:rPr>
              <a:t>на </a:t>
            </a:r>
            <a:r>
              <a:rPr lang="ru-RU" sz="3200" i="1" dirty="0" err="1">
                <a:solidFill>
                  <a:srgbClr val="FF0000"/>
                </a:solidFill>
                <a:effectLst/>
                <a:latin typeface="TimesNewRomanPS"/>
              </a:rPr>
              <a:t>английском</a:t>
            </a:r>
            <a:r>
              <a:rPr lang="ru-RU" sz="3200" i="1" dirty="0">
                <a:solidFill>
                  <a:srgbClr val="FF0000"/>
                </a:solidFill>
                <a:effectLst/>
                <a:latin typeface="TimesNewRomanPS"/>
              </a:rPr>
              <a:t> – прим. перев</a:t>
            </a:r>
            <a:r>
              <a:rPr lang="ru-RU" sz="3200" i="1" dirty="0">
                <a:effectLst/>
                <a:latin typeface="TimesNewRomanPS"/>
              </a:rPr>
              <a:t>.</a:t>
            </a:r>
            <a:r>
              <a:rPr lang="ru-RU" sz="3200" dirty="0">
                <a:effectLst/>
                <a:latin typeface="TimesNewRomanPSMT"/>
              </a:rPr>
              <a:t>). Оно означает 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NewRomanPSMT"/>
              </a:rPr>
              <a:t>«учить» </a:t>
            </a:r>
            <a:r>
              <a:rPr lang="ru-RU" sz="3200" dirty="0">
                <a:effectLst/>
                <a:latin typeface="TimesNewRomanPSMT"/>
              </a:rPr>
              <a:t>или </a:t>
            </a:r>
            <a:r>
              <a:rPr lang="ru-RU" sz="3200" b="1" dirty="0">
                <a:solidFill>
                  <a:srgbClr val="C00000"/>
                </a:solidFill>
                <a:effectLst/>
                <a:latin typeface="TimesNewRomanPSMT"/>
              </a:rPr>
              <a:t>«направлять» </a:t>
            </a:r>
            <a:r>
              <a:rPr lang="ru-RU" sz="3200" dirty="0">
                <a:effectLst/>
                <a:latin typeface="TimesNewRomanPSMT"/>
              </a:rPr>
              <a:t>с любовью.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8972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D65FC9-3082-220F-A1C3-C3D220E91A51}"/>
              </a:ext>
            </a:extLst>
          </p:cNvPr>
          <p:cNvSpPr txBox="1"/>
          <p:nvPr/>
        </p:nvSpPr>
        <p:spPr>
          <a:xfrm>
            <a:off x="1259632" y="1708272"/>
            <a:ext cx="662473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effectLst/>
                <a:latin typeface="TimesNewRomanPS"/>
              </a:rPr>
              <a:t>Дисциплина в противоположность наказанию 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86528-9381-D1FB-FB74-C36A2B812114}"/>
              </a:ext>
            </a:extLst>
          </p:cNvPr>
          <p:cNvSpPr txBox="1"/>
          <p:nvPr/>
        </p:nvSpPr>
        <p:spPr>
          <a:xfrm>
            <a:off x="1403648" y="3140968"/>
            <a:ext cx="698477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i="1" dirty="0">
                <a:effectLst/>
                <a:latin typeface="TimesNewRomanPSMT"/>
              </a:rPr>
              <a:t>  </a:t>
            </a:r>
            <a:r>
              <a:rPr lang="ru-RU" sz="2400" i="1" dirty="0">
                <a:effectLst/>
                <a:latin typeface="TimesNewRomanPSMT"/>
              </a:rPr>
              <a:t>Наказание характеризуется </a:t>
            </a:r>
            <a:r>
              <a:rPr lang="ru-RU" sz="2400" i="1" dirty="0" err="1">
                <a:effectLst/>
                <a:latin typeface="TimesNewRomanPSMT"/>
              </a:rPr>
              <a:t>тенденциеи</a:t>
            </a:r>
            <a:r>
              <a:rPr lang="ru-RU" sz="2400" i="1" dirty="0">
                <a:effectLst/>
                <a:latin typeface="TimesNewRomanPSMT"/>
              </a:rPr>
              <a:t>̆ к тому, чтобы проявлять суровость и жестокость. Вы можете остановить ребенка от нежелательного поведения, однако вы не поможете ему понять причины необходимых изменений. Они изменятся только из страха наказания.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96017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81465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57013E0-33F3-9733-E54A-2FFC339F813E}"/>
              </a:ext>
            </a:extLst>
          </p:cNvPr>
          <p:cNvSpPr txBox="1"/>
          <p:nvPr/>
        </p:nvSpPr>
        <p:spPr>
          <a:xfrm>
            <a:off x="899592" y="1164328"/>
            <a:ext cx="761575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MT"/>
              </a:rPr>
              <a:t>Как научить </a:t>
            </a:r>
            <a:r>
              <a:rPr lang="ru-RU" sz="2800" b="1" i="1" dirty="0" err="1">
                <a:effectLst/>
                <a:latin typeface="TimesNewRomanPSMT"/>
              </a:rPr>
              <a:t>детеи</a:t>
            </a:r>
            <a:r>
              <a:rPr lang="ru-RU" sz="2800" b="1" i="1" dirty="0">
                <a:effectLst/>
                <a:latin typeface="TimesNewRomanPSMT"/>
              </a:rPr>
              <a:t>̆ </a:t>
            </a:r>
            <a:r>
              <a:rPr lang="ru-RU" sz="2800" b="1" i="1" dirty="0">
                <a:latin typeface="TimesNewRomanPSMT"/>
              </a:rPr>
              <a:t>дисциплине?</a:t>
            </a:r>
            <a:r>
              <a:rPr lang="ru-RU" sz="2800" b="1" i="1" dirty="0">
                <a:effectLst/>
                <a:latin typeface="TimesNewRomanPSMT"/>
              </a:rPr>
              <a:t> </a:t>
            </a:r>
            <a:endParaRPr lang="ru-RU" sz="2800" b="1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A5124-0BE7-E1D7-15C4-C1419E64CD1F}"/>
              </a:ext>
            </a:extLst>
          </p:cNvPr>
          <p:cNvSpPr txBox="1"/>
          <p:nvPr/>
        </p:nvSpPr>
        <p:spPr>
          <a:xfrm>
            <a:off x="899592" y="1690690"/>
            <a:ext cx="788670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effectLst/>
                <a:latin typeface="TimesNewRomanPSMT"/>
              </a:rPr>
              <a:t>* Проводите с ними приятное и качественное время. 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</a:t>
            </a:r>
            <a:r>
              <a:rPr lang="ru-RU" sz="2400" dirty="0" err="1">
                <a:effectLst/>
                <a:latin typeface="TimesNewRomanPSMT"/>
              </a:rPr>
              <a:t>Ожидайте</a:t>
            </a:r>
            <a:r>
              <a:rPr lang="ru-RU" sz="2400" dirty="0">
                <a:effectLst/>
                <a:latin typeface="TimesNewRomanPSMT"/>
              </a:rPr>
              <a:t> от них послушания. 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Убедитесь, что ваши дети знают, что вы имеете в виду то, что говорите. 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Будьте последовательны. 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По возможности предоставьте ребенку выбор. 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Если это возможно, </a:t>
            </a:r>
            <a:r>
              <a:rPr lang="ru-RU" sz="2400" dirty="0" err="1">
                <a:effectLst/>
                <a:latin typeface="TimesNewRomanPSMT"/>
              </a:rPr>
              <a:t>поддерживайте</a:t>
            </a:r>
            <a:r>
              <a:rPr lang="ru-RU" sz="2400" dirty="0">
                <a:effectLst/>
                <a:latin typeface="TimesNewRomanPSMT"/>
              </a:rPr>
              <a:t> единую позицию с отцом ребенка.</a:t>
            </a:r>
            <a:endParaRPr lang="ru-RU" sz="2400" dirty="0"/>
          </a:p>
          <a:p>
            <a:r>
              <a:rPr lang="ru-RU" sz="2400" dirty="0">
                <a:effectLst/>
                <a:latin typeface="TimesNewRomanPSMT"/>
              </a:rPr>
              <a:t>* </a:t>
            </a:r>
            <a:r>
              <a:rPr lang="ru-RU" sz="2400" dirty="0" err="1">
                <a:effectLst/>
                <a:latin typeface="TimesNewRomanPSMT"/>
              </a:rPr>
              <a:t>Ошибайтесь</a:t>
            </a:r>
            <a:r>
              <a:rPr lang="ru-RU" sz="2400" dirty="0">
                <a:effectLst/>
                <a:latin typeface="TimesNewRomanPSMT"/>
              </a:rPr>
              <a:t> в сторону милости, а не суровости.</a:t>
            </a:r>
            <a:br>
              <a:rPr lang="ru-RU" sz="2400" dirty="0">
                <a:effectLst/>
                <a:latin typeface="TimesNewRomanPSMT"/>
              </a:rPr>
            </a:br>
            <a:r>
              <a:rPr lang="ru-RU" sz="2400" dirty="0">
                <a:effectLst/>
                <a:latin typeface="TimesNewRomanPSMT"/>
              </a:rPr>
              <a:t>* Будьте таким человеком, каким вы хотите видеть своего ребенка. </a:t>
            </a:r>
            <a:br>
              <a:rPr lang="ru-RU" sz="2400" dirty="0">
                <a:effectLst/>
                <a:latin typeface="TimesNewRomanPSMT"/>
              </a:rPr>
            </a:br>
            <a:r>
              <a:rPr lang="ru-RU" sz="2400" dirty="0">
                <a:effectLst/>
                <a:latin typeface="TimesNewRomanPSMT"/>
              </a:rPr>
              <a:t>* Ищите Божьего руководства.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2685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63042A1-A528-C7E7-D565-5B54EB8E7CE1}"/>
              </a:ext>
            </a:extLst>
          </p:cNvPr>
          <p:cNvSpPr txBox="1"/>
          <p:nvPr/>
        </p:nvSpPr>
        <p:spPr>
          <a:xfrm>
            <a:off x="1403648" y="1593227"/>
            <a:ext cx="545435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Правила дома </a:t>
            </a:r>
            <a:endParaRPr lang="ru-RU" sz="3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2AC478-635E-6F58-63AC-48729CAC5D00}"/>
              </a:ext>
            </a:extLst>
          </p:cNvPr>
          <p:cNvSpPr txBox="1"/>
          <p:nvPr/>
        </p:nvSpPr>
        <p:spPr>
          <a:xfrm>
            <a:off x="971600" y="2195586"/>
            <a:ext cx="754375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ru-RU" sz="2400" i="1" dirty="0"/>
              <a:t>Установите четкие рамки и границы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Определите последствия неприемлемого поведения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Правила дома – не предмет для обсуждения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Ограничения установлены для безопасности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Ограничения являются признаком любви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Необходимость отслеживания онлайн – активности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Переосмысливание границ в зависимости от возраста</a:t>
            </a:r>
          </a:p>
          <a:p>
            <a:pPr marL="228600" indent="-228600">
              <a:buAutoNum type="arabicPeriod"/>
            </a:pPr>
            <a:r>
              <a:rPr lang="ru-RU" sz="2400" i="1" dirty="0"/>
              <a:t>Контролируйте собственное поведение</a:t>
            </a:r>
          </a:p>
        </p:txBody>
      </p:sp>
    </p:spTree>
    <p:extLst>
      <p:ext uri="{BB962C8B-B14F-4D97-AF65-F5344CB8AC3E}">
        <p14:creationId xmlns:p14="http://schemas.microsoft.com/office/powerpoint/2010/main" val="403998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CC9CE2D-E0CE-DD6A-93C1-FA272CB58F4E}"/>
              </a:ext>
            </a:extLst>
          </p:cNvPr>
          <p:cNvSpPr txBox="1"/>
          <p:nvPr/>
        </p:nvSpPr>
        <p:spPr>
          <a:xfrm>
            <a:off x="1259632" y="1412776"/>
            <a:ext cx="655272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Как поступать при непослушании? </a:t>
            </a:r>
            <a:endParaRPr lang="ru-RU" sz="32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85A678-8986-3731-5836-92A74A1FCB20}"/>
              </a:ext>
            </a:extLst>
          </p:cNvPr>
          <p:cNvSpPr txBox="1"/>
          <p:nvPr/>
        </p:nvSpPr>
        <p:spPr>
          <a:xfrm>
            <a:off x="1115616" y="2738339"/>
            <a:ext cx="6984776" cy="3814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>
                <a:effectLst/>
                <a:latin typeface="TimesNewRomanPSMT"/>
              </a:rPr>
              <a:t>Несколько советов, как справиться с </a:t>
            </a:r>
            <a:r>
              <a:rPr lang="ru-RU" sz="2400" i="1" dirty="0" err="1">
                <a:effectLst/>
                <a:latin typeface="TimesNewRomanPSMT"/>
              </a:rPr>
              <a:t>борьбои</a:t>
            </a:r>
            <a:r>
              <a:rPr lang="ru-RU" sz="2400" i="1" dirty="0">
                <a:effectLst/>
                <a:latin typeface="TimesNewRomanPSMT"/>
              </a:rPr>
              <a:t>̆ за власть, которая разгорелась у вас с вашим ребенком: </a:t>
            </a:r>
          </a:p>
          <a:p>
            <a:pPr marL="342900" indent="-342900">
              <a:buAutoNum type="arabicPeriod"/>
            </a:pPr>
            <a:r>
              <a:rPr lang="ru-RU" sz="2400" i="1" dirty="0">
                <a:latin typeface="TimesNewRomanPSMT"/>
              </a:rPr>
              <a:t>Создавайте ежедневные распорядки и выражайте ожидания</a:t>
            </a:r>
          </a:p>
          <a:p>
            <a:pPr marL="342900" indent="-342900">
              <a:buAutoNum type="arabicPeriod"/>
            </a:pPr>
            <a:r>
              <a:rPr lang="ru-RU" sz="2400" i="1" dirty="0">
                <a:latin typeface="TimesNewRomanPSMT"/>
              </a:rPr>
              <a:t>Не спорьте со своим ребенком. Вы – родитель!</a:t>
            </a:r>
          </a:p>
          <a:p>
            <a:pPr marL="342900" indent="-342900">
              <a:buAutoNum type="arabicPeriod"/>
            </a:pPr>
            <a:r>
              <a:rPr lang="ru-RU" sz="2400" i="1" dirty="0">
                <a:latin typeface="TimesNewRomanPSMT"/>
              </a:rPr>
              <a:t>Будьте последовательны и ясны. </a:t>
            </a:r>
          </a:p>
          <a:p>
            <a:pPr marL="342900" indent="-342900">
              <a:buAutoNum type="arabicPeriod"/>
            </a:pPr>
            <a:r>
              <a:rPr lang="ru-RU" sz="2400" i="1" dirty="0">
                <a:latin typeface="TimesNewRomanPSMT"/>
              </a:rPr>
              <a:t>Необходимо нести ответственность за непослушание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9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 descr="Изображение выглядит как человек, женщин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3286D0F-A8EC-51AF-7221-699D75D0B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42812" r="19562"/>
          <a:stretch/>
        </p:blipFill>
        <p:spPr>
          <a:xfrm>
            <a:off x="20" y="10"/>
            <a:ext cx="4587406" cy="6857990"/>
          </a:xfrm>
          <a:custGeom>
            <a:avLst/>
            <a:gdLst/>
            <a:ahLst/>
            <a:cxnLst/>
            <a:rect l="l" t="t" r="r" b="b"/>
            <a:pathLst>
              <a:path w="6116569" h="6879321">
                <a:moveTo>
                  <a:pt x="0" y="0"/>
                </a:moveTo>
                <a:lnTo>
                  <a:pt x="2935851" y="0"/>
                </a:lnTo>
                <a:cubicBezTo>
                  <a:pt x="3035710" y="10660"/>
                  <a:pt x="3138421" y="17767"/>
                  <a:pt x="3238280" y="31980"/>
                </a:cubicBezTo>
                <a:cubicBezTo>
                  <a:pt x="3817462" y="106602"/>
                  <a:pt x="3127009" y="277163"/>
                  <a:pt x="3660541" y="550772"/>
                </a:cubicBezTo>
                <a:cubicBezTo>
                  <a:pt x="3706191" y="575645"/>
                  <a:pt x="3757546" y="579199"/>
                  <a:pt x="3808902" y="589860"/>
                </a:cubicBezTo>
                <a:cubicBezTo>
                  <a:pt x="4008620" y="625393"/>
                  <a:pt x="4211192" y="618286"/>
                  <a:pt x="4413762" y="625393"/>
                </a:cubicBezTo>
                <a:cubicBezTo>
                  <a:pt x="4465118" y="628946"/>
                  <a:pt x="4525033" y="625393"/>
                  <a:pt x="4567830" y="721333"/>
                </a:cubicBezTo>
                <a:cubicBezTo>
                  <a:pt x="4425175" y="724888"/>
                  <a:pt x="4305344" y="731994"/>
                  <a:pt x="4171247" y="792401"/>
                </a:cubicBezTo>
                <a:cubicBezTo>
                  <a:pt x="4239722" y="859916"/>
                  <a:pt x="4322462" y="795955"/>
                  <a:pt x="4376671" y="842148"/>
                </a:cubicBezTo>
                <a:cubicBezTo>
                  <a:pt x="4428027" y="888342"/>
                  <a:pt x="4470824" y="891896"/>
                  <a:pt x="4527887" y="813722"/>
                </a:cubicBezTo>
                <a:cubicBezTo>
                  <a:pt x="4556417" y="774634"/>
                  <a:pt x="4604920" y="778187"/>
                  <a:pt x="4633452" y="799508"/>
                </a:cubicBezTo>
                <a:cubicBezTo>
                  <a:pt x="4781813" y="913216"/>
                  <a:pt x="4778960" y="909662"/>
                  <a:pt x="4947293" y="870576"/>
                </a:cubicBezTo>
                <a:cubicBezTo>
                  <a:pt x="5055712" y="845701"/>
                  <a:pt x="5166983" y="806615"/>
                  <a:pt x="5263988" y="820828"/>
                </a:cubicBezTo>
                <a:cubicBezTo>
                  <a:pt x="5275401" y="867022"/>
                  <a:pt x="5263988" y="888342"/>
                  <a:pt x="5249723" y="895449"/>
                </a:cubicBezTo>
                <a:cubicBezTo>
                  <a:pt x="5021475" y="1005604"/>
                  <a:pt x="4975825" y="1122864"/>
                  <a:pt x="4744723" y="1197485"/>
                </a:cubicBezTo>
                <a:cubicBezTo>
                  <a:pt x="4724751" y="1268552"/>
                  <a:pt x="4807491" y="1275660"/>
                  <a:pt x="4767548" y="1346727"/>
                </a:cubicBezTo>
                <a:cubicBezTo>
                  <a:pt x="4693367" y="1407134"/>
                  <a:pt x="4610627" y="1346727"/>
                  <a:pt x="4539299" y="1421348"/>
                </a:cubicBezTo>
                <a:cubicBezTo>
                  <a:pt x="4550712" y="1471094"/>
                  <a:pt x="4610627" y="1432008"/>
                  <a:pt x="4607773" y="1485309"/>
                </a:cubicBezTo>
                <a:cubicBezTo>
                  <a:pt x="4604920" y="1517288"/>
                  <a:pt x="4593508" y="1527948"/>
                  <a:pt x="4579242" y="1535055"/>
                </a:cubicBezTo>
                <a:cubicBezTo>
                  <a:pt x="4776107" y="1538608"/>
                  <a:pt x="5383820" y="1574142"/>
                  <a:pt x="5278255" y="1609676"/>
                </a:cubicBezTo>
                <a:cubicBezTo>
                  <a:pt x="5418057" y="1698511"/>
                  <a:pt x="5623481" y="1609676"/>
                  <a:pt x="5771843" y="1630997"/>
                </a:cubicBezTo>
                <a:cubicBezTo>
                  <a:pt x="5925911" y="1652316"/>
                  <a:pt x="6171278" y="1719830"/>
                  <a:pt x="6105656" y="1748257"/>
                </a:cubicBezTo>
                <a:cubicBezTo>
                  <a:pt x="6031475" y="1780238"/>
                  <a:pt x="5766136" y="2146235"/>
                  <a:pt x="5691955" y="2167555"/>
                </a:cubicBezTo>
                <a:cubicBezTo>
                  <a:pt x="5606362" y="2188875"/>
                  <a:pt x="5589243" y="2217302"/>
                  <a:pt x="5475118" y="2348776"/>
                </a:cubicBezTo>
                <a:cubicBezTo>
                  <a:pt x="5398085" y="2437610"/>
                  <a:pt x="5709074" y="2238623"/>
                  <a:pt x="5826051" y="2291922"/>
                </a:cubicBezTo>
                <a:cubicBezTo>
                  <a:pt x="5868848" y="2309690"/>
                  <a:pt x="5552153" y="2554872"/>
                  <a:pt x="5552153" y="2597513"/>
                </a:cubicBezTo>
                <a:cubicBezTo>
                  <a:pt x="5549300" y="2640153"/>
                  <a:pt x="5577831" y="2647260"/>
                  <a:pt x="5603508" y="2647260"/>
                </a:cubicBezTo>
                <a:cubicBezTo>
                  <a:pt x="5660571" y="2647260"/>
                  <a:pt x="5640599" y="2686346"/>
                  <a:pt x="5700515" y="2679240"/>
                </a:cubicBezTo>
                <a:cubicBezTo>
                  <a:pt x="5523622" y="2800055"/>
                  <a:pt x="5418057" y="2778734"/>
                  <a:pt x="5246870" y="2888889"/>
                </a:cubicBezTo>
                <a:cubicBezTo>
                  <a:pt x="5164130" y="2942189"/>
                  <a:pt x="4921615" y="3119857"/>
                  <a:pt x="4836022" y="3169605"/>
                </a:cubicBezTo>
                <a:cubicBezTo>
                  <a:pt x="4801785" y="3187371"/>
                  <a:pt x="4758988" y="3173158"/>
                  <a:pt x="4736163" y="3233565"/>
                </a:cubicBezTo>
                <a:cubicBezTo>
                  <a:pt x="4770400" y="3279759"/>
                  <a:pt x="4816050" y="3254885"/>
                  <a:pt x="4853141" y="3233565"/>
                </a:cubicBezTo>
                <a:cubicBezTo>
                  <a:pt x="4944440" y="3176711"/>
                  <a:pt x="4935881" y="3190925"/>
                  <a:pt x="4944440" y="3226459"/>
                </a:cubicBezTo>
                <a:cubicBezTo>
                  <a:pt x="4972972" y="3350827"/>
                  <a:pt x="5044300" y="3308186"/>
                  <a:pt x="5109921" y="3283313"/>
                </a:cubicBezTo>
                <a:cubicBezTo>
                  <a:pt x="5303932" y="3208692"/>
                  <a:pt x="5500797" y="3215799"/>
                  <a:pt x="5694809" y="3141178"/>
                </a:cubicBezTo>
                <a:cubicBezTo>
                  <a:pt x="5714781" y="3134070"/>
                  <a:pt x="5612068" y="3283313"/>
                  <a:pt x="5566419" y="3301079"/>
                </a:cubicBezTo>
                <a:cubicBezTo>
                  <a:pt x="5515063" y="3322399"/>
                  <a:pt x="5452294" y="3311739"/>
                  <a:pt x="5415203" y="3397020"/>
                </a:cubicBezTo>
                <a:cubicBezTo>
                  <a:pt x="5477972" y="3414787"/>
                  <a:pt x="5552153" y="3372147"/>
                  <a:pt x="5612068" y="3432554"/>
                </a:cubicBezTo>
                <a:cubicBezTo>
                  <a:pt x="5469413" y="3528494"/>
                  <a:pt x="5329610" y="3535601"/>
                  <a:pt x="5206927" y="3599562"/>
                </a:cubicBezTo>
                <a:cubicBezTo>
                  <a:pt x="5192661" y="3706163"/>
                  <a:pt x="5272548" y="3663523"/>
                  <a:pt x="5301079" y="3723930"/>
                </a:cubicBezTo>
                <a:cubicBezTo>
                  <a:pt x="5072830" y="3844745"/>
                  <a:pt x="4564977" y="4232062"/>
                  <a:pt x="4507915" y="4306683"/>
                </a:cubicBezTo>
                <a:cubicBezTo>
                  <a:pt x="4390937" y="4463031"/>
                  <a:pt x="3900202" y="4562525"/>
                  <a:pt x="3982942" y="4587399"/>
                </a:cubicBezTo>
                <a:cubicBezTo>
                  <a:pt x="4051417" y="4608719"/>
                  <a:pt x="4119891" y="4587399"/>
                  <a:pt x="4185513" y="4541205"/>
                </a:cubicBezTo>
                <a:cubicBezTo>
                  <a:pt x="4291078" y="4466584"/>
                  <a:pt x="5010062" y="4523438"/>
                  <a:pt x="5212633" y="4455924"/>
                </a:cubicBezTo>
                <a:cubicBezTo>
                  <a:pt x="5241164" y="4445264"/>
                  <a:pt x="5283960" y="4409730"/>
                  <a:pt x="5312492" y="4473691"/>
                </a:cubicBezTo>
                <a:cubicBezTo>
                  <a:pt x="5098508" y="4704659"/>
                  <a:pt x="4833169" y="4654913"/>
                  <a:pt x="4596361" y="4818368"/>
                </a:cubicBezTo>
                <a:cubicBezTo>
                  <a:pt x="4684807" y="4917861"/>
                  <a:pt x="4776107" y="4907202"/>
                  <a:pt x="4873113" y="4885882"/>
                </a:cubicBezTo>
                <a:cubicBezTo>
                  <a:pt x="4895938" y="4878775"/>
                  <a:pt x="4930175" y="4871668"/>
                  <a:pt x="4935881" y="4914309"/>
                </a:cubicBezTo>
                <a:cubicBezTo>
                  <a:pt x="4941587" y="4967609"/>
                  <a:pt x="4898790" y="4978270"/>
                  <a:pt x="4873113" y="5003143"/>
                </a:cubicBezTo>
                <a:cubicBezTo>
                  <a:pt x="4833169" y="5038676"/>
                  <a:pt x="4773254" y="4999590"/>
                  <a:pt x="4721898" y="5095530"/>
                </a:cubicBezTo>
                <a:cubicBezTo>
                  <a:pt x="4873113" y="5067104"/>
                  <a:pt x="4998650" y="5020910"/>
                  <a:pt x="5132745" y="4949842"/>
                </a:cubicBezTo>
                <a:cubicBezTo>
                  <a:pt x="5121333" y="5006696"/>
                  <a:pt x="5081390" y="5035123"/>
                  <a:pt x="5101362" y="5081317"/>
                </a:cubicBezTo>
                <a:cubicBezTo>
                  <a:pt x="5118480" y="5116850"/>
                  <a:pt x="5164130" y="5131063"/>
                  <a:pt x="5138452" y="5198578"/>
                </a:cubicBezTo>
                <a:cubicBezTo>
                  <a:pt x="5067125" y="5273199"/>
                  <a:pt x="4967265" y="5258986"/>
                  <a:pt x="4904497" y="5362033"/>
                </a:cubicBezTo>
                <a:cubicBezTo>
                  <a:pt x="4818903" y="5507721"/>
                  <a:pt x="4684807" y="5564575"/>
                  <a:pt x="4579242" y="5674729"/>
                </a:cubicBezTo>
                <a:cubicBezTo>
                  <a:pt x="4545005" y="5713816"/>
                  <a:pt x="4313903" y="5841738"/>
                  <a:pt x="4253988" y="5884379"/>
                </a:cubicBezTo>
                <a:cubicBezTo>
                  <a:pt x="4168395" y="5944786"/>
                  <a:pt x="4071389" y="5966106"/>
                  <a:pt x="3985795" y="6069153"/>
                </a:cubicBezTo>
                <a:cubicBezTo>
                  <a:pt x="4065682" y="6086921"/>
                  <a:pt x="4134157" y="5990979"/>
                  <a:pt x="4231163" y="6030066"/>
                </a:cubicBezTo>
                <a:cubicBezTo>
                  <a:pt x="4074242" y="6133114"/>
                  <a:pt x="3931586" y="6182861"/>
                  <a:pt x="3814609" y="6317889"/>
                </a:cubicBezTo>
                <a:cubicBezTo>
                  <a:pt x="3800343" y="6335656"/>
                  <a:pt x="3771812" y="6332102"/>
                  <a:pt x="3751840" y="6339209"/>
                </a:cubicBezTo>
                <a:cubicBezTo>
                  <a:pt x="3529298" y="6406723"/>
                  <a:pt x="3309608" y="6467130"/>
                  <a:pt x="3089919" y="6563071"/>
                </a:cubicBezTo>
                <a:cubicBezTo>
                  <a:pt x="3041416" y="6584392"/>
                  <a:pt x="2955823" y="6595052"/>
                  <a:pt x="2961529" y="6662566"/>
                </a:cubicBezTo>
                <a:cubicBezTo>
                  <a:pt x="2972941" y="6765613"/>
                  <a:pt x="3055681" y="6687439"/>
                  <a:pt x="3107038" y="6673226"/>
                </a:cubicBezTo>
                <a:cubicBezTo>
                  <a:pt x="3269664" y="6634138"/>
                  <a:pt x="3432292" y="6570178"/>
                  <a:pt x="3594919" y="6591499"/>
                </a:cubicBezTo>
                <a:cubicBezTo>
                  <a:pt x="3483648" y="6637693"/>
                  <a:pt x="3372376" y="6680332"/>
                  <a:pt x="3261106" y="6726527"/>
                </a:cubicBezTo>
                <a:cubicBezTo>
                  <a:pt x="3386642" y="6705206"/>
                  <a:pt x="3495061" y="6786934"/>
                  <a:pt x="3620597" y="6740740"/>
                </a:cubicBezTo>
                <a:cubicBezTo>
                  <a:pt x="3660541" y="6726527"/>
                  <a:pt x="3700484" y="6765613"/>
                  <a:pt x="3703337" y="6826020"/>
                </a:cubicBezTo>
                <a:cubicBezTo>
                  <a:pt x="3706191" y="6847340"/>
                  <a:pt x="3700484" y="6865108"/>
                  <a:pt x="3689072" y="6879321"/>
                </a:cubicBezTo>
                <a:lnTo>
                  <a:pt x="0" y="6879321"/>
                </a:lnTo>
                <a:close/>
              </a:path>
            </a:pathLst>
          </a:cu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EE40F9-4F40-D987-468D-E1255B028C5B}"/>
              </a:ext>
            </a:extLst>
          </p:cNvPr>
          <p:cNvSpPr txBox="1"/>
          <p:nvPr/>
        </p:nvSpPr>
        <p:spPr>
          <a:xfrm>
            <a:off x="4572000" y="404664"/>
            <a:ext cx="4375280" cy="64533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Использование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последствии</a:t>
            </a:r>
            <a:r>
              <a:rPr lang="en-US" sz="2000" b="1" i="1" dirty="0">
                <a:effectLst/>
              </a:rPr>
              <a:t>̆ </a:t>
            </a:r>
            <a:r>
              <a:rPr lang="en-US" sz="2000" b="1" i="1" dirty="0" err="1">
                <a:effectLst/>
              </a:rPr>
              <a:t>в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качестве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метода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дисциплины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помогает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детям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научиться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брать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на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себя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ответственность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за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собственное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поведение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Последствия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должны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быть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логически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связаны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неправильным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поведением</a:t>
            </a:r>
            <a:r>
              <a:rPr lang="en-US" sz="2000" b="1" i="1" dirty="0">
                <a:effectLst/>
              </a:rPr>
              <a:t>. </a:t>
            </a:r>
            <a:r>
              <a:rPr lang="en-US" sz="2000" b="1" i="1" dirty="0" err="1">
                <a:effectLst/>
              </a:rPr>
              <a:t>Они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не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могут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быть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произвольными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Ребенок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должен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видеть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связь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между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своим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плохим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поведением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и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его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последствиями</a:t>
            </a:r>
            <a:r>
              <a:rPr lang="en-US" sz="2000" b="1" i="1" dirty="0">
                <a:effectLst/>
              </a:rPr>
              <a:t>, </a:t>
            </a:r>
            <a:r>
              <a:rPr lang="en-US" sz="2000" b="1" i="1" dirty="0" err="1">
                <a:effectLst/>
              </a:rPr>
              <a:t>иначе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это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не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сработает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Ребенок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должен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знать</a:t>
            </a:r>
            <a:r>
              <a:rPr lang="en-US" sz="2000" b="1" i="1" dirty="0">
                <a:effectLst/>
              </a:rPr>
              <a:t>, </a:t>
            </a:r>
            <a:r>
              <a:rPr lang="en-US" sz="2000" b="1" i="1" dirty="0" err="1">
                <a:effectLst/>
              </a:rPr>
              <a:t>что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последствия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являются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результатом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его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собственного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выбора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Используйте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последствия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в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твердои</a:t>
            </a:r>
            <a:r>
              <a:rPr lang="en-US" sz="2000" b="1" i="1" dirty="0">
                <a:effectLst/>
              </a:rPr>
              <a:t>̆, </a:t>
            </a:r>
            <a:r>
              <a:rPr lang="en-US" sz="2000" b="1" i="1" dirty="0" err="1">
                <a:effectLst/>
              </a:rPr>
              <a:t>доброи</a:t>
            </a:r>
            <a:r>
              <a:rPr lang="en-US" sz="2000" b="1" i="1" dirty="0">
                <a:effectLst/>
              </a:rPr>
              <a:t>̆, </a:t>
            </a:r>
            <a:r>
              <a:rPr lang="en-US" sz="2000" b="1" i="1" dirty="0" err="1">
                <a:effectLst/>
              </a:rPr>
              <a:t>дружественнои</a:t>
            </a:r>
            <a:r>
              <a:rPr lang="en-US" sz="2000" b="1" i="1" dirty="0">
                <a:effectLst/>
              </a:rPr>
              <a:t>̆ </a:t>
            </a:r>
            <a:r>
              <a:rPr lang="en-US" sz="2000" b="1" i="1" dirty="0" err="1">
                <a:effectLst/>
              </a:rPr>
              <a:t>манере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b="1" i="1" dirty="0">
                <a:effectLst/>
              </a:rPr>
              <a:t>* </a:t>
            </a:r>
            <a:r>
              <a:rPr lang="en-US" sz="2000" b="1" i="1" dirty="0" err="1">
                <a:effectLst/>
              </a:rPr>
              <a:t>Будьте</a:t>
            </a:r>
            <a:r>
              <a:rPr lang="en-US" sz="2000" b="1" i="1" dirty="0">
                <a:effectLst/>
              </a:rPr>
              <a:t> </a:t>
            </a:r>
            <a:r>
              <a:rPr lang="en-US" sz="2000" b="1" i="1" dirty="0" err="1">
                <a:effectLst/>
              </a:rPr>
              <a:t>последовательны</a:t>
            </a:r>
            <a:r>
              <a:rPr lang="en-US" sz="2000" b="1" i="1" dirty="0">
                <a:effectLst/>
              </a:rPr>
              <a:t>. </a:t>
            </a:r>
            <a:endParaRPr lang="en-US" sz="2000" b="1" i="1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DD0E706-D5D8-A8BA-05DB-B9EC3E91FCF6}"/>
              </a:ext>
            </a:extLst>
          </p:cNvPr>
          <p:cNvSpPr/>
          <p:nvPr/>
        </p:nvSpPr>
        <p:spPr>
          <a:xfrm>
            <a:off x="909085" y="4020362"/>
            <a:ext cx="7129130" cy="152584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27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E6B1444-8A30-C56F-0841-79150B4BD685}"/>
              </a:ext>
            </a:extLst>
          </p:cNvPr>
          <p:cNvSpPr/>
          <p:nvPr/>
        </p:nvSpPr>
        <p:spPr>
          <a:xfrm>
            <a:off x="1521619" y="1803164"/>
            <a:ext cx="6000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ru-RU" sz="2400" i="1" dirty="0">
                <a:solidFill>
                  <a:srgbClr val="FF0000"/>
                </a:solidFill>
                <a:latin typeface="TimesNewRomanPSMT"/>
              </a:rPr>
              <a:t> </a:t>
            </a:r>
            <a:endParaRPr lang="ru-RU" sz="2400" i="1">
              <a:solidFill>
                <a:srgbClr val="FF0000"/>
              </a:solidFill>
            </a:endParaRPr>
          </a:p>
        </p:txBody>
      </p:sp>
      <p:pic>
        <p:nvPicPr>
          <p:cNvPr id="1026" name="Picture 2" descr="C:\Users\snana\Pictures\Новая папка\images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5" b="23493"/>
          <a:stretch/>
        </p:blipFill>
        <p:spPr bwMode="auto">
          <a:xfrm flipH="1" flipV="1">
            <a:off x="6912328" y="6993565"/>
            <a:ext cx="610040" cy="24941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0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  <a:p>
            <a:r>
              <a:rPr lang="ru-RU" sz="3200" dirty="0"/>
              <a:t> </a:t>
            </a:r>
            <a:endParaRPr lang="ru-RU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DCDE2C6-C97A-2781-A9BF-0F25725783AE}"/>
              </a:ext>
            </a:extLst>
          </p:cNvPr>
          <p:cNvSpPr/>
          <p:nvPr/>
        </p:nvSpPr>
        <p:spPr>
          <a:xfrm>
            <a:off x="2286000" y="2764037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dirty="0">
                <a:latin typeface="TimesNewRomanPS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1614CF-D841-1152-4C6E-0581F761EC1E}"/>
              </a:ext>
            </a:extLst>
          </p:cNvPr>
          <p:cNvSpPr txBox="1"/>
          <p:nvPr/>
        </p:nvSpPr>
        <p:spPr>
          <a:xfrm>
            <a:off x="628650" y="681037"/>
            <a:ext cx="81553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231E1E"/>
                </a:solidFill>
                <a:effectLst/>
                <a:latin typeface="TimesNewRomanPS"/>
              </a:rPr>
              <a:t>Делая Иисуса лучшим другом своего ребенка </a:t>
            </a:r>
            <a:endParaRPr lang="ru-RU" sz="3200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433F93E-4323-EB26-3402-54C528ECE8B4}"/>
              </a:ext>
            </a:extLst>
          </p:cNvPr>
          <p:cNvSpPr txBox="1"/>
          <p:nvPr/>
        </p:nvSpPr>
        <p:spPr>
          <a:xfrm>
            <a:off x="789756" y="1565503"/>
            <a:ext cx="78867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231E1E"/>
                </a:solidFill>
                <a:effectLst/>
                <a:latin typeface="TimesNewRomanPS"/>
              </a:rPr>
              <a:t>   «</a:t>
            </a:r>
            <a:r>
              <a:rPr lang="ru-RU" sz="2400" b="1" i="1" dirty="0" err="1">
                <a:solidFill>
                  <a:srgbClr val="231E1E"/>
                </a:solidFill>
                <a:effectLst/>
                <a:latin typeface="TimesNewRomanPS"/>
              </a:rPr>
              <a:t>Слушаи</a:t>
            </a:r>
            <a:r>
              <a:rPr lang="ru-RU" sz="2400" b="1" i="1" dirty="0">
                <a:solidFill>
                  <a:srgbClr val="231E1E"/>
                </a:solidFill>
                <a:effectLst/>
                <a:latin typeface="TimesNewRomanPS"/>
              </a:rPr>
              <a:t>̆, Израиль: Господь, Бог наш, Господь един есть; и люби Господа, Бога твоего, всем сердцем твоим, и всею душою твоею, и всеми силами твоими. И да будут слова сии, которые Я заповедую тебе сегодня, в сердце твоем; и </a:t>
            </a:r>
            <a:r>
              <a:rPr lang="ru-RU" sz="2400" b="1" i="1" dirty="0" err="1">
                <a:solidFill>
                  <a:srgbClr val="231E1E"/>
                </a:solidFill>
                <a:effectLst/>
                <a:latin typeface="TimesNewRomanPS"/>
              </a:rPr>
              <a:t>внушаи</a:t>
            </a:r>
            <a:r>
              <a:rPr lang="ru-RU" sz="2400" b="1" i="1" dirty="0">
                <a:solidFill>
                  <a:srgbClr val="231E1E"/>
                </a:solidFill>
                <a:effectLst/>
                <a:latin typeface="TimesNewRomanPS"/>
              </a:rPr>
              <a:t>̆ их детям твоим, и говори о них, сидя в доме твоем и идя дорогою, и ложась, и вставая; и навяжи их в знак на руку твою, и да будут они </a:t>
            </a:r>
            <a:r>
              <a:rPr lang="ru-RU" sz="2400" b="1" i="1" dirty="0" err="1">
                <a:solidFill>
                  <a:srgbClr val="231E1E"/>
                </a:solidFill>
                <a:effectLst/>
                <a:latin typeface="TimesNewRomanPS"/>
              </a:rPr>
              <a:t>повязкою</a:t>
            </a:r>
            <a:r>
              <a:rPr lang="ru-RU" sz="2400" b="1" i="1" dirty="0">
                <a:solidFill>
                  <a:srgbClr val="231E1E"/>
                </a:solidFill>
                <a:effectLst/>
                <a:latin typeface="TimesNewRomanPS"/>
              </a:rPr>
              <a:t> над глазами твоими, и напиши их на косяках дома твоего и на воротах твоих» (Второзаконие 6:4-9).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38561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2479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99804E-9F44-AE0E-1908-6DE2486A82E3}"/>
              </a:ext>
            </a:extLst>
          </p:cNvPr>
          <p:cNvSpPr/>
          <p:nvPr/>
        </p:nvSpPr>
        <p:spPr>
          <a:xfrm>
            <a:off x="457200" y="731837"/>
            <a:ext cx="8579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NewRomanPSMT"/>
              </a:rPr>
              <a:t> 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6A4C1B-8A60-5911-91C2-589304D2ACCA}"/>
              </a:ext>
            </a:extLst>
          </p:cNvPr>
          <p:cNvSpPr txBox="1"/>
          <p:nvPr/>
        </p:nvSpPr>
        <p:spPr>
          <a:xfrm>
            <a:off x="457200" y="365127"/>
            <a:ext cx="8229600" cy="42165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b="1" i="1" dirty="0"/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Ваш ребенок проводит слишком много времени, играя в видеоигры, и его оценки по каждому предмету страдают. Какое логическое следствие вытекает из такого поведения?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 насчет естественного последствия?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 вы думаете, что в этом сценарии лучше?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Какова ценность того, что вы помогаете вашему ребенку понять, что </a:t>
            </a:r>
            <a:r>
              <a:rPr lang="ru-RU" sz="2400" i="1" dirty="0" err="1">
                <a:effectLst/>
                <a:latin typeface="TimesNewRomanPSMT"/>
              </a:rPr>
              <a:t>каждыи</a:t>
            </a:r>
            <a:r>
              <a:rPr lang="ru-RU" sz="2400" i="1" dirty="0">
                <a:effectLst/>
                <a:latin typeface="TimesNewRomanPSMT"/>
              </a:rPr>
              <a:t>̆ выбор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Какова ценность того, что вы помогаете ребенку понять, что каждый выбор имеет последствия, в отличие от того, что он </a:t>
            </a:r>
            <a:r>
              <a:rPr lang="ru-RU" sz="2400" i="1" dirty="0" err="1">
                <a:effectLst/>
                <a:latin typeface="TimesNewRomanPSMT"/>
              </a:rPr>
              <a:t>действует</a:t>
            </a:r>
            <a:r>
              <a:rPr lang="ru-RU" sz="2400" i="1" dirty="0">
                <a:effectLst/>
                <a:latin typeface="TimesNewRomanPSMT"/>
              </a:rPr>
              <a:t> из страха быть наказанным? </a:t>
            </a:r>
          </a:p>
        </p:txBody>
      </p:sp>
    </p:spTree>
    <p:extLst>
      <p:ext uri="{BB962C8B-B14F-4D97-AF65-F5344CB8AC3E}">
        <p14:creationId xmlns:p14="http://schemas.microsoft.com/office/powerpoint/2010/main" val="322836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4">
            <a:extLst>
              <a:ext uri="{FF2B5EF4-FFF2-40B4-BE49-F238E27FC236}">
                <a16:creationId xmlns:a16="http://schemas.microsoft.com/office/drawing/2014/main" id="{C2AD7556-C90D-4946-8E4E-1E79D5B3D2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9144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6">
            <a:extLst>
              <a:ext uri="{FF2B5EF4-FFF2-40B4-BE49-F238E27FC236}">
                <a16:creationId xmlns:a16="http://schemas.microsoft.com/office/drawing/2014/main" id="{DBB0CC56-54B2-4AE0-87C5-296E78A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42815"/>
            <a:ext cx="9144000" cy="261518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0150" y="956749"/>
            <a:ext cx="6612210" cy="2040203"/>
          </a:xfrm>
        </p:spPr>
        <p:txBody>
          <a:bodyPr vert="horz" lIns="274320" tIns="182880" rIns="274320" bIns="182880" rtlCol="0" anchor="ctr" anchorCtr="1">
            <a:normAutofit/>
          </a:bodyPr>
          <a:lstStyle/>
          <a:p>
            <a:r>
              <a:rPr lang="en-US" sz="3800" b="1" i="1" dirty="0" err="1">
                <a:effectLst/>
              </a:rPr>
              <a:t>Уважение</a:t>
            </a:r>
            <a:r>
              <a:rPr lang="en-US" sz="3800" b="1" i="1" dirty="0">
                <a:effectLst/>
              </a:rPr>
              <a:t> </a:t>
            </a:r>
            <a:r>
              <a:rPr lang="en-US" sz="3800" b="1" i="1" dirty="0" err="1">
                <a:effectLst/>
              </a:rPr>
              <a:t>и</a:t>
            </a:r>
            <a:r>
              <a:rPr lang="en-US" sz="3800" b="1" i="1" dirty="0">
                <a:effectLst/>
              </a:rPr>
              <a:t> </a:t>
            </a:r>
            <a:r>
              <a:rPr lang="en-US" sz="3800" b="1" i="1" dirty="0" err="1">
                <a:effectLst/>
              </a:rPr>
              <a:t>ответственность</a:t>
            </a:r>
            <a:r>
              <a:rPr lang="en-US" sz="3800" b="1" i="1" dirty="0">
                <a:effectLst/>
              </a:rPr>
              <a:t> </a:t>
            </a:r>
            <a:endParaRPr lang="en-US" sz="38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C9787FA-1333-2280-973B-F7708B1D487D}"/>
              </a:ext>
            </a:extLst>
          </p:cNvPr>
          <p:cNvSpPr txBox="1"/>
          <p:nvPr/>
        </p:nvSpPr>
        <p:spPr>
          <a:xfrm>
            <a:off x="2483768" y="4863842"/>
            <a:ext cx="5184576" cy="103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defTabSz="914400">
              <a:spcBef>
                <a:spcPts val="1000"/>
              </a:spcBef>
              <a:buClr>
                <a:schemeClr val="accent2"/>
              </a:buClr>
            </a:pPr>
            <a:r>
              <a:rPr lang="en-US" b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</a:rPr>
              <a:t> </a:t>
            </a:r>
            <a:r>
              <a:rPr lang="ru-RU" sz="4000" b="1" dirty="0">
                <a:solidFill>
                  <a:schemeClr val="accent3">
                    <a:lumMod val="50000"/>
                  </a:schemeClr>
                </a:solidFill>
                <a:effectLst/>
              </a:rPr>
              <a:t>Покажите пример</a:t>
            </a:r>
            <a:endParaRPr lang="en-US" sz="4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2E2424-F579-FF3A-043F-5800AB57E55F}"/>
              </a:ext>
            </a:extLst>
          </p:cNvPr>
          <p:cNvSpPr txBox="1"/>
          <p:nvPr/>
        </p:nvSpPr>
        <p:spPr>
          <a:xfrm>
            <a:off x="2286000" y="324864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>
                <a:effectLst/>
                <a:latin typeface="TimesNewRomanPSMT"/>
              </a:rPr>
              <a:t> 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978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7EAFAA4-859B-42B4-AC85-F32CFE6950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89313" y="-2"/>
            <a:ext cx="4554687" cy="68580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0C41E-2574-A13F-75CC-3A521CABF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2817" y="1290025"/>
            <a:ext cx="3356919" cy="118872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z="2400"/>
              <a:t>УВАЖЕНИЕ И ОТВЕТСТВЕННОСТЬ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3855DB9-46C3-47FA-992C-FC2BE58A7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24" y="640080"/>
            <a:ext cx="3614166" cy="5261170"/>
          </a:xfrm>
          <a:prstGeom prst="rect">
            <a:avLst/>
          </a:prstGeom>
          <a:noFill/>
          <a:ln w="317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A2B401D5-BF67-49A4-8617-0C6BD886C7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82" y="806357"/>
            <a:ext cx="3383450" cy="492861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Объект 6" descr="Изображение выглядит как дерево, внешний, трава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43DE33C5-179E-7E7B-0564-EBE9743C6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r="19312" b="2"/>
          <a:stretch/>
        </p:blipFill>
        <p:spPr>
          <a:xfrm>
            <a:off x="849340" y="1126397"/>
            <a:ext cx="2900934" cy="428853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7B91EF-D5A2-F323-DFA1-F59FCE470B1D}"/>
              </a:ext>
            </a:extLst>
          </p:cNvPr>
          <p:cNvSpPr txBox="1"/>
          <p:nvPr/>
        </p:nvSpPr>
        <p:spPr>
          <a:xfrm>
            <a:off x="5192817" y="2858703"/>
            <a:ext cx="3356919" cy="30425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ОЖИДАЙТЕ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УЧИТЕ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ХВАЛИТЕ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ОБСУЖДАЙТЕ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ЗАМЕЧАЙТЕ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ПОНИМАЙТЕ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УКРЕПЛЯЙТЕ</a:t>
            </a:r>
          </a:p>
          <a:p>
            <a:pPr indent="-228600" defTabSz="914400">
              <a:lnSpc>
                <a:spcPct val="9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>
                <a:solidFill>
                  <a:srgbClr val="FFFFFF"/>
                </a:solidFill>
              </a:rPr>
              <a:t>ВОЗНАГРАЖДАЙТЕ</a:t>
            </a:r>
          </a:p>
        </p:txBody>
      </p:sp>
    </p:spTree>
    <p:extLst>
      <p:ext uri="{BB962C8B-B14F-4D97-AF65-F5344CB8AC3E}">
        <p14:creationId xmlns:p14="http://schemas.microsoft.com/office/powerpoint/2010/main" val="305883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9140472" cy="6781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99804E-9F44-AE0E-1908-6DE2486A82E3}"/>
              </a:ext>
            </a:extLst>
          </p:cNvPr>
          <p:cNvSpPr/>
          <p:nvPr/>
        </p:nvSpPr>
        <p:spPr>
          <a:xfrm>
            <a:off x="457200" y="731837"/>
            <a:ext cx="8579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NewRomanPSMT"/>
              </a:rPr>
              <a:t> 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B5BC55-433D-D20D-7CD5-F1EF5AC714BD}"/>
              </a:ext>
            </a:extLst>
          </p:cNvPr>
          <p:cNvSpPr txBox="1"/>
          <p:nvPr/>
        </p:nvSpPr>
        <p:spPr>
          <a:xfrm>
            <a:off x="755576" y="620688"/>
            <a:ext cx="756084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Личные размышления </a:t>
            </a:r>
            <a:endParaRPr lang="ru-RU" sz="3200" i="1" dirty="0"/>
          </a:p>
          <a:p>
            <a:r>
              <a:rPr lang="ru-RU" sz="2400" dirty="0">
                <a:effectLst/>
                <a:latin typeface="TimesNewRomanPSMT"/>
              </a:rPr>
              <a:t>ПРИМЕЧАНИЕ: Не все отцы являются примером отца, упомянутого в притче. Итак, вместо этого приложите ее к себе, как к матери своего ребенка. Чему может научить нас эта притча о воспитании? </a:t>
            </a:r>
          </a:p>
          <a:p>
            <a:endParaRPr lang="ru-RU" sz="2400" dirty="0"/>
          </a:p>
          <a:p>
            <a:pPr>
              <a:buFont typeface="+mj-lt"/>
              <a:buAutoNum type="arabicPeriod"/>
            </a:pPr>
            <a:r>
              <a:rPr lang="ru-RU" sz="2400" i="1" dirty="0" err="1">
                <a:effectLst/>
                <a:latin typeface="TimesNewRomanPSMT"/>
              </a:rPr>
              <a:t>Прочитайте</a:t>
            </a:r>
            <a:r>
              <a:rPr lang="ru-RU" sz="2400" i="1" dirty="0">
                <a:effectLst/>
                <a:latin typeface="TimesNewRomanPSMT"/>
              </a:rPr>
              <a:t> историю о блудном сыне (Луки 15).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Читая историю, сосредоточьтесь на отце. Составьте список черт характера отца.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Перечислите три примера для вас, как для родителя, взятые из </a:t>
            </a:r>
            <a:r>
              <a:rPr lang="ru-RU" sz="2400" i="1" dirty="0" err="1">
                <a:effectLst/>
                <a:latin typeface="TimesNewRomanPSMT"/>
              </a:rPr>
              <a:t>этои</a:t>
            </a:r>
            <a:r>
              <a:rPr lang="ru-RU" sz="2400" i="1" dirty="0">
                <a:effectLst/>
                <a:latin typeface="TimesNewRomanPSMT"/>
              </a:rPr>
              <a:t>̆ </a:t>
            </a:r>
            <a:r>
              <a:rPr lang="ru-RU" sz="2400" i="1" dirty="0" err="1">
                <a:effectLst/>
                <a:latin typeface="TimesNewRomanPSMT"/>
              </a:rPr>
              <a:t>библейскои</a:t>
            </a:r>
            <a:r>
              <a:rPr lang="ru-RU" sz="2400" i="1" dirty="0">
                <a:effectLst/>
                <a:latin typeface="TimesNewRomanPSMT"/>
              </a:rPr>
              <a:t>̆ истории.</a:t>
            </a:r>
          </a:p>
        </p:txBody>
      </p:sp>
    </p:spTree>
    <p:extLst>
      <p:ext uri="{BB962C8B-B14F-4D97-AF65-F5344CB8AC3E}">
        <p14:creationId xmlns:p14="http://schemas.microsoft.com/office/powerpoint/2010/main" val="384803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nana\Pictures\Новая папка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6" y="188640"/>
            <a:ext cx="8772937" cy="656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B0ED781-1A06-F66B-317E-857B84E22A9B}"/>
              </a:ext>
            </a:extLst>
          </p:cNvPr>
          <p:cNvSpPr txBox="1"/>
          <p:nvPr/>
        </p:nvSpPr>
        <p:spPr>
          <a:xfrm>
            <a:off x="1115616" y="476672"/>
            <a:ext cx="7806998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effectLst/>
                <a:latin typeface="TimesNewRomanPS"/>
              </a:rPr>
              <a:t>Заключение </a:t>
            </a:r>
            <a:endParaRPr lang="ru-RU" sz="2800" dirty="0"/>
          </a:p>
          <a:p>
            <a:r>
              <a:rPr lang="ru-RU" sz="2800" dirty="0">
                <a:effectLst/>
                <a:latin typeface="TimesNewRomanPSMT"/>
              </a:rPr>
              <a:t> Конечная цель воспитания – научить ребенка принимать мудрые решения и быть самостоятельным. Оно не будет служить </a:t>
            </a:r>
            <a:r>
              <a:rPr lang="ru-RU" sz="2800" dirty="0" err="1">
                <a:effectLst/>
                <a:latin typeface="TimesNewRomanPSMT"/>
              </a:rPr>
              <a:t>никакои</a:t>
            </a:r>
            <a:r>
              <a:rPr lang="ru-RU" sz="2800" dirty="0">
                <a:effectLst/>
                <a:latin typeface="TimesNewRomanPSMT"/>
              </a:rPr>
              <a:t>̆ </a:t>
            </a:r>
            <a:r>
              <a:rPr lang="ru-RU" sz="2800" dirty="0" err="1">
                <a:effectLst/>
                <a:latin typeface="TimesNewRomanPSMT"/>
              </a:rPr>
              <a:t>долговременнои</a:t>
            </a:r>
            <a:r>
              <a:rPr lang="ru-RU" sz="2800" dirty="0">
                <a:effectLst/>
                <a:latin typeface="TimesNewRomanPSMT"/>
              </a:rPr>
              <a:t>̆ цели, если их поведение основано только на страхе наказания. Скорее, они должны понять, что </a:t>
            </a:r>
            <a:r>
              <a:rPr lang="ru-RU" sz="2800" dirty="0" err="1">
                <a:effectLst/>
                <a:latin typeface="TimesNewRomanPSMT"/>
              </a:rPr>
              <a:t>каждыи</a:t>
            </a:r>
            <a:r>
              <a:rPr lang="ru-RU" sz="2800" dirty="0">
                <a:effectLst/>
                <a:latin typeface="TimesNewRomanPSMT"/>
              </a:rPr>
              <a:t>̆ выбор, </a:t>
            </a:r>
            <a:r>
              <a:rPr lang="ru-RU" sz="2800" dirty="0" err="1">
                <a:effectLst/>
                <a:latin typeface="TimesNewRomanPSMT"/>
              </a:rPr>
              <a:t>которыи</a:t>
            </a:r>
            <a:r>
              <a:rPr lang="ru-RU" sz="2800" dirty="0">
                <a:effectLst/>
                <a:latin typeface="TimesNewRomanPSMT"/>
              </a:rPr>
              <a:t>̆ они делают в жизни, будет иметь естественные последствия – хорошие или плохие. Они должны взять на себя ответственность за свой </a:t>
            </a:r>
            <a:r>
              <a:rPr lang="ru-RU" sz="2800" dirty="0" err="1">
                <a:effectLst/>
                <a:latin typeface="TimesNewRomanPSMT"/>
              </a:rPr>
              <a:t>собственныи</a:t>
            </a:r>
            <a:r>
              <a:rPr lang="ru-RU" sz="2800" dirty="0">
                <a:effectLst/>
                <a:latin typeface="TimesNewRomanPSMT"/>
              </a:rPr>
              <a:t>̆ выбор и научиться полагаться на Бога, чтобы Он направлял и вел их в принятии мудрых решений.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86347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snana\Pictures\Новая папка\images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86" y="188640"/>
            <a:ext cx="8772937" cy="6563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0AE1BA-A897-4E0C-0606-D8D7FB1DDF27}"/>
              </a:ext>
            </a:extLst>
          </p:cNvPr>
          <p:cNvSpPr txBox="1"/>
          <p:nvPr/>
        </p:nvSpPr>
        <p:spPr>
          <a:xfrm>
            <a:off x="1403648" y="620689"/>
            <a:ext cx="684076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>
                <a:effectLst/>
                <a:latin typeface="TimesNewRomanPSMT"/>
              </a:rPr>
              <a:t>  </a:t>
            </a:r>
            <a:r>
              <a:rPr lang="ru-RU" sz="2400" i="1" dirty="0">
                <a:effectLst/>
                <a:latin typeface="TimesNewRomanPSMT"/>
              </a:rPr>
              <a:t>«Дорогая одинокая мама, ваш ребенок может разбить вам сердце, иногда он может разочаровать вас, и вы можете пролить много слез из-за некоторых решений, которые они принимают. Но они никогда не должны сомневаться в том, что вы их любите. Это </a:t>
            </a:r>
            <a:r>
              <a:rPr lang="ru-RU" sz="2400" i="1" dirty="0" err="1">
                <a:effectLst/>
                <a:latin typeface="TimesNewRomanPSMT"/>
              </a:rPr>
              <a:t>действительно</a:t>
            </a:r>
            <a:r>
              <a:rPr lang="ru-RU" sz="2400" i="1" dirty="0">
                <a:effectLst/>
                <a:latin typeface="TimesNewRomanPSMT"/>
              </a:rPr>
              <a:t> </a:t>
            </a:r>
            <a:r>
              <a:rPr lang="ru-RU" sz="2400" i="1" dirty="0" err="1">
                <a:effectLst/>
                <a:latin typeface="TimesNewRomanPSMT"/>
              </a:rPr>
              <a:t>самыи</a:t>
            </a:r>
            <a:r>
              <a:rPr lang="ru-RU" sz="2400" i="1" dirty="0">
                <a:effectLst/>
                <a:latin typeface="TimesNewRomanPSMT"/>
              </a:rPr>
              <a:t>̆ </a:t>
            </a:r>
            <a:r>
              <a:rPr lang="ru-RU" sz="2400" i="1" dirty="0" err="1">
                <a:effectLst/>
                <a:latin typeface="TimesNewRomanPSMT"/>
              </a:rPr>
              <a:t>важныи</a:t>
            </a:r>
            <a:r>
              <a:rPr lang="ru-RU" sz="2400" i="1" dirty="0">
                <a:effectLst/>
                <a:latin typeface="TimesNewRomanPSMT"/>
              </a:rPr>
              <a:t>̆ принцип дисциплины. </a:t>
            </a:r>
            <a:r>
              <a:rPr lang="ru-RU" sz="2400" i="1" dirty="0" err="1">
                <a:effectLst/>
                <a:latin typeface="TimesNewRomanPSMT"/>
              </a:rPr>
              <a:t>Напоминайте</a:t>
            </a:r>
            <a:r>
              <a:rPr lang="ru-RU" sz="2400" i="1" dirty="0">
                <a:effectLst/>
                <a:latin typeface="TimesNewRomanPSMT"/>
              </a:rPr>
              <a:t> им, что вы любите их, несмотря ни на что! Когда вы имеете дело с плохим поведением вашего ребенка, его бунтом, неправильным выбором и последствиями, никогда не </a:t>
            </a:r>
            <a:r>
              <a:rPr lang="ru-RU" sz="2400" i="1" dirty="0" err="1">
                <a:effectLst/>
                <a:latin typeface="TimesNewRomanPSMT"/>
              </a:rPr>
              <a:t>упускайте</a:t>
            </a:r>
            <a:r>
              <a:rPr lang="ru-RU" sz="2400" i="1" dirty="0">
                <a:effectLst/>
                <a:latin typeface="TimesNewRomanPSMT"/>
              </a:rPr>
              <a:t> возможности заверить его в </a:t>
            </a:r>
            <a:r>
              <a:rPr lang="ru-RU" sz="2400" i="1" dirty="0" err="1">
                <a:effectLst/>
                <a:latin typeface="TimesNewRomanPSMT"/>
              </a:rPr>
              <a:t>своеи</a:t>
            </a:r>
            <a:r>
              <a:rPr lang="ru-RU" sz="2400" i="1" dirty="0">
                <a:effectLst/>
                <a:latin typeface="TimesNewRomanPSMT"/>
              </a:rPr>
              <a:t>̆ </a:t>
            </a:r>
            <a:r>
              <a:rPr lang="ru-RU" sz="2400" i="1" dirty="0" err="1">
                <a:effectLst/>
                <a:latin typeface="TimesNewRomanPSMT"/>
              </a:rPr>
              <a:t>безусловнои</a:t>
            </a:r>
            <a:r>
              <a:rPr lang="ru-RU" sz="2400" i="1" dirty="0">
                <a:effectLst/>
                <a:latin typeface="TimesNewRomanPSMT"/>
              </a:rPr>
              <a:t>̆ любви. Даже </a:t>
            </a:r>
            <a:r>
              <a:rPr lang="ru-RU" sz="2400" i="1" dirty="0" err="1">
                <a:effectLst/>
                <a:latin typeface="TimesNewRomanPSMT"/>
              </a:rPr>
              <a:t>блудныи</a:t>
            </a:r>
            <a:r>
              <a:rPr lang="ru-RU" sz="2400" i="1" dirty="0">
                <a:effectLst/>
                <a:latin typeface="TimesNewRomanPSMT"/>
              </a:rPr>
              <a:t>̆ сын в Библии знал, что его любят, и он знал, что может вернуться </a:t>
            </a:r>
            <a:r>
              <a:rPr lang="ru-RU" sz="2400" i="1" dirty="0" err="1">
                <a:effectLst/>
                <a:latin typeface="TimesNewRomanPSMT"/>
              </a:rPr>
              <a:t>домои</a:t>
            </a:r>
            <a:r>
              <a:rPr lang="ru-RU" sz="2400" i="1" dirty="0">
                <a:effectLst/>
                <a:latin typeface="TimesNewRomanPSMT"/>
              </a:rPr>
              <a:t>̆, где его встретят с открытыми объятьями».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870048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33A1-7AE0-01B3-89A9-91D6FA6D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текс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2CC381FD-3A8D-16B0-0A89-F45C7A5D2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8" y="0"/>
            <a:ext cx="9099303" cy="678948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5A66AD-E6A2-39BD-00EC-BE37B4545DFD}"/>
              </a:ext>
            </a:extLst>
          </p:cNvPr>
          <p:cNvSpPr txBox="1"/>
          <p:nvPr/>
        </p:nvSpPr>
        <p:spPr>
          <a:xfrm>
            <a:off x="1259632" y="3041578"/>
            <a:ext cx="655272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  <a:effectLst/>
                <a:latin typeface="TimesNewRomanPSMT"/>
              </a:rPr>
              <a:t>   Если вы хотите, чтобы Иисус жил в </a:t>
            </a:r>
            <a:r>
              <a:rPr lang="ru-RU" sz="3600" b="1" i="1" dirty="0">
                <a:solidFill>
                  <a:srgbClr val="C00000"/>
                </a:solidFill>
                <a:latin typeface="TimesNewRomanPSMT"/>
              </a:rPr>
              <a:t>сердце вашего ребенка, Он должен сначала жить в вашем сердце. Важно и ходить в вере, и говорить о </a:t>
            </a:r>
            <a:r>
              <a:rPr lang="ru-RU" sz="3600" b="1" i="1" dirty="0" err="1">
                <a:solidFill>
                  <a:srgbClr val="C00000"/>
                </a:solidFill>
                <a:latin typeface="TimesNewRomanPSMT"/>
              </a:rPr>
              <a:t>нашеи</a:t>
            </a:r>
            <a:r>
              <a:rPr lang="ru-RU" sz="3600" b="1" i="1" dirty="0">
                <a:solidFill>
                  <a:srgbClr val="C00000"/>
                </a:solidFill>
                <a:latin typeface="TimesNewRomanPSMT"/>
              </a:rPr>
              <a:t>̆ вере!  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Изображение выглядит как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253DA2AB-A4F9-3318-5AD3-073E7B6E6E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260649"/>
            <a:ext cx="388843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88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785D0ECF-E154-E41F-3EC3-8846C81C16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5DBA21-0E6C-1734-CF84-B0FAD1015A06}"/>
              </a:ext>
            </a:extLst>
          </p:cNvPr>
          <p:cNvSpPr txBox="1"/>
          <p:nvPr/>
        </p:nvSpPr>
        <p:spPr>
          <a:xfrm>
            <a:off x="1043608" y="1690688"/>
            <a:ext cx="676875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chemeClr val="tx2">
                    <a:lumMod val="50000"/>
                  </a:schemeClr>
                </a:solidFill>
                <a:effectLst/>
                <a:latin typeface="TimesNewRomanPS"/>
              </a:rPr>
              <a:t>Практические способы, как словом и делом прививать ребенку веру </a:t>
            </a:r>
            <a:endParaRPr lang="ru-RU" sz="32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08EDEB-8E27-D1F8-8BFA-0B417D7DF7B2}"/>
              </a:ext>
            </a:extLst>
          </p:cNvPr>
          <p:cNvSpPr txBox="1"/>
          <p:nvPr/>
        </p:nvSpPr>
        <p:spPr>
          <a:xfrm>
            <a:off x="1069574" y="2907487"/>
            <a:ext cx="69328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Поддерживайте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 постоянную связь с церковью</a:t>
            </a:r>
            <a:r>
              <a:rPr lang="ru-RU" sz="2400" dirty="0">
                <a:solidFill>
                  <a:srgbClr val="231E1E"/>
                </a:solidFill>
                <a:effectLst/>
                <a:latin typeface="TimesNewRomanPSMT"/>
              </a:rPr>
              <a:t>. </a:t>
            </a:r>
            <a:endParaRPr lang="ru-RU" sz="2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80D0F0-050A-149A-0D70-F024E13236F8}"/>
              </a:ext>
            </a:extLst>
          </p:cNvPr>
          <p:cNvSpPr txBox="1"/>
          <p:nvPr/>
        </p:nvSpPr>
        <p:spPr>
          <a:xfrm>
            <a:off x="1063682" y="3518243"/>
            <a:ext cx="69127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Проводите ежедневное </a:t>
            </a:r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семейное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 богослужение</a:t>
            </a:r>
            <a:r>
              <a:rPr lang="ru-RU" sz="2400" dirty="0">
                <a:solidFill>
                  <a:srgbClr val="231E1E"/>
                </a:solidFill>
                <a:effectLst/>
                <a:latin typeface="TimesNewRomanPSMT"/>
              </a:rPr>
              <a:t>. </a:t>
            </a:r>
            <a:endParaRPr lang="ru-RU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CC3481-BDC7-D078-4C39-30FDA52BCB75}"/>
              </a:ext>
            </a:extLst>
          </p:cNvPr>
          <p:cNvSpPr txBox="1"/>
          <p:nvPr/>
        </p:nvSpPr>
        <p:spPr>
          <a:xfrm rot="10800000" flipV="1">
            <a:off x="1259632" y="4142190"/>
            <a:ext cx="655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Участвуйте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 в богослужении </a:t>
            </a:r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всеи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̆ </a:t>
            </a:r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семьеи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̆</a:t>
            </a:r>
            <a:r>
              <a:rPr lang="ru-RU" sz="2400" dirty="0">
                <a:solidFill>
                  <a:srgbClr val="231E1E"/>
                </a:solidFill>
                <a:effectLst/>
                <a:latin typeface="TimesNewRomanPSMT"/>
              </a:rPr>
              <a:t>. </a:t>
            </a:r>
            <a:endParaRPr lang="ru-RU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81DE37-0232-67C6-F6D4-27FE81F0F4F3}"/>
              </a:ext>
            </a:extLst>
          </p:cNvPr>
          <p:cNvSpPr txBox="1"/>
          <p:nvPr/>
        </p:nvSpPr>
        <p:spPr>
          <a:xfrm rot="10800000" flipV="1">
            <a:off x="1043608" y="4795696"/>
            <a:ext cx="7471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Возрастайте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, преодолевая </a:t>
            </a:r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семейные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 конфликты</a:t>
            </a:r>
            <a:r>
              <a:rPr lang="ru-RU" sz="1800" dirty="0">
                <a:solidFill>
                  <a:srgbClr val="231E1E"/>
                </a:solidFill>
                <a:effectLst/>
                <a:latin typeface="TimesNewRomanPSMT"/>
              </a:rPr>
              <a:t>. </a:t>
            </a:r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0247E8-0F48-2CD1-24AC-988F98093EF5}"/>
              </a:ext>
            </a:extLst>
          </p:cNvPr>
          <p:cNvSpPr txBox="1"/>
          <p:nvPr/>
        </p:nvSpPr>
        <p:spPr>
          <a:xfrm>
            <a:off x="1043608" y="5301208"/>
            <a:ext cx="73448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Возрастайте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, преодолевая </a:t>
            </a:r>
            <a:r>
              <a:rPr lang="ru-RU" sz="2400" b="1" dirty="0" err="1">
                <a:solidFill>
                  <a:srgbClr val="231E1E"/>
                </a:solidFill>
                <a:effectLst/>
                <a:latin typeface="TimesNewRomanPS"/>
              </a:rPr>
              <a:t>семейные</a:t>
            </a:r>
            <a:r>
              <a:rPr lang="ru-RU" sz="2400" b="1" dirty="0">
                <a:solidFill>
                  <a:srgbClr val="231E1E"/>
                </a:solidFill>
                <a:effectLst/>
                <a:latin typeface="TimesNewRomanPS"/>
              </a:rPr>
              <a:t> проблемы</a:t>
            </a:r>
            <a:r>
              <a:rPr lang="ru-RU" sz="2400" dirty="0">
                <a:solidFill>
                  <a:srgbClr val="231E1E"/>
                </a:solidFill>
                <a:effectLst/>
                <a:latin typeface="TimesNewRomanPSMT"/>
              </a:rPr>
              <a:t>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9425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84" y="21922"/>
            <a:ext cx="9121516" cy="671944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ECA08F-A26D-3913-487E-463849AFEFBB}"/>
              </a:ext>
            </a:extLst>
          </p:cNvPr>
          <p:cNvSpPr txBox="1"/>
          <p:nvPr/>
        </p:nvSpPr>
        <p:spPr>
          <a:xfrm>
            <a:off x="1187624" y="1690689"/>
            <a:ext cx="6768752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231E1E"/>
                </a:solidFill>
                <a:effectLst/>
                <a:latin typeface="TimesNewRomanPS"/>
              </a:rPr>
              <a:t>Посещение </a:t>
            </a:r>
            <a:r>
              <a:rPr lang="ru-RU" sz="3600" b="1" i="1" dirty="0" err="1">
                <a:solidFill>
                  <a:srgbClr val="231E1E"/>
                </a:solidFill>
                <a:effectLst/>
                <a:latin typeface="TimesNewRomanPS"/>
              </a:rPr>
              <a:t>субботнеи</a:t>
            </a:r>
            <a:r>
              <a:rPr lang="ru-RU" sz="3600" b="1" i="1" dirty="0">
                <a:solidFill>
                  <a:srgbClr val="231E1E"/>
                </a:solidFill>
                <a:effectLst/>
                <a:latin typeface="TimesNewRomanPS"/>
              </a:rPr>
              <a:t>̆ школы и богослужения в церкви </a:t>
            </a:r>
          </a:p>
          <a:p>
            <a:endParaRPr lang="ru-RU" sz="3200" b="1" i="1" dirty="0">
              <a:solidFill>
                <a:srgbClr val="231E1E"/>
              </a:solidFill>
              <a:latin typeface="TimesNewRomanPS"/>
            </a:endParaRP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Чтение Священного Писания</a:t>
            </a: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Молитва в несколько слов</a:t>
            </a: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Музыкальное прославление</a:t>
            </a: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Встречающий</a:t>
            </a: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Раздача церковных бюллетеней</a:t>
            </a:r>
          </a:p>
          <a:p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264985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6" y="-110122"/>
            <a:ext cx="8952748" cy="693394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2AE7B3-01FA-9D0A-F456-5686D4646F6D}"/>
              </a:ext>
            </a:extLst>
          </p:cNvPr>
          <p:cNvSpPr txBox="1"/>
          <p:nvPr/>
        </p:nvSpPr>
        <p:spPr>
          <a:xfrm>
            <a:off x="971600" y="1196752"/>
            <a:ext cx="5760640" cy="46474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231E1E"/>
                </a:solidFill>
                <a:latin typeface="TimesNewRomanPS"/>
              </a:rPr>
              <a:t>Семейные богослужения</a:t>
            </a:r>
          </a:p>
          <a:p>
            <a:endParaRPr lang="ru-RU" sz="1800" b="1" dirty="0">
              <a:solidFill>
                <a:srgbClr val="231E1E"/>
              </a:solidFill>
              <a:effectLst/>
              <a:latin typeface="TimesNewRomanPS"/>
            </a:endParaRP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Будьте последовательны</a:t>
            </a:r>
          </a:p>
          <a:p>
            <a:endParaRPr lang="ru-RU" sz="3200" i="1" dirty="0">
              <a:solidFill>
                <a:srgbClr val="231E1E"/>
              </a:solidFill>
              <a:latin typeface="TimesNewRomanPS"/>
            </a:endParaRP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Сделайте его соответствующим возрасту</a:t>
            </a:r>
          </a:p>
          <a:p>
            <a:endParaRPr lang="ru-RU" sz="3200" i="1" dirty="0">
              <a:solidFill>
                <a:srgbClr val="231E1E"/>
              </a:solidFill>
              <a:latin typeface="TimesNewRomanPS"/>
            </a:endParaRPr>
          </a:p>
          <a:p>
            <a:r>
              <a:rPr lang="ru-RU" sz="3200" i="1" dirty="0">
                <a:solidFill>
                  <a:srgbClr val="231E1E"/>
                </a:solidFill>
                <a:latin typeface="TimesNewRomanPS"/>
              </a:rPr>
              <a:t>- Проводите совместно с ребенком</a:t>
            </a:r>
          </a:p>
          <a:p>
            <a:endParaRPr lang="ru-RU" sz="1800" b="1" dirty="0">
              <a:solidFill>
                <a:srgbClr val="231E1E"/>
              </a:solidFill>
              <a:effectLst/>
              <a:latin typeface="TimesNewRomanP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E5531D4-D9E7-D2C6-F4A8-FF3E48629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818" y="2492896"/>
            <a:ext cx="2016224" cy="295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5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33A1-7AE0-01B3-89A9-91D6FA6D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текс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2CC381FD-3A8D-16B0-0A89-F45C7A5D2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25" y="34260"/>
            <a:ext cx="9099303" cy="6789480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89FE99-EC86-3B4C-F44F-ACD513D78BB3}"/>
              </a:ext>
            </a:extLst>
          </p:cNvPr>
          <p:cNvSpPr txBox="1"/>
          <p:nvPr/>
        </p:nvSpPr>
        <p:spPr>
          <a:xfrm>
            <a:off x="1115616" y="1340768"/>
            <a:ext cx="684076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solidFill>
                  <a:srgbClr val="231E1E"/>
                </a:solidFill>
                <a:effectLst/>
                <a:latin typeface="TimesNewRomanPS"/>
              </a:rPr>
              <a:t>Личные размышления </a:t>
            </a:r>
            <a:endParaRPr lang="ru-RU" sz="3200" i="1" dirty="0"/>
          </a:p>
          <a:p>
            <a:pPr marL="514350" indent="-514350">
              <a:buAutoNum type="arabicPeriod"/>
            </a:pPr>
            <a:r>
              <a:rPr lang="ru-RU" sz="3200" dirty="0" err="1">
                <a:solidFill>
                  <a:srgbClr val="231E1E"/>
                </a:solidFill>
                <a:effectLst/>
                <a:latin typeface="TimesNewRomanPSMT"/>
              </a:rPr>
              <a:t>Придумайте</a:t>
            </a:r>
            <a:r>
              <a:rPr lang="ru-RU" sz="3200" dirty="0">
                <a:solidFill>
                  <a:srgbClr val="231E1E"/>
                </a:solidFill>
                <a:effectLst/>
                <a:latin typeface="TimesNewRomanPSMT"/>
              </a:rPr>
              <a:t> идею для </a:t>
            </a:r>
            <a:r>
              <a:rPr lang="ru-RU" sz="3200" dirty="0" err="1">
                <a:solidFill>
                  <a:srgbClr val="231E1E"/>
                </a:solidFill>
                <a:effectLst/>
                <a:latin typeface="TimesNewRomanPSMT"/>
              </a:rPr>
              <a:t>семейного</a:t>
            </a:r>
            <a:r>
              <a:rPr lang="ru-RU" sz="3200" dirty="0">
                <a:solidFill>
                  <a:srgbClr val="231E1E"/>
                </a:solidFill>
                <a:effectLst/>
                <a:latin typeface="TimesNewRomanPSMT"/>
              </a:rPr>
              <a:t> богослужения. В чем заключается ваша идея?</a:t>
            </a:r>
          </a:p>
          <a:p>
            <a:pPr marL="514350" indent="-514350">
              <a:buFontTx/>
              <a:buAutoNum type="arabicPeriod"/>
            </a:pPr>
            <a:r>
              <a:rPr lang="ru-RU" sz="3200" dirty="0">
                <a:solidFill>
                  <a:srgbClr val="231E1E"/>
                </a:solidFill>
                <a:effectLst/>
                <a:latin typeface="TimesNewRomanPSMT"/>
              </a:rPr>
              <a:t>Насколько весело будет всем вашим детям?</a:t>
            </a:r>
          </a:p>
          <a:p>
            <a:r>
              <a:rPr lang="ru-RU" sz="3200" dirty="0">
                <a:solidFill>
                  <a:srgbClr val="231E1E"/>
                </a:solidFill>
                <a:effectLst/>
                <a:latin typeface="TimesNewRomanPSMT"/>
              </a:rPr>
              <a:t>3. Составьте список всех материалов, которые вам понадобятся.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513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6" y="116632"/>
            <a:ext cx="8964488" cy="6741368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8F6D1B9-1617-3E16-5134-66711B129304}"/>
              </a:ext>
            </a:extLst>
          </p:cNvPr>
          <p:cNvSpPr txBox="1"/>
          <p:nvPr/>
        </p:nvSpPr>
        <p:spPr>
          <a:xfrm>
            <a:off x="1547664" y="1749780"/>
            <a:ext cx="531033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i="1" dirty="0">
                <a:solidFill>
                  <a:srgbClr val="231E1E"/>
                </a:solidFill>
                <a:effectLst/>
                <a:latin typeface="TimesNewRomanPS"/>
              </a:rPr>
              <a:t>Повседневная жизнь </a:t>
            </a:r>
            <a:endParaRPr lang="ru-RU" sz="36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F382D-48BE-A62E-BAE5-1E906E2AC372}"/>
              </a:ext>
            </a:extLst>
          </p:cNvPr>
          <p:cNvSpPr txBox="1"/>
          <p:nvPr/>
        </p:nvSpPr>
        <p:spPr>
          <a:xfrm>
            <a:off x="1403648" y="2780928"/>
            <a:ext cx="6048672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i="1" dirty="0"/>
              <a:t>* </a:t>
            </a:r>
            <a:r>
              <a:rPr lang="ru-RU" sz="3200" i="1" dirty="0"/>
              <a:t>Время поклонения</a:t>
            </a:r>
          </a:p>
          <a:p>
            <a:r>
              <a:rPr lang="en-US" sz="3200" i="1" dirty="0"/>
              <a:t>* </a:t>
            </a:r>
            <a:r>
              <a:rPr lang="ru-RU" sz="3200" i="1" dirty="0"/>
              <a:t>Время поездок на автомобиле</a:t>
            </a:r>
          </a:p>
          <a:p>
            <a:r>
              <a:rPr lang="en-US" sz="3200" i="1" dirty="0"/>
              <a:t>* </a:t>
            </a:r>
            <a:r>
              <a:rPr lang="ru-RU" sz="3200" i="1" dirty="0"/>
              <a:t>Время болезни</a:t>
            </a:r>
          </a:p>
          <a:p>
            <a:r>
              <a:rPr lang="en-US" sz="3200" i="1" dirty="0"/>
              <a:t>* </a:t>
            </a:r>
            <a:r>
              <a:rPr lang="ru-RU" sz="3200" i="1" dirty="0"/>
              <a:t>Время приема пищи</a:t>
            </a:r>
          </a:p>
          <a:p>
            <a:r>
              <a:rPr lang="en-US" sz="3200" i="1" dirty="0"/>
              <a:t>* </a:t>
            </a:r>
            <a:r>
              <a:rPr lang="ru-RU" sz="3200" i="1" dirty="0"/>
              <a:t>Небольшой отдых</a:t>
            </a:r>
          </a:p>
          <a:p>
            <a:r>
              <a:rPr lang="en-US" sz="3200" i="1" dirty="0"/>
              <a:t>* </a:t>
            </a:r>
            <a:r>
              <a:rPr lang="ru-RU" sz="3200" i="1" dirty="0"/>
              <a:t>Время один на один</a:t>
            </a:r>
          </a:p>
        </p:txBody>
      </p:sp>
    </p:spTree>
    <p:extLst>
      <p:ext uri="{BB962C8B-B14F-4D97-AF65-F5344CB8AC3E}">
        <p14:creationId xmlns:p14="http://schemas.microsoft.com/office/powerpoint/2010/main" val="62780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EED159-90A8-AF6C-F503-693AAB814224}"/>
              </a:ext>
            </a:extLst>
          </p:cNvPr>
          <p:cNvSpPr txBox="1"/>
          <p:nvPr/>
        </p:nvSpPr>
        <p:spPr>
          <a:xfrm>
            <a:off x="1187624" y="1690689"/>
            <a:ext cx="567037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231E1E"/>
                </a:solidFill>
                <a:effectLst/>
                <a:latin typeface="TimesNewRomanPS"/>
              </a:rPr>
              <a:t>Воз</a:t>
            </a:r>
            <a:r>
              <a:rPr lang="ru-RU" sz="3600" b="1" i="1" dirty="0">
                <a:solidFill>
                  <a:srgbClr val="231E1E"/>
                </a:solidFill>
                <a:effectLst/>
                <a:latin typeface="TimesNewRomanPS"/>
              </a:rPr>
              <a:t>можности служения </a:t>
            </a:r>
            <a:endParaRPr lang="ru-RU" sz="3600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435E58-103F-9BBD-E780-2F5DD757B818}"/>
              </a:ext>
            </a:extLst>
          </p:cNvPr>
          <p:cNvSpPr txBox="1"/>
          <p:nvPr/>
        </p:nvSpPr>
        <p:spPr>
          <a:xfrm>
            <a:off x="1331640" y="2636912"/>
            <a:ext cx="6336704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i="1" dirty="0"/>
              <a:t>* </a:t>
            </a:r>
            <a:r>
              <a:rPr lang="ru-RU" sz="2800" i="1" dirty="0"/>
              <a:t>Примите на себя заботу о стариках</a:t>
            </a:r>
          </a:p>
          <a:p>
            <a:r>
              <a:rPr lang="en-US" sz="2800" i="1" dirty="0"/>
              <a:t>* </a:t>
            </a:r>
            <a:r>
              <a:rPr lang="ru-RU" sz="2800" i="1" dirty="0"/>
              <a:t>Быть старшим братом/старшей сестрой</a:t>
            </a:r>
          </a:p>
          <a:p>
            <a:r>
              <a:rPr lang="en-US" sz="2800" i="1" dirty="0"/>
              <a:t>* </a:t>
            </a:r>
            <a:r>
              <a:rPr lang="ru-RU" sz="2800" i="1" dirty="0"/>
              <a:t>Дни рождения с подарками</a:t>
            </a:r>
          </a:p>
          <a:p>
            <a:r>
              <a:rPr lang="en-US" sz="2800" i="1" dirty="0"/>
              <a:t>* </a:t>
            </a:r>
            <a:r>
              <a:rPr lang="ru-RU" sz="2800" i="1" dirty="0"/>
              <a:t>Служение кукольного театра</a:t>
            </a:r>
          </a:p>
          <a:p>
            <a:r>
              <a:rPr lang="en-US" sz="2800" i="1" dirty="0"/>
              <a:t>* </a:t>
            </a:r>
            <a:r>
              <a:rPr lang="ru-RU" sz="2800" i="1" dirty="0"/>
              <a:t>Внезапные добрые поступки</a:t>
            </a:r>
          </a:p>
          <a:p>
            <a:r>
              <a:rPr lang="en-US" sz="2800" i="1" dirty="0"/>
              <a:t>* </a:t>
            </a:r>
            <a:r>
              <a:rPr lang="ru-RU" sz="2800" i="1" dirty="0"/>
              <a:t>Миссионерские поездки</a:t>
            </a:r>
          </a:p>
        </p:txBody>
      </p:sp>
    </p:spTree>
    <p:extLst>
      <p:ext uri="{BB962C8B-B14F-4D97-AF65-F5344CB8AC3E}">
        <p14:creationId xmlns:p14="http://schemas.microsoft.com/office/powerpoint/2010/main" val="1625964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{DFC4DBF2-F907-904C-8367-753CE1371073}tf10001120</Template>
  <TotalTime>1575</TotalTime>
  <Words>2860</Words>
  <Application>Microsoft Macintosh PowerPoint</Application>
  <PresentationFormat>Экран (4:3)</PresentationFormat>
  <Paragraphs>222</Paragraphs>
  <Slides>25</Slides>
  <Notes>19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Corbel</vt:lpstr>
      <vt:lpstr>Gill Sans MT</vt:lpstr>
      <vt:lpstr>TimesNewRomanPS</vt:lpstr>
      <vt:lpstr>TimesNewRomanPSMT</vt:lpstr>
      <vt:lpstr>Посылка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Уважение и ответственность </vt:lpstr>
      <vt:lpstr>УВАЖЕНИЕ И ОТВЕТСТВЕННОСТЬ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snanavo@mail.ru</dc:creator>
  <cp:lastModifiedBy>Ирина Козева</cp:lastModifiedBy>
  <cp:revision>15</cp:revision>
  <dcterms:created xsi:type="dcterms:W3CDTF">2021-11-18T18:18:07Z</dcterms:created>
  <dcterms:modified xsi:type="dcterms:W3CDTF">2022-11-03T13:20:23Z</dcterms:modified>
</cp:coreProperties>
</file>