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59" r:id="rId3"/>
    <p:sldId id="288" r:id="rId4"/>
    <p:sldId id="262" r:id="rId5"/>
    <p:sldId id="289" r:id="rId6"/>
    <p:sldId id="269" r:id="rId7"/>
    <p:sldId id="292" r:id="rId8"/>
    <p:sldId id="293" r:id="rId9"/>
    <p:sldId id="260" r:id="rId10"/>
    <p:sldId id="270" r:id="rId11"/>
    <p:sldId id="294" r:id="rId12"/>
    <p:sldId id="295" r:id="rId13"/>
    <p:sldId id="272" r:id="rId14"/>
    <p:sldId id="274" r:id="rId15"/>
    <p:sldId id="296" r:id="rId16"/>
    <p:sldId id="284" r:id="rId17"/>
    <p:sldId id="277" r:id="rId18"/>
    <p:sldId id="268" r:id="rId19"/>
    <p:sldId id="280" r:id="rId20"/>
    <p:sldId id="298" r:id="rId21"/>
    <p:sldId id="278" r:id="rId22"/>
    <p:sldId id="281" r:id="rId23"/>
    <p:sldId id="290" r:id="rId24"/>
    <p:sldId id="299" r:id="rId25"/>
    <p:sldId id="287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31"/>
    <p:restoredTop sz="79533" autoAdjust="0"/>
  </p:normalViewPr>
  <p:slideViewPr>
    <p:cSldViewPr>
      <p:cViewPr varScale="1">
        <p:scale>
          <a:sx n="74" d="100"/>
          <a:sy n="74" d="100"/>
        </p:scale>
        <p:origin x="1936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10A79-58FE-458C-A352-097DEF99B7F0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8339D7-FD85-472C-A132-B7F6EC6DDA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252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СОЛО       МАМА        От</a:t>
            </a:r>
            <a:r>
              <a:rPr lang="ru-RU" baseline="0" dirty="0"/>
              <a:t> выживания к процветанию  Доктор ПАМЕЛА КОНСУЭГРА</a:t>
            </a:r>
          </a:p>
          <a:p>
            <a:r>
              <a:rPr lang="ru-RU" dirty="0"/>
              <a:t>Возможно, ты мать-одиночка по собственному выбору, из-за неожиданной беременности, из-за развода, из-за смерти отца вашего ребенка, из-за отсутствующего отца, из-за его отказа от участия в воспитании или из-за множества других обстоятельств. Одинокие мамы – это матери, самостоятельно воспитывающие ребенка, по своему выбору или обстоятельствам.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4550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 err="1">
                <a:effectLst/>
                <a:latin typeface="TimesNewRomanPS"/>
              </a:rPr>
              <a:t>Разработайте</a:t>
            </a:r>
            <a:r>
              <a:rPr lang="ru-RU" sz="1800" b="1" dirty="0">
                <a:effectLst/>
                <a:latin typeface="TimesNewRomanPS"/>
              </a:rPr>
              <a:t> бюджет </a:t>
            </a:r>
            <a:r>
              <a:rPr lang="ru-RU" sz="1800" dirty="0">
                <a:effectLst/>
                <a:latin typeface="TimesNewRomanPSMT"/>
              </a:rPr>
              <a:t>– Даже если вы находитесь в ситуации, когда вы тянете от зарплаты до зарплаты, </a:t>
            </a:r>
            <a:r>
              <a:rPr lang="ru-RU" sz="1800" dirty="0" err="1">
                <a:effectLst/>
                <a:latin typeface="TimesNewRomanPSMT"/>
              </a:rPr>
              <a:t>письменныи</a:t>
            </a:r>
            <a:r>
              <a:rPr lang="ru-RU" sz="1800" dirty="0">
                <a:effectLst/>
                <a:latin typeface="TimesNewRomanPSMT"/>
              </a:rPr>
              <a:t>̆ бюджет все равно будет полезным инструментом.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Ведите </a:t>
            </a:r>
            <a:r>
              <a:rPr lang="ru-RU" sz="1800" b="1" dirty="0" err="1">
                <a:effectLst/>
                <a:latin typeface="TimesNewRomanPS"/>
              </a:rPr>
              <a:t>точныи</a:t>
            </a:r>
            <a:r>
              <a:rPr lang="ru-RU" sz="1800" b="1" dirty="0">
                <a:effectLst/>
                <a:latin typeface="TimesNewRomanPS"/>
              </a:rPr>
              <a:t>̆ учет расходов </a:t>
            </a:r>
            <a:r>
              <a:rPr lang="ru-RU" sz="1800" dirty="0">
                <a:effectLst/>
                <a:latin typeface="TimesNewRomanPSMT"/>
              </a:rPr>
              <a:t>– Большинство финансовых проблем появляются не из-за больших </a:t>
            </a:r>
            <a:r>
              <a:rPr lang="ru-RU" sz="1800" dirty="0" err="1">
                <a:effectLst/>
                <a:latin typeface="TimesNewRomanPSMT"/>
              </a:rPr>
              <a:t>статеи</a:t>
            </a:r>
            <a:r>
              <a:rPr lang="ru-RU" sz="1800" dirty="0">
                <a:effectLst/>
                <a:latin typeface="TimesNewRomanPSMT"/>
              </a:rPr>
              <a:t>̆ расходов. Скорее, их вызывает постоянное капание, капание, капание расходов на мелкие покупки, которые никто не отслеживает. </a:t>
            </a:r>
          </a:p>
          <a:p>
            <a:r>
              <a:rPr lang="ru-RU" sz="1800" b="1" dirty="0">
                <a:effectLst/>
                <a:latin typeface="TimesNewRomanPS"/>
              </a:rPr>
              <a:t>Обратитесь к своим кредиторам/платите как можете </a:t>
            </a:r>
            <a:r>
              <a:rPr lang="ru-RU" sz="1800" dirty="0">
                <a:effectLst/>
                <a:latin typeface="TimesNewRomanPSMT"/>
              </a:rPr>
              <a:t>–Никогда не </a:t>
            </a:r>
            <a:r>
              <a:rPr lang="ru-RU" sz="1800" dirty="0" err="1">
                <a:effectLst/>
                <a:latin typeface="TimesNewRomanPSMT"/>
              </a:rPr>
              <a:t>бойтесь</a:t>
            </a:r>
            <a:r>
              <a:rPr lang="ru-RU" sz="1800" dirty="0">
                <a:effectLst/>
                <a:latin typeface="TimesNewRomanPSMT"/>
              </a:rPr>
              <a:t> обратиться к тем, кому вы должны, и сказать им, что вы хотите выплатить свои долги, но на этот раз нуждаетесь в некоторых специальных условиях.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Ищите помощи, если она необходима </a:t>
            </a:r>
            <a:r>
              <a:rPr lang="ru-RU" sz="1800" dirty="0">
                <a:effectLst/>
                <a:latin typeface="TimesNewRomanPSMT"/>
              </a:rPr>
              <a:t>– Если вы не знаете, как составить бюджет или ваши долги настолько велики, что вы не можете свести концы с концами, </a:t>
            </a:r>
            <a:r>
              <a:rPr lang="ru-RU" sz="1800" dirty="0" err="1">
                <a:effectLst/>
                <a:latin typeface="TimesNewRomanPSMT"/>
              </a:rPr>
              <a:t>пожалуйста</a:t>
            </a:r>
            <a:r>
              <a:rPr lang="ru-RU" sz="1800" dirty="0">
                <a:effectLst/>
                <a:latin typeface="TimesNewRomanPSMT"/>
              </a:rPr>
              <a:t>, обратитесь за </a:t>
            </a:r>
            <a:r>
              <a:rPr lang="ru-RU" sz="1800" dirty="0" err="1">
                <a:effectLst/>
                <a:latin typeface="TimesNewRomanPSMT"/>
              </a:rPr>
              <a:t>финансовои</a:t>
            </a:r>
            <a:r>
              <a:rPr lang="ru-RU" sz="1800" dirty="0">
                <a:effectLst/>
                <a:latin typeface="TimesNewRomanPSMT"/>
              </a:rPr>
              <a:t>̆ </a:t>
            </a:r>
            <a:r>
              <a:rPr lang="ru-RU" sz="1800" dirty="0" err="1">
                <a:effectLst/>
                <a:latin typeface="TimesNewRomanPSMT"/>
              </a:rPr>
              <a:t>консультациеи</a:t>
            </a:r>
            <a:r>
              <a:rPr lang="ru-RU" sz="1800" dirty="0">
                <a:effectLst/>
                <a:latin typeface="TimesNewRomanPSMT"/>
              </a:rPr>
              <a:t>̆. Потратьте время, чтобы изучить все варианты </a:t>
            </a:r>
            <a:r>
              <a:rPr lang="ru-RU" sz="1800" dirty="0" err="1">
                <a:effectLst/>
                <a:latin typeface="TimesNewRomanPSMT"/>
              </a:rPr>
              <a:t>финансовои</a:t>
            </a:r>
            <a:r>
              <a:rPr lang="ru-RU" sz="1800" dirty="0">
                <a:effectLst/>
                <a:latin typeface="TimesNewRomanPSMT"/>
              </a:rPr>
              <a:t>̆ помощи, доступные в </a:t>
            </a:r>
            <a:r>
              <a:rPr lang="ru-RU" sz="1800" dirty="0" err="1">
                <a:effectLst/>
                <a:latin typeface="TimesNewRomanPSMT"/>
              </a:rPr>
              <a:t>вашеи</a:t>
            </a:r>
            <a:r>
              <a:rPr lang="ru-RU" sz="1800" dirty="0">
                <a:effectLst/>
                <a:latin typeface="TimesNewRomanPSMT"/>
              </a:rPr>
              <a:t>̆ местности, но будьте внимательны, чтобы не связаться с мошенниками. Если что-то звучит слишком хорошо, чтобы быть </a:t>
            </a:r>
            <a:r>
              <a:rPr lang="ru-RU" sz="1800" dirty="0" err="1">
                <a:effectLst/>
                <a:latin typeface="TimesNewRomanPSMT"/>
              </a:rPr>
              <a:t>правдои</a:t>
            </a:r>
            <a:r>
              <a:rPr lang="ru-RU" sz="1800" dirty="0">
                <a:effectLst/>
                <a:latin typeface="TimesNewRomanPSMT"/>
              </a:rPr>
              <a:t>̆, то, вероятно, это и не есть правда.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4366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50693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sz="1800" dirty="0" err="1">
                <a:effectLst/>
                <a:latin typeface="TimesNewRomanPSMT"/>
              </a:rPr>
              <a:t>Первыи</a:t>
            </a:r>
            <a:r>
              <a:rPr lang="ru-RU" sz="1800" dirty="0">
                <a:effectLst/>
                <a:latin typeface="TimesNewRomanPSMT"/>
              </a:rPr>
              <a:t>̆ стих объясняет ценность хорошего друга. </a:t>
            </a:r>
            <a:r>
              <a:rPr lang="ru-RU" sz="1800" dirty="0" err="1">
                <a:effectLst/>
                <a:latin typeface="TimesNewRomanPSMT"/>
              </a:rPr>
              <a:t>Хорошии</a:t>
            </a:r>
            <a:r>
              <a:rPr lang="ru-RU" sz="1800" dirty="0">
                <a:effectLst/>
                <a:latin typeface="TimesNewRomanPSMT"/>
              </a:rPr>
              <a:t>̆ друг всегда готов предложить помощь, когда это необходимо. Воспитание </a:t>
            </a:r>
            <a:r>
              <a:rPr lang="ru-RU" sz="1800" dirty="0" err="1">
                <a:effectLst/>
                <a:latin typeface="TimesNewRomanPSMT"/>
              </a:rPr>
              <a:t>детеи</a:t>
            </a:r>
            <a:r>
              <a:rPr lang="ru-RU" sz="1800" dirty="0">
                <a:effectLst/>
                <a:latin typeface="TimesNewRomanPSMT"/>
              </a:rPr>
              <a:t>̆ – это одна из </a:t>
            </a:r>
            <a:r>
              <a:rPr lang="ru-RU" sz="1800" dirty="0" err="1">
                <a:effectLst/>
                <a:latin typeface="TimesNewRomanPSMT"/>
              </a:rPr>
              <a:t>областеи</a:t>
            </a:r>
            <a:r>
              <a:rPr lang="ru-RU" sz="1800" dirty="0">
                <a:effectLst/>
                <a:latin typeface="TimesNewRomanPSMT"/>
              </a:rPr>
              <a:t>̆, где хорошо иметь надежных, ведомых Христом </a:t>
            </a:r>
            <a:r>
              <a:rPr lang="ru-RU" sz="1800" dirty="0" err="1">
                <a:effectLst/>
                <a:latin typeface="TimesNewRomanPSMT"/>
              </a:rPr>
              <a:t>друзеи</a:t>
            </a:r>
            <a:r>
              <a:rPr lang="ru-RU" sz="1800" dirty="0">
                <a:effectLst/>
                <a:latin typeface="TimesNewRomanPSMT"/>
              </a:rPr>
              <a:t>̆, которые смогут вам помочь. А будучи одиноким родителем, вам еще важнее </a:t>
            </a:r>
            <a:r>
              <a:rPr lang="ru-RU" sz="1800" dirty="0" err="1">
                <a:effectLst/>
                <a:latin typeface="TimesNewRomanPSMT"/>
              </a:rPr>
              <a:t>найти</a:t>
            </a:r>
            <a:r>
              <a:rPr lang="ru-RU" sz="1800" dirty="0">
                <a:effectLst/>
                <a:latin typeface="TimesNewRomanPSMT"/>
              </a:rPr>
              <a:t> надежных, компетентных и молитвенных партнеров. </a:t>
            </a:r>
            <a:r>
              <a:rPr lang="ru-RU" sz="1800" dirty="0" err="1">
                <a:effectLst/>
                <a:latin typeface="TimesNewRomanPSMT"/>
              </a:rPr>
              <a:t>Второи</a:t>
            </a:r>
            <a:r>
              <a:rPr lang="ru-RU" sz="1800" dirty="0">
                <a:effectLst/>
                <a:latin typeface="TimesNewRomanPSMT"/>
              </a:rPr>
              <a:t>̆ стих предлагает совет тщательно выбирать </a:t>
            </a:r>
            <a:r>
              <a:rPr lang="ru-RU" sz="1800" dirty="0" err="1">
                <a:effectLst/>
                <a:latin typeface="TimesNewRomanPSMT"/>
              </a:rPr>
              <a:t>друзеи</a:t>
            </a:r>
            <a:r>
              <a:rPr lang="ru-RU" sz="1800" dirty="0">
                <a:effectLst/>
                <a:latin typeface="TimesNewRomanPSMT"/>
              </a:rPr>
              <a:t>̆, а также напоминает вам, что есть один друг, </a:t>
            </a:r>
            <a:r>
              <a:rPr lang="ru-RU" sz="1800" dirty="0" err="1">
                <a:effectLst/>
                <a:latin typeface="TimesNewRomanPSMT"/>
              </a:rPr>
              <a:t>которыи</a:t>
            </a:r>
            <a:r>
              <a:rPr lang="ru-RU" sz="1800" dirty="0">
                <a:effectLst/>
                <a:latin typeface="TimesNewRomanPSMT"/>
              </a:rPr>
              <a:t>̆ нам ближе, чем брат. Этот друг – Сам Иисус! </a:t>
            </a:r>
            <a:endParaRPr lang="ru-RU" dirty="0">
              <a:effectLst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4274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Возникает вопрос: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к кому, когда и куда идти?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 К кому вы, как одинокая мама, обращаетесь за помощью?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Иногда помощь, которая вам нужна, очень близка – всего лишь </a:t>
            </a:r>
            <a:r>
              <a:rPr lang="ru-RU" sz="1800" dirty="0" err="1">
                <a:effectLst/>
                <a:latin typeface="TimesNewRomanPSMT"/>
              </a:rPr>
              <a:t>телефонныи</a:t>
            </a:r>
            <a:r>
              <a:rPr lang="ru-RU" sz="1800" dirty="0">
                <a:effectLst/>
                <a:latin typeface="TimesNewRomanPSMT"/>
              </a:rPr>
              <a:t>̆ звонок или текстовое сообщение. То, может стать лучшим источником помощи, - зависит от </a:t>
            </a:r>
            <a:r>
              <a:rPr lang="ru-RU" sz="1800" dirty="0" err="1">
                <a:effectLst/>
                <a:latin typeface="TimesNewRomanPSMT"/>
              </a:rPr>
              <a:t>конкретнои</a:t>
            </a:r>
            <a:r>
              <a:rPr lang="ru-RU" sz="1800" dirty="0">
                <a:effectLst/>
                <a:latin typeface="TimesNewRomanPSMT"/>
              </a:rPr>
              <a:t>̆ нужды. Итак, мы должны сначала определить нужду, а затем искать доступные варианты.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901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NewRomanPS"/>
              </a:rPr>
              <a:t>Благодарите Его </a:t>
            </a:r>
            <a:r>
              <a:rPr lang="ru-RU" sz="1800" dirty="0">
                <a:effectLst/>
                <a:latin typeface="TimesNewRomanPSMT"/>
              </a:rPr>
              <a:t>– Благодарите Бога за то, что Он уже сделал в </a:t>
            </a:r>
            <a:r>
              <a:rPr lang="ru-RU" sz="1800" dirty="0" err="1">
                <a:effectLst/>
                <a:latin typeface="TimesNewRomanPSMT"/>
              </a:rPr>
              <a:t>вашеи</a:t>
            </a:r>
            <a:r>
              <a:rPr lang="ru-RU" sz="1800" dirty="0">
                <a:effectLst/>
                <a:latin typeface="TimesNewRomanPSMT"/>
              </a:rPr>
              <a:t>̆ жизни и в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жизни вашего ребенка.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Просите Его </a:t>
            </a:r>
            <a:r>
              <a:rPr lang="ru-RU" sz="1800" dirty="0">
                <a:effectLst/>
                <a:latin typeface="TimesNewRomanPSMT"/>
              </a:rPr>
              <a:t>– Принесите все ваши желания, нужды и мечты Богу. Молитва – это разговор с Богом как с лучшим другом. Скажите Ему, если вы на Него сердитесь. Все в порядке. Он понимает ваши чувства разочарования и гнева и поможет вам преодолеть их продуктивным образом. </a:t>
            </a:r>
            <a:endParaRPr lang="ru-RU" dirty="0"/>
          </a:p>
          <a:p>
            <a:r>
              <a:rPr lang="ru-RU" sz="1800" b="1" dirty="0" err="1">
                <a:effectLst/>
                <a:latin typeface="TimesNewRomanPS"/>
              </a:rPr>
              <a:t>Ожидайте</a:t>
            </a:r>
            <a:r>
              <a:rPr lang="ru-RU" sz="1800" b="1" dirty="0">
                <a:effectLst/>
                <a:latin typeface="TimesNewRomanPS"/>
              </a:rPr>
              <a:t> Его вмешательства </a:t>
            </a:r>
            <a:r>
              <a:rPr lang="ru-RU" sz="1800" dirty="0">
                <a:effectLst/>
                <a:latin typeface="TimesNewRomanPSMT"/>
              </a:rPr>
              <a:t>– Трудно ждать, но мы должны быть терпеливы и ждать, когда насупит время, определенное Богом. </a:t>
            </a:r>
            <a:r>
              <a:rPr lang="ru-RU" sz="1800" dirty="0" err="1">
                <a:effectLst/>
                <a:latin typeface="TimesNewRomanPSMT"/>
              </a:rPr>
              <a:t>Старайтесь</a:t>
            </a:r>
            <a:r>
              <a:rPr lang="ru-RU" sz="1800" dirty="0">
                <a:effectLst/>
                <a:latin typeface="TimesNewRomanPSMT"/>
              </a:rPr>
              <a:t> не торопиться с принятием решений до того, как вы четко услышите ответ от Него. Вы же не хотите пожалеть о поспешном решении, так что наберитесь терпения! </a:t>
            </a:r>
            <a:endParaRPr lang="ru-RU" dirty="0"/>
          </a:p>
          <a:p>
            <a:r>
              <a:rPr lang="ru-RU" sz="1800" b="1" dirty="0" err="1">
                <a:effectLst/>
                <a:latin typeface="TimesNewRomanPS"/>
              </a:rPr>
              <a:t>Слушайте</a:t>
            </a:r>
            <a:r>
              <a:rPr lang="ru-RU" sz="1800" b="1" dirty="0">
                <a:effectLst/>
                <a:latin typeface="TimesNewRomanPS"/>
              </a:rPr>
              <a:t> Его </a:t>
            </a:r>
            <a:r>
              <a:rPr lang="ru-RU" sz="1800" dirty="0">
                <a:effectLst/>
                <a:latin typeface="TimesNewRomanPSMT"/>
              </a:rPr>
              <a:t>– Иногда мы хотим, чтобы Бог отвечал на наши молитвы так, как МЫ думаем, что это лучше всего; однако мы должны быть готовы к тому, чтобы быть открытыми и слушать Его водительство. </a:t>
            </a:r>
            <a:endParaRPr lang="ru-RU" dirty="0"/>
          </a:p>
          <a:p>
            <a:r>
              <a:rPr lang="ru-RU" sz="1800" dirty="0" err="1">
                <a:effectLst/>
                <a:latin typeface="TimesNewRomanPSMT"/>
              </a:rPr>
              <a:t>Сделайте</a:t>
            </a:r>
            <a:r>
              <a:rPr lang="ru-RU" sz="1800" dirty="0">
                <a:effectLst/>
                <a:latin typeface="TimesNewRomanPSMT"/>
              </a:rPr>
              <a:t> Бога </a:t>
            </a:r>
            <a:r>
              <a:rPr lang="ru-RU" sz="1800" dirty="0" err="1">
                <a:effectLst/>
                <a:latin typeface="TimesNewRomanPSMT"/>
              </a:rPr>
              <a:t>активнои</a:t>
            </a:r>
            <a:r>
              <a:rPr lang="ru-RU" sz="1800" dirty="0">
                <a:effectLst/>
                <a:latin typeface="TimesNewRomanPSMT"/>
              </a:rPr>
              <a:t>̆ частью </a:t>
            </a:r>
            <a:r>
              <a:rPr lang="ru-RU" sz="1800" dirty="0" err="1">
                <a:effectLst/>
                <a:latin typeface="TimesNewRomanPSMT"/>
              </a:rPr>
              <a:t>вашеи</a:t>
            </a:r>
            <a:r>
              <a:rPr lang="ru-RU" sz="1800" dirty="0">
                <a:effectLst/>
                <a:latin typeface="TimesNewRomanPSMT"/>
              </a:rPr>
              <a:t>̆ </a:t>
            </a:r>
            <a:r>
              <a:rPr lang="ru-RU" sz="1800" dirty="0" err="1">
                <a:effectLst/>
                <a:latin typeface="TimesNewRomanPSMT"/>
              </a:rPr>
              <a:t>повседневнои</a:t>
            </a:r>
            <a:r>
              <a:rPr lang="ru-RU" sz="1800" dirty="0">
                <a:effectLst/>
                <a:latin typeface="TimesNewRomanPSMT"/>
              </a:rPr>
              <a:t>̆ жизни матери. Предложите Ему идти рядом с вами и направлять вас. Он – </a:t>
            </a:r>
            <a:r>
              <a:rPr lang="ru-RU" sz="1800" dirty="0" err="1">
                <a:effectLst/>
                <a:latin typeface="TimesNewRomanPSMT"/>
              </a:rPr>
              <a:t>первыи</a:t>
            </a:r>
            <a:r>
              <a:rPr lang="ru-RU" sz="1800" dirty="0">
                <a:effectLst/>
                <a:latin typeface="TimesNewRomanPSMT"/>
              </a:rPr>
              <a:t>̆ партнер, к которому вы должны обратиться.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9886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В сущности, вы только что записали молитву. При желании вы можете продолжить работу над этим позже. Для вас может быть очень полезно начать вести </a:t>
            </a:r>
            <a:r>
              <a:rPr lang="ru-RU" sz="1800" dirty="0" err="1">
                <a:effectLst/>
                <a:latin typeface="TimesNewRomanPSMT"/>
              </a:rPr>
              <a:t>молитвенныи</a:t>
            </a:r>
            <a:r>
              <a:rPr lang="ru-RU" sz="1800" dirty="0">
                <a:effectLst/>
                <a:latin typeface="TimesNewRomanPSMT"/>
              </a:rPr>
              <a:t>̆ журнал, по мере того как вы сотрудничаете с Богом. Очень полезно выражать свои мысли и чувства в </a:t>
            </a:r>
            <a:r>
              <a:rPr lang="ru-RU" sz="1800" dirty="0" err="1">
                <a:effectLst/>
                <a:latin typeface="TimesNewRomanPSMT"/>
              </a:rPr>
              <a:t>письменнои</a:t>
            </a:r>
            <a:r>
              <a:rPr lang="ru-RU" sz="1800" dirty="0">
                <a:effectLst/>
                <a:latin typeface="TimesNewRomanPSMT"/>
              </a:rPr>
              <a:t>̆ форме.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4347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NewRomanPS"/>
              </a:rPr>
              <a:t>Выслушать </a:t>
            </a:r>
            <a:r>
              <a:rPr lang="ru-RU" sz="1800" dirty="0">
                <a:effectLst/>
                <a:latin typeface="TimesNewRomanPSMT"/>
              </a:rPr>
              <a:t>– Поскольку у вас дома нет партнера, на которого можно опереться, одно из самых прекрасных дел, которые они могут сделать для вас, - это предложить сочувственное ухо, чтобы вы могли высказаться, или поддерживающее плечо, чтобы вы могли опереться. Они не обязательно должны что-то делать или говорить, просто быть рядом и быть вашим другом, чтобы можно было вместе делиться эмоциями, смеяться, говорить или плакать по мере необходимости.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Посидеть с ребенком </a:t>
            </a:r>
            <a:r>
              <a:rPr lang="ru-RU" sz="1800" dirty="0">
                <a:effectLst/>
                <a:latin typeface="TimesNewRomanPSMT"/>
              </a:rPr>
              <a:t>– Они могут дать вам передышку, </a:t>
            </a:r>
            <a:r>
              <a:rPr lang="ru-RU" sz="1800" dirty="0" err="1">
                <a:effectLst/>
                <a:latin typeface="TimesNewRomanPSMT"/>
              </a:rPr>
              <a:t>необходимыи</a:t>
            </a:r>
            <a:r>
              <a:rPr lang="ru-RU" sz="1800" dirty="0">
                <a:effectLst/>
                <a:latin typeface="TimesNewRomanPSMT"/>
              </a:rPr>
              <a:t>̆ перерыв и несколько минут, чтобы побыть в одиночестве. Передышка даже не должна быть </a:t>
            </a:r>
            <a:r>
              <a:rPr lang="ru-RU" sz="1800" dirty="0" err="1">
                <a:effectLst/>
                <a:latin typeface="TimesNewRomanPSMT"/>
              </a:rPr>
              <a:t>длиннои</a:t>
            </a:r>
            <a:r>
              <a:rPr lang="ru-RU" sz="1800" dirty="0">
                <a:effectLst/>
                <a:latin typeface="TimesNewRomanPSMT"/>
              </a:rPr>
              <a:t>̆. Это может быть час, чтобы вы могли по дороге </a:t>
            </a:r>
            <a:r>
              <a:rPr lang="ru-RU" sz="1800" dirty="0" err="1">
                <a:effectLst/>
                <a:latin typeface="TimesNewRomanPSMT"/>
              </a:rPr>
              <a:t>домои</a:t>
            </a:r>
            <a:r>
              <a:rPr lang="ru-RU" sz="1800" dirty="0">
                <a:effectLst/>
                <a:latin typeface="TimesNewRomanPSMT"/>
              </a:rPr>
              <a:t>̆ совершить долгую прогулку или понежиться в ванне с </a:t>
            </a:r>
            <a:r>
              <a:rPr lang="ru-RU" sz="1800" dirty="0" err="1">
                <a:effectLst/>
                <a:latin typeface="TimesNewRomanPSMT"/>
              </a:rPr>
              <a:t>пенои</a:t>
            </a:r>
            <a:r>
              <a:rPr lang="ru-RU" sz="1800" dirty="0">
                <a:effectLst/>
                <a:latin typeface="TimesNewRomanPSMT"/>
              </a:rPr>
              <a:t>̆. Даже короткие промежутки времени могут быть тем, что необходимо для того, чтобы проветриться.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Дать совет </a:t>
            </a:r>
            <a:r>
              <a:rPr lang="ru-RU" sz="1800" dirty="0">
                <a:effectLst/>
                <a:latin typeface="TimesNewRomanPSMT"/>
              </a:rPr>
              <a:t>– Часто вам просто нужно ухо; однако бывают случаи, когда вам может понадобиться больше. Вы можете воспользоваться советом кого-то, кто прошел по тому же пути, что и вы, поскольку они могут говорить на основе опыта.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Поговорить </a:t>
            </a:r>
            <a:r>
              <a:rPr lang="ru-RU" sz="1800" dirty="0">
                <a:effectLst/>
                <a:latin typeface="TimesNewRomanPSMT"/>
              </a:rPr>
              <a:t>– Иногда достаточно просто услышать голос другого взрослого человека. У вас нет проблемы, которую нужно решить, вы не нуждаетесь в совете или не собираетесь просить об одолжении. Все, что вам нужно, - это </a:t>
            </a:r>
            <a:r>
              <a:rPr lang="ru-RU" sz="1800" dirty="0" err="1">
                <a:effectLst/>
                <a:latin typeface="TimesNewRomanPSMT"/>
              </a:rPr>
              <a:t>обычныи</a:t>
            </a:r>
            <a:r>
              <a:rPr lang="ru-RU" sz="1800" dirty="0">
                <a:effectLst/>
                <a:latin typeface="TimesNewRomanPSMT"/>
              </a:rPr>
              <a:t>̆ </a:t>
            </a:r>
            <a:r>
              <a:rPr lang="ru-RU" sz="1800" dirty="0" err="1">
                <a:effectLst/>
                <a:latin typeface="TimesNewRomanPSMT"/>
              </a:rPr>
              <a:t>взрослыи</a:t>
            </a:r>
            <a:r>
              <a:rPr lang="ru-RU" sz="1800" dirty="0">
                <a:effectLst/>
                <a:latin typeface="TimesNewRomanPSMT"/>
              </a:rPr>
              <a:t>̆ разговор.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Лучшая поддержка может исходить от других одиноких мам. Они могут понять вашу ситуацию лучше, чем кто-либо </a:t>
            </a:r>
            <a:r>
              <a:rPr lang="ru-RU" sz="1800" dirty="0" err="1">
                <a:effectLst/>
                <a:latin typeface="TimesNewRomanPSMT"/>
              </a:rPr>
              <a:t>инои</a:t>
            </a:r>
            <a:r>
              <a:rPr lang="ru-RU" sz="1800" dirty="0">
                <a:effectLst/>
                <a:latin typeface="TimesNewRomanPSMT"/>
              </a:rPr>
              <a:t>̆. К ним также будет полезно обратиться за советом, когда вам это понадобится, потому что им нет необходимости что-либо объяснять. Возможно, они прошли через трудности в вопросах </a:t>
            </a:r>
            <a:r>
              <a:rPr lang="ru-RU" sz="1800" dirty="0" err="1">
                <a:effectLst/>
                <a:latin typeface="TimesNewRomanPSMT"/>
              </a:rPr>
              <a:t>совместнои</a:t>
            </a:r>
            <a:r>
              <a:rPr lang="ru-RU" sz="1800" dirty="0">
                <a:effectLst/>
                <a:latin typeface="TimesNewRomanPSMT"/>
              </a:rPr>
              <a:t>̆ опеки, судебных заседаний, адвокатов, алиментов и т. д. Это правда, что ни одна ситуация не похожа на вашу. Вы уникальны, и ваша прошлая история тоже уникальна, но общение с другими людьми в подобных ситуациях все еще может обеспечить вам необходимую поддержку.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3576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3336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NewRomanPS"/>
              </a:rPr>
              <a:t>Партнерство с церковью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Партнерство с членами церкви также может быть отличным вариантом, если вы чувствуете, что ваша церковь – это безопасное место. Вы можете искать </a:t>
            </a:r>
            <a:r>
              <a:rPr lang="ru-RU" sz="1800" dirty="0" err="1">
                <a:effectLst/>
                <a:latin typeface="TimesNewRomanPSMT"/>
              </a:rPr>
              <a:t>людеи</a:t>
            </a:r>
            <a:r>
              <a:rPr lang="ru-RU" sz="1800" dirty="0">
                <a:effectLst/>
                <a:latin typeface="TimesNewRomanPSMT"/>
              </a:rPr>
              <a:t>̆ в церкви, чтобы быть партнерами по молитве, делиться конкретными проблемами, с которыми вы сталкиваетесь, и просить их возносить молитвы о ваших нуждах. </a:t>
            </a:r>
          </a:p>
          <a:p>
            <a:r>
              <a:rPr lang="ru-RU" sz="1800" dirty="0">
                <a:effectLst/>
                <a:latin typeface="TimesNewRomanPSMT"/>
              </a:rPr>
              <a:t>Церковь и религиозная община могут играть очень важную роль в процессе воспитания. Вот несколько дополнительных идей о том, как они могут сотрудничать с вами в воспитании </a:t>
            </a:r>
            <a:r>
              <a:rPr lang="ru-RU" sz="1800" dirty="0" err="1">
                <a:effectLst/>
                <a:latin typeface="TimesNewRomanPSMT"/>
              </a:rPr>
              <a:t>детеи</a:t>
            </a:r>
            <a:r>
              <a:rPr lang="ru-RU" sz="1800" dirty="0">
                <a:effectLst/>
                <a:latin typeface="TimesNewRomanPSMT"/>
              </a:rPr>
              <a:t>̆: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Семинары по воспитанию </a:t>
            </a:r>
            <a:r>
              <a:rPr lang="ru-RU" sz="1800" b="1" dirty="0" err="1">
                <a:effectLst/>
                <a:latin typeface="TimesNewRomanPS"/>
              </a:rPr>
              <a:t>детеи</a:t>
            </a:r>
            <a:r>
              <a:rPr lang="ru-RU" sz="1800" b="1" dirty="0">
                <a:effectLst/>
                <a:latin typeface="TimesNewRomanPS"/>
              </a:rPr>
              <a:t>̆ </a:t>
            </a:r>
            <a:r>
              <a:rPr lang="ru-RU" sz="1800" dirty="0">
                <a:effectLst/>
                <a:latin typeface="TimesNewRomanPSMT"/>
              </a:rPr>
              <a:t>– Получите преимущество от участия в любых семинарах или практических занятиях, которые предлагает ваша церковь и которые могут включать в себя обучение воспитанию </a:t>
            </a:r>
            <a:r>
              <a:rPr lang="ru-RU" sz="1800" dirty="0" err="1">
                <a:effectLst/>
                <a:latin typeface="TimesNewRomanPSMT"/>
              </a:rPr>
              <a:t>детеи</a:t>
            </a:r>
            <a:r>
              <a:rPr lang="ru-RU" sz="1800" dirty="0">
                <a:effectLst/>
                <a:latin typeface="TimesNewRomanPSMT"/>
              </a:rPr>
              <a:t>̆. Это может быть ценным ресурсом. </a:t>
            </a:r>
          </a:p>
          <a:p>
            <a:r>
              <a:rPr lang="ru-RU" sz="1800" b="1" dirty="0">
                <a:effectLst/>
                <a:latin typeface="TimesNewRomanPS"/>
              </a:rPr>
              <a:t>Выезды на отдых для мам/</a:t>
            </a:r>
            <a:r>
              <a:rPr lang="ru-RU" sz="1800" b="1" dirty="0" err="1">
                <a:effectLst/>
                <a:latin typeface="TimesNewRomanPS"/>
              </a:rPr>
              <a:t>детеи</a:t>
            </a:r>
            <a:r>
              <a:rPr lang="ru-RU" sz="1800" b="1" dirty="0">
                <a:effectLst/>
                <a:latin typeface="TimesNewRomanPS"/>
              </a:rPr>
              <a:t>̆ </a:t>
            </a:r>
            <a:r>
              <a:rPr lang="ru-RU" sz="1800" dirty="0">
                <a:effectLst/>
                <a:latin typeface="TimesNewRomanPSMT"/>
              </a:rPr>
              <a:t>– Это может быть радостное время, когда вы можете уехать из дома и провести качественное время со своим ребенком. Вы и ваш ребенок оба выиграете от этого. </a:t>
            </a:r>
          </a:p>
          <a:p>
            <a:r>
              <a:rPr lang="ru-RU" sz="1800" b="1" dirty="0">
                <a:effectLst/>
                <a:latin typeface="TimesNewRomanPS"/>
              </a:rPr>
              <a:t>Церковная библиотека </a:t>
            </a:r>
            <a:r>
              <a:rPr lang="ru-RU" sz="1800" dirty="0">
                <a:effectLst/>
                <a:latin typeface="TimesNewRomanPSMT"/>
              </a:rPr>
              <a:t>– Возможно, в </a:t>
            </a:r>
            <a:r>
              <a:rPr lang="ru-RU" sz="1800" dirty="0" err="1">
                <a:effectLst/>
                <a:latin typeface="TimesNewRomanPSMT"/>
              </a:rPr>
              <a:t>вашеи</a:t>
            </a:r>
            <a:r>
              <a:rPr lang="ru-RU" sz="1800" dirty="0">
                <a:effectLst/>
                <a:latin typeface="TimesNewRomanPSMT"/>
              </a:rPr>
              <a:t>̆ церкви есть библиотека, в </a:t>
            </a:r>
            <a:r>
              <a:rPr lang="ru-RU" sz="1800" dirty="0" err="1">
                <a:effectLst/>
                <a:latin typeface="TimesNewRomanPSMT"/>
              </a:rPr>
              <a:t>которои</a:t>
            </a:r>
            <a:r>
              <a:rPr lang="ru-RU" sz="1800" dirty="0">
                <a:effectLst/>
                <a:latin typeface="TimesNewRomanPSMT"/>
              </a:rPr>
              <a:t>̆ присутствуют книги для </a:t>
            </a:r>
            <a:r>
              <a:rPr lang="ru-RU" sz="1800" dirty="0" err="1">
                <a:effectLst/>
                <a:latin typeface="TimesNewRomanPSMT"/>
              </a:rPr>
              <a:t>родителеи</a:t>
            </a:r>
            <a:r>
              <a:rPr lang="ru-RU" sz="1800" dirty="0">
                <a:effectLst/>
                <a:latin typeface="TimesNewRomanPSMT"/>
              </a:rPr>
              <a:t>̆ или другие учебные материалы. Вы также можете </a:t>
            </a:r>
            <a:r>
              <a:rPr lang="ru-RU" sz="1800" dirty="0" err="1">
                <a:effectLst/>
                <a:latin typeface="TimesNewRomanPSMT"/>
              </a:rPr>
              <a:t>найти</a:t>
            </a:r>
            <a:r>
              <a:rPr lang="ru-RU" sz="1800" dirty="0">
                <a:effectLst/>
                <a:latin typeface="TimesNewRomanPSMT"/>
              </a:rPr>
              <a:t> там идеи для </a:t>
            </a:r>
            <a:r>
              <a:rPr lang="ru-RU" sz="1800" dirty="0" err="1">
                <a:effectLst/>
                <a:latin typeface="TimesNewRomanPSMT"/>
              </a:rPr>
              <a:t>семейного</a:t>
            </a:r>
            <a:r>
              <a:rPr lang="ru-RU" sz="1800" dirty="0">
                <a:effectLst/>
                <a:latin typeface="TimesNewRomanPSMT"/>
              </a:rPr>
              <a:t> богослужения, радостные способы празднования субботы и т. д.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Молитвенные партнеры </a:t>
            </a:r>
            <a:r>
              <a:rPr lang="ru-RU" sz="1800" dirty="0">
                <a:effectLst/>
                <a:latin typeface="TimesNewRomanPSMT"/>
              </a:rPr>
              <a:t>– Иметь человека, с которым можно молиться, - это бесценно. Это может быть организованная программа церкви, где партнеры заранее распределены, или вы можете просто попросить другого члена церкви быть вашим молитвенным партнером.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Группа изучения Библии по вопросам воспитания </a:t>
            </a:r>
            <a:r>
              <a:rPr lang="ru-RU" sz="1800" b="1" dirty="0" err="1">
                <a:effectLst/>
                <a:latin typeface="TimesNewRomanPS"/>
              </a:rPr>
              <a:t>детеи</a:t>
            </a:r>
            <a:r>
              <a:rPr lang="ru-RU" sz="1800" b="1" dirty="0">
                <a:effectLst/>
                <a:latin typeface="TimesNewRomanPS"/>
              </a:rPr>
              <a:t>̆ </a:t>
            </a:r>
            <a:r>
              <a:rPr lang="ru-RU" sz="1800" dirty="0">
                <a:effectLst/>
                <a:latin typeface="TimesNewRomanPSMT"/>
              </a:rPr>
              <a:t>– Знаете ли вы, что говорит Писание о воспитании </a:t>
            </a:r>
            <a:r>
              <a:rPr lang="ru-RU" sz="1800" dirty="0" err="1">
                <a:effectLst/>
                <a:latin typeface="TimesNewRomanPSMT"/>
              </a:rPr>
              <a:t>детеи</a:t>
            </a:r>
            <a:r>
              <a:rPr lang="ru-RU" sz="1800" dirty="0">
                <a:effectLst/>
                <a:latin typeface="TimesNewRomanPSMT"/>
              </a:rPr>
              <a:t>̆? Иногда мы пропускаем ценные уроки воспитания в некоторых из наших любимых историй. Если существует группа по изучению, то это ценно, потому что это дает вам возможность обсудить то, что вы вместе изучаете, и получить ответы на свои вопросы.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Мамин вечер </a:t>
            </a:r>
            <a:r>
              <a:rPr lang="ru-RU" sz="1800" dirty="0">
                <a:effectLst/>
                <a:latin typeface="TimesNewRomanPSMT"/>
              </a:rPr>
              <a:t>– Вы мечтаете о свободном вечере? Ваша церковь может быть местом, где начнется такая программа. Ваш ребенок будет находиться в </a:t>
            </a:r>
            <a:r>
              <a:rPr lang="ru-RU" sz="1800" dirty="0" err="1">
                <a:effectLst/>
                <a:latin typeface="TimesNewRomanPSMT"/>
              </a:rPr>
              <a:t>безопаснои</a:t>
            </a:r>
            <a:r>
              <a:rPr lang="ru-RU" sz="1800" dirty="0">
                <a:effectLst/>
                <a:latin typeface="TimesNewRomanPSMT"/>
              </a:rPr>
              <a:t>̆ обстановке, а вы будете наслаждаться отдыхом.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Присмотр за детьми по очереди </a:t>
            </a:r>
            <a:r>
              <a:rPr lang="ru-RU" sz="1800" dirty="0">
                <a:effectLst/>
                <a:latin typeface="TimesNewRomanPSMT"/>
              </a:rPr>
              <a:t>– Ваша церковная община может помочь родителям, официально организовав эту программу. Возможно, в церкви есть </a:t>
            </a:r>
            <a:r>
              <a:rPr lang="ru-RU" sz="1800" dirty="0" err="1">
                <a:effectLst/>
                <a:latin typeface="TimesNewRomanPSMT"/>
              </a:rPr>
              <a:t>регистрационныи</a:t>
            </a:r>
            <a:r>
              <a:rPr lang="ru-RU" sz="1800" dirty="0">
                <a:effectLst/>
                <a:latin typeface="TimesNewRomanPSMT"/>
              </a:rPr>
              <a:t>̆ лист и где родителям могут выбрать вечер, когда они присмотрят за чужим ребенком в обмен на то, что кто-то </a:t>
            </a:r>
            <a:r>
              <a:rPr lang="ru-RU" sz="1800" dirty="0" err="1">
                <a:effectLst/>
                <a:latin typeface="TimesNewRomanPSMT"/>
              </a:rPr>
              <a:t>другои</a:t>
            </a:r>
            <a:r>
              <a:rPr lang="ru-RU" sz="1800" dirty="0">
                <a:effectLst/>
                <a:latin typeface="TimesNewRomanPSMT"/>
              </a:rPr>
              <a:t>̆ будет присматривать за их детьми в другое время.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6815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NewRomanPS"/>
              </a:rPr>
              <a:t>О вас кто-то молится </a:t>
            </a:r>
            <a:r>
              <a:rPr lang="ru-RU" sz="1800" dirty="0">
                <a:effectLst/>
                <a:latin typeface="TimesNewRomanPSMT"/>
              </a:rPr>
              <a:t>– Иногда нам нужно, чтобы кто-то </a:t>
            </a:r>
            <a:r>
              <a:rPr lang="ru-RU" sz="1800" dirty="0" err="1">
                <a:effectLst/>
                <a:latin typeface="TimesNewRomanPSMT"/>
              </a:rPr>
              <a:t>другои</a:t>
            </a:r>
            <a:r>
              <a:rPr lang="ru-RU" sz="1800" dirty="0">
                <a:effectLst/>
                <a:latin typeface="TimesNewRomanPSMT"/>
              </a:rPr>
              <a:t>̆ молился за нас. У нас может не хватить слов, чтобы помолиться, и нам нужен человек, </a:t>
            </a:r>
            <a:r>
              <a:rPr lang="ru-RU" sz="1800" dirty="0" err="1">
                <a:effectLst/>
                <a:latin typeface="TimesNewRomanPSMT"/>
              </a:rPr>
              <a:t>которыи</a:t>
            </a:r>
            <a:r>
              <a:rPr lang="ru-RU" sz="1800" dirty="0">
                <a:effectLst/>
                <a:latin typeface="TimesNewRomanPSMT"/>
              </a:rPr>
              <a:t>̆ встанет в проломе и будет молиться за нас. Слушая, как кто-то </a:t>
            </a:r>
            <a:r>
              <a:rPr lang="ru-RU" sz="1800" dirty="0" err="1">
                <a:effectLst/>
                <a:latin typeface="TimesNewRomanPSMT"/>
              </a:rPr>
              <a:t>другои</a:t>
            </a:r>
            <a:r>
              <a:rPr lang="ru-RU" sz="1800" dirty="0">
                <a:effectLst/>
                <a:latin typeface="TimesNewRomanPSMT"/>
              </a:rPr>
              <a:t>̆ молится о наших нуждах, мы можем переориентировать наши собственные молитвы. Иисус учил: «ибо, где двое или трое собраны во имя Мое, там Я посреди них» (Матфея 18:20). В объединенных молитвах заключается сила.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Не дает нашим молитвам быть слишком сосредоточенными на нас </a:t>
            </a:r>
            <a:r>
              <a:rPr lang="ru-RU" sz="1800" dirty="0">
                <a:effectLst/>
                <a:latin typeface="TimesNewRomanPSMT"/>
              </a:rPr>
              <a:t>– Молитва за кого-то другого не дает вашим молитвам стать слишком сосредоточенными на вас. Вы проводите время, сосредоточившись на нуждах кого-то другого, изливая свое сердце Богу в прошении за него. Это поможет придать вашим собственным молитвам лучшую перспективу, ведь когда </a:t>
            </a:r>
            <a:r>
              <a:rPr lang="ru-RU" sz="1800" dirty="0" err="1">
                <a:effectLst/>
                <a:latin typeface="TimesNewRomanPSMT"/>
              </a:rPr>
              <a:t>другои</a:t>
            </a:r>
            <a:r>
              <a:rPr lang="ru-RU" sz="1800" dirty="0">
                <a:effectLst/>
                <a:latin typeface="TimesNewRomanPSMT"/>
              </a:rPr>
              <a:t>̆ молится о вас, вы будете молиться о нем.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Кто-то поможет вам различить голос Божий </a:t>
            </a:r>
            <a:r>
              <a:rPr lang="ru-RU" sz="1800" dirty="0">
                <a:effectLst/>
                <a:latin typeface="TimesNewRomanPSMT"/>
              </a:rPr>
              <a:t>– Различение голоса Божьего – это слушание Бога в молитве, чтобы получить ответ на вопрос, руководство к решению проблемы или ясность в отношении того, что Бог хочет, чтобы вы сделали. Возможно, нужно, чтобы кто-то </a:t>
            </a:r>
            <a:r>
              <a:rPr lang="ru-RU" sz="1800" dirty="0" err="1">
                <a:effectLst/>
                <a:latin typeface="TimesNewRomanPSMT"/>
              </a:rPr>
              <a:t>другои</a:t>
            </a:r>
            <a:r>
              <a:rPr lang="ru-RU" sz="1800" dirty="0">
                <a:effectLst/>
                <a:latin typeface="TimesNewRomanPSMT"/>
              </a:rPr>
              <a:t>̆ подтвердил, что это </a:t>
            </a:r>
            <a:r>
              <a:rPr lang="ru-RU" sz="1800" dirty="0" err="1">
                <a:effectLst/>
                <a:latin typeface="TimesNewRomanPSMT"/>
              </a:rPr>
              <a:t>действительно</a:t>
            </a:r>
            <a:r>
              <a:rPr lang="ru-RU" sz="1800" dirty="0">
                <a:effectLst/>
                <a:latin typeface="TimesNewRomanPSMT"/>
              </a:rPr>
              <a:t> голос Божий. Итак, молитва с молитвенным партнером может помочь вам в различении Божьего голоса.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Это создает глубокую связь с кем-то другим </a:t>
            </a:r>
            <a:r>
              <a:rPr lang="ru-RU" sz="1800" dirty="0">
                <a:effectLst/>
                <a:latin typeface="TimesNewRomanPSMT"/>
              </a:rPr>
              <a:t>– Формирование постоянных молитвенных партнерских отношений создаст глубокую связь между вами и другим человеком. У вас будет кто-то, с кем можно быть </a:t>
            </a:r>
            <a:r>
              <a:rPr lang="ru-RU" sz="1800" dirty="0" err="1">
                <a:effectLst/>
                <a:latin typeface="TimesNewRomanPSMT"/>
              </a:rPr>
              <a:t>открытои</a:t>
            </a:r>
            <a:r>
              <a:rPr lang="ru-RU" sz="1800" dirty="0">
                <a:effectLst/>
                <a:latin typeface="TimesNewRomanPSMT"/>
              </a:rPr>
              <a:t>̆ и поделиться чем-либо, кто-то, с кем можно праздновать и делиться благословениями, и кто-то, о ком можно заботиться и молиться. </a:t>
            </a:r>
            <a:endParaRPr lang="ru-RU" dirty="0"/>
          </a:p>
          <a:p>
            <a:r>
              <a:rPr lang="ru-RU" sz="1800" b="1" dirty="0">
                <a:effectLst/>
                <a:latin typeface="TimesNewRomanPS"/>
              </a:rPr>
              <a:t>Обеспечивает ответственность друг перед другом </a:t>
            </a:r>
            <a:r>
              <a:rPr lang="ru-RU" sz="1800" dirty="0">
                <a:effectLst/>
                <a:latin typeface="TimesNewRomanPSMT"/>
              </a:rPr>
              <a:t>– Обязательство молиться с молитвенным партнером придаст ответственности </a:t>
            </a:r>
            <a:r>
              <a:rPr lang="ru-RU" sz="1800" dirty="0" err="1">
                <a:effectLst/>
                <a:latin typeface="TimesNewRomanPSMT"/>
              </a:rPr>
              <a:t>вашеи</a:t>
            </a:r>
            <a:r>
              <a:rPr lang="ru-RU" sz="1800" dirty="0">
                <a:effectLst/>
                <a:latin typeface="TimesNewRomanPSMT"/>
              </a:rPr>
              <a:t>̆ </a:t>
            </a:r>
            <a:r>
              <a:rPr lang="ru-RU" sz="1800" dirty="0" err="1">
                <a:effectLst/>
                <a:latin typeface="TimesNewRomanPSMT"/>
              </a:rPr>
              <a:t>молитвеннои</a:t>
            </a:r>
            <a:r>
              <a:rPr lang="ru-RU" sz="1800" dirty="0">
                <a:effectLst/>
                <a:latin typeface="TimesNewRomanPSMT"/>
              </a:rPr>
              <a:t>̆ жизни. Вы обязуетесь молиться за кого-то другого и регулярно встречаетесь с ним, чтобы помолиться вместе. Отношения с молитвенным партнером обеспечат дополнительную ответственность, чтобы вы не пропускали ваше молитвенное время, а вместо этого сделали его приоритетом.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585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5782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>
                <a:effectLst/>
                <a:latin typeface="TimesNewRomanPSMT"/>
              </a:rPr>
              <a:t>«Двоим лучше, нежели одному; потому что у них есть доброе вознаграждение в труде их: ибо если упадет один, то </a:t>
            </a:r>
            <a:r>
              <a:rPr lang="ru-RU" sz="1200" dirty="0" err="1">
                <a:effectLst/>
                <a:latin typeface="TimesNewRomanPSMT"/>
              </a:rPr>
              <a:t>другои</a:t>
            </a:r>
            <a:r>
              <a:rPr lang="ru-RU" sz="1200" dirty="0">
                <a:effectLst/>
                <a:latin typeface="TimesNewRomanPSMT"/>
              </a:rPr>
              <a:t>̆ поднимет товарища своего. Но горе одному, когда упадет, а другого нет, </a:t>
            </a:r>
            <a:r>
              <a:rPr lang="ru-RU" sz="1200" dirty="0" err="1">
                <a:effectLst/>
                <a:latin typeface="TimesNewRomanPSMT"/>
              </a:rPr>
              <a:t>которыи</a:t>
            </a:r>
            <a:r>
              <a:rPr lang="ru-RU" sz="1200" dirty="0">
                <a:effectLst/>
                <a:latin typeface="TimesNewRomanPSMT"/>
              </a:rPr>
              <a:t>̆ поднял бы его. Также, если лежат двое, то тепло им; а одному как согреться? И если станет преодолевать кто</a:t>
            </a:r>
            <a:r>
              <a:rPr lang="ru-RU" sz="1200" dirty="0">
                <a:effectLst/>
                <a:latin typeface="CambriaMath"/>
              </a:rPr>
              <a:t>-</a:t>
            </a:r>
            <a:r>
              <a:rPr lang="ru-RU" sz="1200" dirty="0">
                <a:effectLst/>
                <a:latin typeface="TimesNewRomanPSMT"/>
              </a:rPr>
              <a:t>либо одного, то двое устоят против него: </a:t>
            </a:r>
            <a:r>
              <a:rPr lang="ru-RU" sz="1200" i="1" dirty="0">
                <a:effectLst/>
                <a:latin typeface="TimesNewRomanPS"/>
              </a:rPr>
              <a:t>и нитка, втрое скрученная, не скоро порвется</a:t>
            </a:r>
            <a:r>
              <a:rPr lang="ru-RU" sz="1200" dirty="0">
                <a:effectLst/>
                <a:latin typeface="TimesNewRomanPSMT"/>
              </a:rPr>
              <a:t>» (Екклесиаст 4:9-12).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Не пропустите это последнее предложение в приведенном выше отрывке из Писания. Партнерство в молитве создает эту нить из трех – Бога, вашего партнера по </a:t>
            </a:r>
            <a:endParaRPr lang="ru-RU" dirty="0"/>
          </a:p>
          <a:p>
            <a:r>
              <a:rPr lang="ru-RU" sz="1200" dirty="0">
                <a:effectLst/>
                <a:latin typeface="TimesNewRomanPSMT"/>
              </a:rPr>
              <a:t>молитве и вас. Это мощная связь, ведь ваши голоса вместе возносятся к небесам. Это усилит и укрепит ваши молитвы, и вместе вы будете радоваться, когда увидите, что на ваши молитвы пришел </a:t>
            </a:r>
            <a:r>
              <a:rPr lang="ru-RU" sz="1200" dirty="0" err="1">
                <a:effectLst/>
                <a:latin typeface="TimesNewRomanPSMT"/>
              </a:rPr>
              <a:t>такои</a:t>
            </a:r>
            <a:r>
              <a:rPr lang="ru-RU" sz="1200" dirty="0">
                <a:effectLst/>
                <a:latin typeface="TimesNewRomanPSMT"/>
              </a:rPr>
              <a:t>̆ ответ, </a:t>
            </a:r>
            <a:r>
              <a:rPr lang="ru-RU" sz="1200" dirty="0" err="1">
                <a:effectLst/>
                <a:latin typeface="TimesNewRomanPSMT"/>
              </a:rPr>
              <a:t>которыи</a:t>
            </a:r>
            <a:r>
              <a:rPr lang="ru-RU" sz="1200" dirty="0">
                <a:effectLst/>
                <a:latin typeface="TimesNewRomanPSMT"/>
              </a:rPr>
              <a:t>̆ вам казался невозможным.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4062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48446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NewRomanPS"/>
              </a:rPr>
              <a:t>Заключение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Рассказывают историю о </a:t>
            </a:r>
            <a:r>
              <a:rPr lang="ru-RU" sz="1800" dirty="0" err="1">
                <a:effectLst/>
                <a:latin typeface="TimesNewRomanPSMT"/>
              </a:rPr>
              <a:t>маленькои</a:t>
            </a:r>
            <a:r>
              <a:rPr lang="ru-RU" sz="1800" dirty="0">
                <a:effectLst/>
                <a:latin typeface="TimesNewRomanPSMT"/>
              </a:rPr>
              <a:t>̆ девочке, которая боялась темноты. После попыток бесчисленное количество раз успокоить страхи дочери однажды ночью отчаявшаяся мать девочки сказала, «Тебе </a:t>
            </a:r>
            <a:r>
              <a:rPr lang="ru-RU" sz="1800" dirty="0" err="1">
                <a:effectLst/>
                <a:latin typeface="TimesNewRomanPSMT"/>
              </a:rPr>
              <a:t>действительно</a:t>
            </a:r>
            <a:r>
              <a:rPr lang="ru-RU" sz="1800" dirty="0">
                <a:effectLst/>
                <a:latin typeface="TimesNewRomanPSMT"/>
              </a:rPr>
              <a:t> нечего беспокоиться из-за темноты, потому что Иисус всегда с </a:t>
            </a:r>
            <a:r>
              <a:rPr lang="ru-RU" sz="1800" dirty="0" err="1">
                <a:effectLst/>
                <a:latin typeface="TimesNewRomanPSMT"/>
              </a:rPr>
              <a:t>тобои</a:t>
            </a:r>
            <a:r>
              <a:rPr lang="ru-RU" sz="1800" dirty="0">
                <a:effectLst/>
                <a:latin typeface="TimesNewRomanPSMT"/>
              </a:rPr>
              <a:t>̆».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«Но я не могу Его увидеть!», - всхлипывала маленькая девочка.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«Я знаю, что ты не можешь», - ответила мать, - «но Он все равно рядом».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Это не успокоило маленькую девочку, которая выпалила: «Иногда мне просто нужен кто-то , кого я могу пощупать».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Да, партнерство с Богом и общение с Ним – </a:t>
            </a:r>
            <a:r>
              <a:rPr lang="ru-RU" sz="1800" dirty="0" err="1">
                <a:effectLst/>
                <a:latin typeface="TimesNewRomanPSMT"/>
              </a:rPr>
              <a:t>отличныи</a:t>
            </a:r>
            <a:r>
              <a:rPr lang="ru-RU" sz="1800" dirty="0">
                <a:effectLst/>
                <a:latin typeface="TimesNewRomanPSMT"/>
              </a:rPr>
              <a:t>̆ источник ободрения, но иногда мы похожи на ту маленькую девочку, и нам нужен кто-то </a:t>
            </a:r>
            <a:r>
              <a:rPr lang="ru-RU" sz="1800" dirty="0" err="1">
                <a:effectLst/>
                <a:latin typeface="TimesNewRomanPSMT"/>
              </a:rPr>
              <a:t>осязаемыи</a:t>
            </a:r>
            <a:r>
              <a:rPr lang="ru-RU" sz="1800" dirty="0">
                <a:effectLst/>
                <a:latin typeface="TimesNewRomanPSMT"/>
              </a:rPr>
              <a:t>̆. Никогда не </a:t>
            </a:r>
            <a:r>
              <a:rPr lang="ru-RU" sz="1800" dirty="0" err="1">
                <a:effectLst/>
                <a:latin typeface="TimesNewRomanPSMT"/>
              </a:rPr>
              <a:t>бойтесь</a:t>
            </a:r>
            <a:r>
              <a:rPr lang="ru-RU" sz="1800" dirty="0">
                <a:effectLst/>
                <a:latin typeface="TimesNewRomanPSMT"/>
              </a:rPr>
              <a:t> признаться, когда вам нужна помощь, и искать ее. Поддержка может </a:t>
            </a:r>
            <a:r>
              <a:rPr lang="ru-RU" sz="1800" dirty="0" err="1">
                <a:effectLst/>
                <a:latin typeface="TimesNewRomanPSMT"/>
              </a:rPr>
              <a:t>придти</a:t>
            </a:r>
            <a:r>
              <a:rPr lang="ru-RU" sz="1800" dirty="0">
                <a:effectLst/>
                <a:latin typeface="TimesNewRomanPSMT"/>
              </a:rPr>
              <a:t> в виде родственника, друга, члена церкви, профессионала или даже доброго незнакомца. Важно помнить, что все мы в </a:t>
            </a:r>
            <a:r>
              <a:rPr lang="ru-RU" sz="1800" dirty="0" err="1">
                <a:effectLst/>
                <a:latin typeface="TimesNewRomanPSMT"/>
              </a:rPr>
              <a:t>какои</a:t>
            </a:r>
            <a:r>
              <a:rPr lang="ru-RU" sz="1800" dirty="0">
                <a:effectLst/>
                <a:latin typeface="TimesNewRomanPSMT"/>
              </a:rPr>
              <a:t>̆-то момент нуждаемся в помощи. </a:t>
            </a:r>
            <a:r>
              <a:rPr lang="ru-RU" sz="1800" dirty="0" err="1">
                <a:effectLst/>
                <a:latin typeface="TimesNewRomanPSMT"/>
              </a:rPr>
              <a:t>Признавайте</a:t>
            </a:r>
            <a:r>
              <a:rPr lang="ru-RU" sz="1800" dirty="0">
                <a:effectLst/>
                <a:latin typeface="TimesNewRomanPSMT"/>
              </a:rPr>
              <a:t>, когда это так, и ищите помощи.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699181-970B-DE4A-A7B7-D6F41861407F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877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800" dirty="0">
                <a:effectLst/>
                <a:latin typeface="TimesNewRomanPSMT"/>
              </a:rPr>
              <a:t>В книге 3 Царств Библии есть замечательная история, которая иллюстрирует, как Бог заботится. В центре сюжета – вдова из города Сарепта. Бог послал Илию к вдове и сказал ему, что она позаботится о его нуждах, что в тот момент означало, что у него будет хорошая еда. Чего Бог не сказал Илии, так это того, что вдова едва могла прокормить себя и своего ребенка, не говоря уже о том, чтобы кормить его. </a:t>
            </a:r>
            <a:endParaRPr lang="ru-RU" dirty="0"/>
          </a:p>
          <a:p>
            <a:r>
              <a:rPr lang="ru-RU" sz="1800" dirty="0">
                <a:effectLst/>
                <a:latin typeface="TimesNewRomanPSMT"/>
              </a:rPr>
              <a:t>Эта одинокая мать сказала: «У меня есть только горсть муки в кадке и немного оливкового масла в кувшине. Я соберу немного дров, принесу их </a:t>
            </a:r>
            <a:r>
              <a:rPr lang="ru-RU" sz="1800" dirty="0" err="1">
                <a:effectLst/>
                <a:latin typeface="TimesNewRomanPSMT"/>
              </a:rPr>
              <a:t>домои</a:t>
            </a:r>
            <a:r>
              <a:rPr lang="ru-RU" sz="1800" dirty="0">
                <a:effectLst/>
                <a:latin typeface="TimesNewRomanPSMT"/>
              </a:rPr>
              <a:t>̆ и приготовлю последнюю еду для себя и моего сына, чтобы мы поели, а потом умерли». Несмотря на то, что у нее было мало, эта одинокая мама сделала шаг веры и решила поделиться тем, что у нее было, с </a:t>
            </a:r>
            <a:r>
              <a:rPr lang="ru-RU" sz="1800" dirty="0" err="1">
                <a:effectLst/>
                <a:latin typeface="TimesNewRomanPSMT"/>
              </a:rPr>
              <a:t>Илиеи</a:t>
            </a:r>
            <a:r>
              <a:rPr lang="ru-RU" sz="1800" dirty="0">
                <a:effectLst/>
                <a:latin typeface="TimesNewRomanPSMT"/>
              </a:rPr>
              <a:t>̆, и Бог позаботился о </a:t>
            </a:r>
            <a:r>
              <a:rPr lang="ru-RU" sz="1800" dirty="0" err="1">
                <a:effectLst/>
                <a:latin typeface="TimesNewRomanPSMT"/>
              </a:rPr>
              <a:t>неи</a:t>
            </a:r>
            <a:r>
              <a:rPr lang="ru-RU" sz="1800" dirty="0">
                <a:effectLst/>
                <a:latin typeface="TimesNewRomanPSMT"/>
              </a:rPr>
              <a:t>̆. В результате в </a:t>
            </a:r>
            <a:r>
              <a:rPr lang="ru-RU" sz="1800" dirty="0" err="1">
                <a:effectLst/>
                <a:latin typeface="TimesNewRomanPSMT"/>
              </a:rPr>
              <a:t>этои</a:t>
            </a:r>
            <a:r>
              <a:rPr lang="ru-RU" sz="1800" dirty="0">
                <a:effectLst/>
                <a:latin typeface="TimesNewRomanPSMT"/>
              </a:rPr>
              <a:t>̆ кадке мука не кончалась, а масло в кувшине не иссякало, в соответствии с тем, что Бог обещал Илии.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361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3197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800" dirty="0">
                <a:effectLst/>
                <a:latin typeface="TimesNewRomanPSMT"/>
              </a:rPr>
              <a:t>Итак, управление ресурсами, в самом истинном смысле, означает, что мы верно заботимся обо всех дарах, вверенных нам Богом. А это – наше время, таланты и сокровища (финансы). «Будьте благоразумны и храните драгоценные сокровища – не </a:t>
            </a:r>
            <a:r>
              <a:rPr lang="ru-RU" sz="1800" dirty="0" err="1">
                <a:effectLst/>
                <a:latin typeface="TimesNewRomanPSMT"/>
              </a:rPr>
              <a:t>растрачивайте</a:t>
            </a:r>
            <a:r>
              <a:rPr lang="ru-RU" sz="1800" dirty="0">
                <a:effectLst/>
                <a:latin typeface="TimesNewRomanPSMT"/>
              </a:rPr>
              <a:t> их, как глупец» (Притч 21:20, Современная </a:t>
            </a:r>
            <a:r>
              <a:rPr lang="ru-RU" sz="1800" dirty="0" err="1">
                <a:effectLst/>
                <a:latin typeface="TimesNewRomanPSMT"/>
              </a:rPr>
              <a:t>английская</a:t>
            </a:r>
            <a:r>
              <a:rPr lang="ru-RU" sz="1800" dirty="0">
                <a:effectLst/>
                <a:latin typeface="TimesNewRomanPSMT"/>
              </a:rPr>
              <a:t> Библия). Часть того, что нам нужно сделать, - это решить и определить, что значит для нас управление. Как только мы это сделаем, мы сможем </a:t>
            </a:r>
            <a:r>
              <a:rPr lang="ru-RU" sz="1800" dirty="0" err="1">
                <a:effectLst/>
                <a:latin typeface="TimesNewRomanPSMT"/>
              </a:rPr>
              <a:t>перейти</a:t>
            </a:r>
            <a:r>
              <a:rPr lang="ru-RU" sz="1800" dirty="0">
                <a:effectLst/>
                <a:latin typeface="TimesNewRomanPSMT"/>
              </a:rPr>
              <a:t> к развитию ценных навыков управления финансами.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092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51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>
                <a:effectLst/>
                <a:latin typeface="TimesNewRomanPSMT"/>
              </a:rPr>
              <a:t>Планирование бюджета – это просто процесс создания плана того, как тратить и экономить свои деньги. Создание этого плана позволяет вам заранее определить свои приоритеты и то, как вы будете использовать свои финансовые ресурсы. С </a:t>
            </a:r>
            <a:r>
              <a:rPr lang="ru-RU" sz="1200" dirty="0" err="1">
                <a:effectLst/>
                <a:latin typeface="TimesNewRomanPSMT"/>
              </a:rPr>
              <a:t>другои</a:t>
            </a:r>
            <a:r>
              <a:rPr lang="ru-RU" sz="1200" dirty="0">
                <a:effectLst/>
                <a:latin typeface="TimesNewRomanPSMT"/>
              </a:rPr>
              <a:t>̆ стороны, отсутствие плана может привести к </a:t>
            </a:r>
            <a:r>
              <a:rPr lang="ru-RU" sz="1200" dirty="0" err="1">
                <a:effectLst/>
                <a:latin typeface="TimesNewRomanPSMT"/>
              </a:rPr>
              <a:t>семейным</a:t>
            </a:r>
            <a:r>
              <a:rPr lang="ru-RU" sz="1200" dirty="0">
                <a:effectLst/>
                <a:latin typeface="TimesNewRomanPSMT"/>
              </a:rPr>
              <a:t> проблемам и финансовому краху.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284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dirty="0">
                <a:effectLst/>
                <a:latin typeface="TimesNewRomanPS"/>
              </a:rPr>
              <a:t>Шаг 1: </a:t>
            </a:r>
            <a:r>
              <a:rPr lang="ru-RU" sz="1200" b="1" dirty="0" err="1">
                <a:effectLst/>
                <a:latin typeface="TimesNewRomanPS"/>
              </a:rPr>
              <a:t>Записывайте</a:t>
            </a:r>
            <a:r>
              <a:rPr lang="ru-RU" sz="1200" b="1" dirty="0">
                <a:effectLst/>
                <a:latin typeface="TimesNewRomanPS"/>
              </a:rPr>
              <a:t> свои доходы и расходы в течение тридцати-шестидесяти </a:t>
            </a:r>
            <a:r>
              <a:rPr lang="ru-RU" sz="1200" b="1" dirty="0" err="1">
                <a:effectLst/>
                <a:latin typeface="TimesNewRomanPS"/>
              </a:rPr>
              <a:t>днеи</a:t>
            </a:r>
            <a:r>
              <a:rPr lang="ru-RU" sz="1200" b="1" dirty="0">
                <a:effectLst/>
                <a:latin typeface="TimesNewRomanPS"/>
              </a:rPr>
              <a:t>̆</a:t>
            </a:r>
            <a:r>
              <a:rPr lang="ru-RU" sz="1200" dirty="0">
                <a:effectLst/>
                <a:latin typeface="TimesNewRomanPSMT"/>
              </a:rPr>
              <a:t>. Этот шаг занимает больше всего времени, но трудно двигаться дальше, пока вы точно не знаете, сколько денег поступает и куда они в настоящее время идут. Потратив необходимое время на этот шаг, вы сможете двигаться вперед более точно. Итак, ведите </a:t>
            </a:r>
            <a:r>
              <a:rPr lang="ru-RU" sz="1200" dirty="0" err="1">
                <a:effectLst/>
                <a:latin typeface="TimesNewRomanPSMT"/>
              </a:rPr>
              <a:t>постоянныи</a:t>
            </a:r>
            <a:r>
              <a:rPr lang="ru-RU" sz="1200" dirty="0">
                <a:effectLst/>
                <a:latin typeface="TimesNewRomanPSMT"/>
              </a:rPr>
              <a:t>̆ список доходов и расходов хотя бы в течение одного месяца. Вы можете быть удивлены тем, что небольшие расходы быстро выливаются в кругленькую сумму. </a:t>
            </a:r>
            <a:endParaRPr lang="ru-RU" dirty="0"/>
          </a:p>
          <a:p>
            <a:r>
              <a:rPr lang="ru-RU" sz="1200" b="1" dirty="0">
                <a:effectLst/>
                <a:latin typeface="TimesNewRomanPS"/>
              </a:rPr>
              <a:t>Шаг 2: Завершите </a:t>
            </a:r>
            <a:r>
              <a:rPr lang="ru-RU" sz="1200" b="1" dirty="0" err="1">
                <a:effectLst/>
                <a:latin typeface="TimesNewRomanPS"/>
              </a:rPr>
              <a:t>первыи</a:t>
            </a:r>
            <a:r>
              <a:rPr lang="ru-RU" sz="1200" b="1" dirty="0">
                <a:effectLst/>
                <a:latin typeface="TimesNewRomanPS"/>
              </a:rPr>
              <a:t>̆ проект вашего плана расходов. </a:t>
            </a:r>
            <a:r>
              <a:rPr lang="ru-RU" sz="1200" dirty="0" err="1">
                <a:effectLst/>
                <a:latin typeface="TimesNewRomanPSMT"/>
              </a:rPr>
              <a:t>Проанализируйте</a:t>
            </a:r>
            <a:r>
              <a:rPr lang="ru-RU" sz="1200" dirty="0">
                <a:effectLst/>
                <a:latin typeface="TimesNewRomanPSMT"/>
              </a:rPr>
              <a:t> то, что вы узнали на шаге 1. Нашли ли вы ненужные расходы, которые вы можете исключить? Вы также увидите фиксированные расходы, которые происходят </a:t>
            </a:r>
            <a:r>
              <a:rPr lang="ru-RU" sz="1200" dirty="0" err="1">
                <a:effectLst/>
                <a:latin typeface="TimesNewRomanPSMT"/>
              </a:rPr>
              <a:t>каждыи</a:t>
            </a:r>
            <a:r>
              <a:rPr lang="ru-RU" sz="1200" dirty="0">
                <a:effectLst/>
                <a:latin typeface="TimesNewRomanPSMT"/>
              </a:rPr>
              <a:t>̆ месяц (оплата автомобиля, жилья, оплата питания и т. д.). </a:t>
            </a:r>
            <a:endParaRPr lang="ru-RU" dirty="0"/>
          </a:p>
          <a:p>
            <a:r>
              <a:rPr lang="ru-RU" sz="1200" b="1" dirty="0">
                <a:effectLst/>
                <a:latin typeface="TimesNewRomanPSMT"/>
              </a:rPr>
              <a:t>Шаг 3: Скорректируйте свой план расходов. </a:t>
            </a:r>
            <a:r>
              <a:rPr lang="ru-RU" sz="1200" dirty="0">
                <a:effectLst/>
                <a:latin typeface="TimesNewRomanPSMT"/>
              </a:rPr>
              <a:t>Убедитесь, что вы не тратите больше, чем получаете. Какие расходы необходимо сократить или исключить? </a:t>
            </a:r>
            <a:endParaRPr lang="ru-RU" dirty="0"/>
          </a:p>
          <a:p>
            <a:r>
              <a:rPr lang="ru-RU" sz="1200" b="1" dirty="0">
                <a:effectLst/>
                <a:latin typeface="TimesNewRomanPS"/>
              </a:rPr>
              <a:t>Шаг 4: Выберите свою систему</a:t>
            </a:r>
            <a:r>
              <a:rPr lang="ru-RU" sz="1200" dirty="0">
                <a:effectLst/>
                <a:latin typeface="TimesNewRomanPSMT"/>
              </a:rPr>
              <a:t>. Это может быть простая электронная таблица (мы приложили образец на </a:t>
            </a:r>
            <a:r>
              <a:rPr lang="ru-RU" sz="1200" dirty="0" err="1">
                <a:effectLst/>
                <a:latin typeface="TimesNewRomanPSMT"/>
              </a:rPr>
              <a:t>следующеи</a:t>
            </a:r>
            <a:r>
              <a:rPr lang="ru-RU" sz="1200" dirty="0">
                <a:effectLst/>
                <a:latin typeface="TimesNewRomanPSMT"/>
              </a:rPr>
              <a:t>̆ странице), приложение для составления бюджета, которое вы можете скачать, бесплатные </a:t>
            </a:r>
            <a:r>
              <a:rPr lang="ru-RU" sz="1200" dirty="0" err="1">
                <a:effectLst/>
                <a:latin typeface="TimesNewRomanPSMT"/>
              </a:rPr>
              <a:t>онлайн</a:t>
            </a:r>
            <a:r>
              <a:rPr lang="ru-RU" sz="1200" dirty="0">
                <a:effectLst/>
                <a:latin typeface="TimesNewRomanPSMT"/>
              </a:rPr>
              <a:t> опции или </a:t>
            </a:r>
            <a:r>
              <a:rPr lang="ru-RU" sz="1200" dirty="0" err="1">
                <a:effectLst/>
                <a:latin typeface="TimesNewRomanPSMT"/>
              </a:rPr>
              <a:t>другои</a:t>
            </a:r>
            <a:r>
              <a:rPr lang="ru-RU" sz="1200" dirty="0">
                <a:effectLst/>
                <a:latin typeface="TimesNewRomanPSMT"/>
              </a:rPr>
              <a:t>̆ вариант, </a:t>
            </a:r>
            <a:r>
              <a:rPr lang="ru-RU" sz="1200" dirty="0" err="1">
                <a:effectLst/>
                <a:latin typeface="TimesNewRomanPSMT"/>
              </a:rPr>
              <a:t>которыи</a:t>
            </a:r>
            <a:r>
              <a:rPr lang="ru-RU" sz="1200" dirty="0">
                <a:effectLst/>
                <a:latin typeface="TimesNewRomanPSMT"/>
              </a:rPr>
              <a:t>̆ вы создадите. </a:t>
            </a:r>
            <a:endParaRPr lang="ru-RU" dirty="0"/>
          </a:p>
          <a:p>
            <a:r>
              <a:rPr lang="ru-RU" sz="1200" b="1" dirty="0">
                <a:effectLst/>
                <a:latin typeface="TimesNewRomanPS"/>
              </a:rPr>
              <a:t>Шаг 5: Запись и пересмотр. </a:t>
            </a:r>
            <a:r>
              <a:rPr lang="ru-RU" sz="1200" dirty="0">
                <a:effectLst/>
                <a:latin typeface="TimesNewRomanPSMT"/>
              </a:rPr>
              <a:t>Когда вы получаете деньги (доходы) и тратите деньги (расходы), </a:t>
            </a:r>
            <a:r>
              <a:rPr lang="ru-RU" sz="1200" dirty="0" err="1">
                <a:effectLst/>
                <a:latin typeface="TimesNewRomanPSMT"/>
              </a:rPr>
              <a:t>делайте</a:t>
            </a:r>
            <a:r>
              <a:rPr lang="ru-RU" sz="1200" dirty="0">
                <a:effectLst/>
                <a:latin typeface="TimesNewRomanPSMT"/>
              </a:rPr>
              <a:t> записи и следите за всеми статьями. Не тратьте больше, чем у вас есть. 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3191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339D7-FD85-472C-A132-B7F6EC6DDA9D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03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58605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06463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39677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94594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783054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971464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686234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95115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1347294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79614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56221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C697E-0283-4EB5-BE1F-DEDFF02994A7}" type="datetimeFigureOut">
              <a:rPr lang="ru-RU" smtClean="0"/>
              <a:t>03.11.2022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9F3E-4066-4FFC-B163-1DD0E5A49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83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nana\Pictures\Новая папка\images (8)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9150"/>
            <a:ext cx="2952328" cy="221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nana\Pictures\Новая папка\images (9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56747"/>
            <a:ext cx="2635374" cy="2054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nana\Pictures\Новая папка\depositphotos_269483136-stock-photo-family-children-and-parenthood-concep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3645024"/>
            <a:ext cx="420196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nana\Pictures\Новая папка\Без названия (5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4865" y="1287423"/>
            <a:ext cx="1695450" cy="269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nana\Pictures\Новая папка\images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9428" y="264121"/>
            <a:ext cx="3241044" cy="2156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786917">
            <a:off x="82511" y="1647961"/>
            <a:ext cx="667472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                       </a:t>
            </a:r>
          </a:p>
          <a:p>
            <a:r>
              <a:rPr lang="ru-RU" dirty="0"/>
              <a:t>     </a:t>
            </a:r>
            <a:r>
              <a:rPr lang="ru-RU" sz="3200" i="1" dirty="0"/>
              <a:t>СОЛО   </a:t>
            </a:r>
            <a:r>
              <a:rPr lang="ru-RU" dirty="0"/>
              <a:t>   </a:t>
            </a:r>
          </a:p>
          <a:p>
            <a:r>
              <a:rPr lang="ru-RU" dirty="0"/>
              <a:t> </a:t>
            </a:r>
            <a:r>
              <a:rPr lang="ru-RU" sz="8800" b="1" i="1" dirty="0">
                <a:solidFill>
                  <a:srgbClr val="C00000"/>
                </a:solidFill>
              </a:rPr>
              <a:t>МАМА</a:t>
            </a:r>
            <a:r>
              <a:rPr lang="ru-RU" sz="72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sz="5400" b="1" dirty="0">
                <a:solidFill>
                  <a:schemeClr val="accent4">
                    <a:lumMod val="75000"/>
                  </a:schemeClr>
                </a:solidFill>
              </a:rPr>
              <a:t>   </a:t>
            </a:r>
            <a:r>
              <a:rPr lang="ru-RU" dirty="0"/>
              <a:t>    </a:t>
            </a:r>
          </a:p>
          <a:p>
            <a:endParaRPr lang="ru-RU" dirty="0"/>
          </a:p>
          <a:p>
            <a:r>
              <a:rPr lang="ru-RU" dirty="0"/>
              <a:t>     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 rot="10204286" flipV="1">
            <a:off x="5532356" y="2481827"/>
            <a:ext cx="27652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chemeClr val="accent2">
                    <a:lumMod val="75000"/>
                  </a:schemeClr>
                </a:solidFill>
              </a:rPr>
              <a:t>От</a:t>
            </a:r>
            <a:r>
              <a:rPr lang="ru-RU" sz="2800" i="1" baseline="0" dirty="0">
                <a:solidFill>
                  <a:schemeClr val="accent2">
                    <a:lumMod val="75000"/>
                  </a:schemeClr>
                </a:solidFill>
              </a:rPr>
              <a:t> выживания к процветанию</a:t>
            </a:r>
            <a:endParaRPr lang="en-US" sz="2800" i="1" baseline="0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800" i="1" dirty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ru-RU" sz="4000" b="1" i="1">
                <a:solidFill>
                  <a:schemeClr val="accent2">
                    <a:lumMod val="75000"/>
                  </a:schemeClr>
                </a:solidFill>
              </a:rPr>
              <a:t>Часть 4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4653135"/>
            <a:ext cx="16561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baseline="0" dirty="0"/>
              <a:t>    Доктор </a:t>
            </a:r>
          </a:p>
          <a:p>
            <a:r>
              <a:rPr lang="ru-RU" sz="2000" b="1" baseline="0" dirty="0"/>
              <a:t>   ПАМЕЛА    КОНСУЭГРА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49670915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2916BE-9F1B-F4B8-0172-143A760C3D3E}"/>
              </a:ext>
            </a:extLst>
          </p:cNvPr>
          <p:cNvSpPr txBox="1"/>
          <p:nvPr/>
        </p:nvSpPr>
        <p:spPr>
          <a:xfrm>
            <a:off x="1763688" y="1628670"/>
            <a:ext cx="6192688" cy="2739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b="1" i="1" dirty="0"/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Краткосрочные цели: Какие финансовые цели вы хотели бы достичь в течение следующих шести месяцев или года?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Долгосрочные цели: Какие финансовые цели вы хотели бы достичь в течение одного-пяти лет? </a:t>
            </a:r>
          </a:p>
        </p:txBody>
      </p:sp>
    </p:spTree>
    <p:extLst>
      <p:ext uri="{BB962C8B-B14F-4D97-AF65-F5344CB8AC3E}">
        <p14:creationId xmlns:p14="http://schemas.microsoft.com/office/powerpoint/2010/main" val="3338507355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D5179A-A8D7-0429-9639-9CA9053C2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effectLst/>
                <a:latin typeface="TimesNewRomanPS"/>
              </a:rPr>
              <a:t>Постановка финансовых </a:t>
            </a:r>
            <a:r>
              <a:rPr lang="ru-RU" sz="3200" b="1" dirty="0" err="1">
                <a:effectLst/>
                <a:latin typeface="TimesNewRomanPS"/>
              </a:rPr>
              <a:t>целеи</a:t>
            </a:r>
            <a:r>
              <a:rPr lang="ru-RU" sz="3200" b="1" dirty="0">
                <a:effectLst/>
                <a:latin typeface="TimesNewRomanPS"/>
              </a:rPr>
              <a:t>̆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1C7963-CB2E-1D01-D4EB-B84EAED339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Разработайте бюджет</a:t>
            </a:r>
          </a:p>
          <a:p>
            <a:r>
              <a:rPr lang="ru-RU" sz="2800" dirty="0"/>
              <a:t>Ведите точный учет расходов</a:t>
            </a:r>
          </a:p>
          <a:p>
            <a:r>
              <a:rPr lang="ru-RU" sz="2800" dirty="0"/>
              <a:t>Обратитесь к своим кредиторам</a:t>
            </a:r>
          </a:p>
          <a:p>
            <a:r>
              <a:rPr lang="ru-RU" sz="2800" dirty="0"/>
              <a:t>Ищите помощи, если она необходима</a:t>
            </a:r>
          </a:p>
        </p:txBody>
      </p:sp>
    </p:spTree>
    <p:extLst>
      <p:ext uri="{BB962C8B-B14F-4D97-AF65-F5344CB8AC3E}">
        <p14:creationId xmlns:p14="http://schemas.microsoft.com/office/powerpoint/2010/main" val="866646275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87D740-9D95-6945-DA7F-77DE46A95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effectLst/>
                <a:latin typeface="TimesNewRomanPS"/>
              </a:rPr>
              <a:t>Научите ребенка </a:t>
            </a:r>
            <a:r>
              <a:rPr lang="ru-RU" sz="2800" b="1" dirty="0" err="1">
                <a:effectLst/>
                <a:latin typeface="TimesNewRomanPS"/>
              </a:rPr>
              <a:t>финансовои</a:t>
            </a:r>
            <a:r>
              <a:rPr lang="ru-RU" sz="2800" b="1" dirty="0">
                <a:effectLst/>
                <a:latin typeface="TimesNewRomanPS"/>
              </a:rPr>
              <a:t>̆ ответственности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97CDBD-CD0B-F75F-595F-5C5163C3E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5976" y="548680"/>
            <a:ext cx="4151121" cy="5503128"/>
          </a:xfrm>
        </p:spPr>
        <p:txBody>
          <a:bodyPr>
            <a:normAutofit fontScale="92500" lnSpcReduction="20000"/>
          </a:bodyPr>
          <a:lstStyle/>
          <a:p>
            <a:r>
              <a:rPr lang="ru-RU" sz="2400" i="1" dirty="0">
                <a:effectLst/>
                <a:latin typeface="TimesNewRomanPSMT"/>
              </a:rPr>
              <a:t>Вы никогда не должны перекладывать свое финансовое бремя на плечи ваших </a:t>
            </a:r>
            <a:r>
              <a:rPr lang="ru-RU" sz="2400" i="1" dirty="0" err="1">
                <a:effectLst/>
                <a:latin typeface="TimesNewRomanPSMT"/>
              </a:rPr>
              <a:t>детеи</a:t>
            </a:r>
            <a:r>
              <a:rPr lang="ru-RU" sz="2400" i="1" dirty="0">
                <a:effectLst/>
                <a:latin typeface="TimesNewRomanPSMT"/>
              </a:rPr>
              <a:t>̆; однако вы не должны бояться вовлекать их в дискуссии о том, как жить в рамках бюджета, что учит </a:t>
            </a:r>
            <a:r>
              <a:rPr lang="ru-RU" sz="2400" i="1" dirty="0" err="1">
                <a:effectLst/>
                <a:latin typeface="TimesNewRomanPSMT"/>
              </a:rPr>
              <a:t>финансовои</a:t>
            </a:r>
            <a:r>
              <a:rPr lang="ru-RU" sz="2400" i="1" dirty="0">
                <a:effectLst/>
                <a:latin typeface="TimesNewRomanPSMT"/>
              </a:rPr>
              <a:t>̆ ответственности и помогает внушить правильные ожидания. Пусть они составят свой </a:t>
            </a:r>
            <a:r>
              <a:rPr lang="ru-RU" sz="2400" i="1" dirty="0" err="1">
                <a:effectLst/>
                <a:latin typeface="TimesNewRomanPSMT"/>
              </a:rPr>
              <a:t>собственныи</a:t>
            </a:r>
            <a:r>
              <a:rPr lang="ru-RU" sz="2400" i="1" dirty="0">
                <a:effectLst/>
                <a:latin typeface="TimesNewRomanPSMT"/>
              </a:rPr>
              <a:t>̆ бюджет, </a:t>
            </a:r>
            <a:r>
              <a:rPr lang="ru-RU" sz="2400" i="1" dirty="0" err="1">
                <a:effectLst/>
                <a:latin typeface="TimesNewRomanPSMT"/>
              </a:rPr>
              <a:t>которыи</a:t>
            </a:r>
            <a:r>
              <a:rPr lang="ru-RU" sz="2400" i="1" dirty="0">
                <a:effectLst/>
                <a:latin typeface="TimesNewRomanPSMT"/>
              </a:rPr>
              <a:t>̆ включает в себя доходы от работы по дому, деньги, подаренные на день рождения и т. д. </a:t>
            </a:r>
            <a:endParaRPr lang="ru-RU" sz="2400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1274538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79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99804E-9F44-AE0E-1908-6DE2486A82E3}"/>
              </a:ext>
            </a:extLst>
          </p:cNvPr>
          <p:cNvSpPr/>
          <p:nvPr/>
        </p:nvSpPr>
        <p:spPr>
          <a:xfrm>
            <a:off x="457200" y="731837"/>
            <a:ext cx="8579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NewRomanPSMT"/>
              </a:rPr>
              <a:t> 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BBF2C7-9FA1-B82E-E86B-143EF4DC20CD}"/>
              </a:ext>
            </a:extLst>
          </p:cNvPr>
          <p:cNvSpPr txBox="1"/>
          <p:nvPr/>
        </p:nvSpPr>
        <p:spPr>
          <a:xfrm>
            <a:off x="1835695" y="980728"/>
            <a:ext cx="6310089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i="1" dirty="0"/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Сколько лет вашему ребенку/детям?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Каким финансовым принципам вы можете их научить?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Что будет включено в бюджет вашего ребенка?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 вы думаете, каким конкретно образом это принесет им пользу, когда они станут старше? </a:t>
            </a:r>
          </a:p>
        </p:txBody>
      </p:sp>
    </p:spTree>
    <p:extLst>
      <p:ext uri="{BB962C8B-B14F-4D97-AF65-F5344CB8AC3E}">
        <p14:creationId xmlns:p14="http://schemas.microsoft.com/office/powerpoint/2010/main" val="3228360400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nana\Pictures\Новая папка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7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42E8552-DB1E-15B9-F95B-8F0E0B4BAE6D}"/>
              </a:ext>
            </a:extLst>
          </p:cNvPr>
          <p:cNvSpPr txBox="1"/>
          <p:nvPr/>
        </p:nvSpPr>
        <p:spPr>
          <a:xfrm>
            <a:off x="1259632" y="803186"/>
            <a:ext cx="6814144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i="1" dirty="0">
                <a:effectLst/>
                <a:latin typeface="TimesNewRomanPSMT"/>
              </a:rPr>
              <a:t>Если у вас в настоящее время нет бюджета, мы рекомендуем вам сделать этот шаг, так как это очень </a:t>
            </a:r>
            <a:r>
              <a:rPr lang="ru-RU" sz="2400" i="1" dirty="0" err="1">
                <a:effectLst/>
                <a:latin typeface="TimesNewRomanPSMT"/>
              </a:rPr>
              <a:t>полезныи</a:t>
            </a:r>
            <a:r>
              <a:rPr lang="ru-RU" sz="2400" i="1" dirty="0">
                <a:effectLst/>
                <a:latin typeface="TimesNewRomanPSMT"/>
              </a:rPr>
              <a:t>̆ инструмент, и он поможет вам в письменном виде увидеть ваши доходы и расходы.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Мама, вы и так отлично справляетесь. Ваша бесспорна способность проявлять изворотливость, имея то, что у вас есть, просто удивительна, и другие могут извлечь финансовые уроки, глядя на вас. </a:t>
            </a:r>
            <a:r>
              <a:rPr lang="ru-RU" sz="2400" i="1" dirty="0" err="1">
                <a:effectLst/>
                <a:latin typeface="TimesNewRomanPSMT"/>
              </a:rPr>
              <a:t>Продолжайте</a:t>
            </a:r>
            <a:r>
              <a:rPr lang="ru-RU" sz="2400" i="1" dirty="0">
                <a:effectLst/>
                <a:latin typeface="TimesNewRomanPSMT"/>
              </a:rPr>
              <a:t> в том же духе и перестаньте себя корить. </a:t>
            </a:r>
            <a:r>
              <a:rPr lang="ru-RU" sz="2400" i="1" dirty="0" err="1">
                <a:effectLst/>
                <a:latin typeface="TimesNewRomanPSMT"/>
              </a:rPr>
              <a:t>Каждыи</a:t>
            </a:r>
            <a:r>
              <a:rPr lang="ru-RU" sz="2400" i="1" dirty="0">
                <a:effectLst/>
                <a:latin typeface="TimesNewRomanPSMT"/>
              </a:rPr>
              <a:t>̆ день вы преподаете своему ребенку ценные уроки о том, что важнее всего, и о том, как быть находчивым. Этот урок бесценен, его нельзя купить за деньги.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036621052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479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A99804E-9F44-AE0E-1908-6DE2486A82E3}"/>
              </a:ext>
            </a:extLst>
          </p:cNvPr>
          <p:cNvSpPr/>
          <p:nvPr/>
        </p:nvSpPr>
        <p:spPr>
          <a:xfrm>
            <a:off x="457200" y="731837"/>
            <a:ext cx="8579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i="1" dirty="0">
                <a:solidFill>
                  <a:schemeClr val="accent2">
                    <a:lumMod val="75000"/>
                  </a:schemeClr>
                </a:solidFill>
                <a:latin typeface="TimesNewRomanPSMT"/>
              </a:rPr>
              <a:t> </a:t>
            </a:r>
            <a:endParaRPr lang="ru-RU" sz="32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107134-8275-E7D2-166A-A1974DA3CDB6}"/>
              </a:ext>
            </a:extLst>
          </p:cNvPr>
          <p:cNvSpPr txBox="1"/>
          <p:nvPr/>
        </p:nvSpPr>
        <p:spPr>
          <a:xfrm>
            <a:off x="636903" y="404664"/>
            <a:ext cx="8399593" cy="43704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b="1" i="1" dirty="0">
                <a:effectLst/>
                <a:latin typeface="TimesNewRomanPS"/>
              </a:rPr>
              <a:t>Системы поддержки</a:t>
            </a:r>
          </a:p>
          <a:p>
            <a:br>
              <a:rPr lang="ru-RU" sz="1800" b="1" dirty="0">
                <a:effectLst/>
                <a:latin typeface="TimesNewRomanPS"/>
              </a:rPr>
            </a:br>
            <a:r>
              <a:rPr lang="ru-RU" sz="2400" b="1" dirty="0">
                <a:effectLst/>
                <a:latin typeface="TimesNewRomanPS"/>
              </a:rPr>
              <a:t>Принцип Священного Писания </a:t>
            </a:r>
            <a:endParaRPr lang="ru-RU" sz="2400" dirty="0"/>
          </a:p>
          <a:p>
            <a:r>
              <a:rPr lang="ru-RU" sz="2400" b="1" i="1" dirty="0">
                <a:effectLst/>
                <a:latin typeface="TimesNewRomanPS"/>
              </a:rPr>
              <a:t>«Двоим лучше, нежели одному; потому что у них есть доброе вознаграждение в труде их: ибо если упадет один, то </a:t>
            </a:r>
            <a:r>
              <a:rPr lang="ru-RU" sz="2400" b="1" i="1" dirty="0" err="1">
                <a:effectLst/>
                <a:latin typeface="TimesNewRomanPS"/>
              </a:rPr>
              <a:t>другои</a:t>
            </a:r>
            <a:r>
              <a:rPr lang="ru-RU" sz="2400" b="1" i="1" dirty="0">
                <a:effectLst/>
                <a:latin typeface="TimesNewRomanPS"/>
              </a:rPr>
              <a:t>̆ поднимет товарища своего. Но горе одному, когда упадет, а другого нет, </a:t>
            </a:r>
            <a:r>
              <a:rPr lang="ru-RU" sz="2400" b="1" i="1" dirty="0" err="1">
                <a:effectLst/>
                <a:latin typeface="TimesNewRomanPS"/>
              </a:rPr>
              <a:t>которыи</a:t>
            </a:r>
            <a:r>
              <a:rPr lang="ru-RU" sz="2400" b="1" i="1" dirty="0">
                <a:effectLst/>
                <a:latin typeface="TimesNewRomanPS"/>
              </a:rPr>
              <a:t>̆ поднял бы его.» (Екклесиаст 4:9,10). </a:t>
            </a:r>
            <a:endParaRPr lang="ru-RU" sz="2400" i="1" dirty="0"/>
          </a:p>
          <a:p>
            <a:r>
              <a:rPr lang="ru-RU" sz="2400" b="1" i="1" dirty="0">
                <a:effectLst/>
                <a:latin typeface="TimesNewRomanPS"/>
              </a:rPr>
              <a:t>«У кого ненадежные друзья, то идет к краху; и бывает друг более </a:t>
            </a:r>
            <a:r>
              <a:rPr lang="ru-RU" sz="2400" b="1" i="1" dirty="0" err="1">
                <a:effectLst/>
                <a:latin typeface="TimesNewRomanPS"/>
              </a:rPr>
              <a:t>привязанныи</a:t>
            </a:r>
            <a:r>
              <a:rPr lang="ru-RU" sz="2400" b="1" i="1" dirty="0">
                <a:effectLst/>
                <a:latin typeface="TimesNewRomanPS"/>
              </a:rPr>
              <a:t>̆, нежели брат» (Притчи 18:24, </a:t>
            </a:r>
            <a:r>
              <a:rPr lang="ru-RU" sz="2400" b="1" i="1" dirty="0" err="1">
                <a:effectLst/>
                <a:latin typeface="TimesNewRomanPS"/>
              </a:rPr>
              <a:t>Новыи</a:t>
            </a:r>
            <a:r>
              <a:rPr lang="ru-RU" sz="2400" b="1" i="1" dirty="0">
                <a:effectLst/>
                <a:latin typeface="TimesNewRomanPS"/>
              </a:rPr>
              <a:t>̆ </a:t>
            </a:r>
            <a:r>
              <a:rPr lang="ru-RU" sz="2400" b="1" i="1" dirty="0" err="1">
                <a:effectLst/>
                <a:latin typeface="TimesNewRomanPS"/>
              </a:rPr>
              <a:t>международныи</a:t>
            </a:r>
            <a:r>
              <a:rPr lang="ru-RU" sz="2400" b="1" i="1" dirty="0">
                <a:effectLst/>
                <a:latin typeface="TimesNewRomanPS"/>
              </a:rPr>
              <a:t>̆ перевод).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00795439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C33A1-7AE0-01B3-89A9-91D6FA6D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текст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2CC381FD-3A8D-16B0-0A89-F45C7A5D2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807" y="0"/>
            <a:ext cx="9099303" cy="6789480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FCB20B-75F4-0A66-8781-8F0D47C766F2}"/>
              </a:ext>
            </a:extLst>
          </p:cNvPr>
          <p:cNvSpPr txBox="1"/>
          <p:nvPr/>
        </p:nvSpPr>
        <p:spPr>
          <a:xfrm>
            <a:off x="1187624" y="1124744"/>
            <a:ext cx="676875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dirty="0">
                <a:effectLst/>
                <a:latin typeface="TimesNewRomanPSMT"/>
              </a:rPr>
              <a:t>«Чтобы процветать, все семьи нуждаются в поддержке, помощи и ресурсах. Родители лучше всего справляются со </a:t>
            </a:r>
            <a:r>
              <a:rPr lang="ru-RU" sz="2800" dirty="0" err="1">
                <a:effectLst/>
                <a:latin typeface="TimesNewRomanPSMT"/>
              </a:rPr>
              <a:t>своеи</a:t>
            </a:r>
            <a:r>
              <a:rPr lang="ru-RU" sz="2800" dirty="0">
                <a:effectLst/>
                <a:latin typeface="TimesNewRomanPSMT"/>
              </a:rPr>
              <a:t>̆ ролью, когда у них есть надежная сеть </a:t>
            </a:r>
            <a:r>
              <a:rPr lang="ru-RU" sz="2800" dirty="0" err="1">
                <a:effectLst/>
                <a:latin typeface="TimesNewRomanPSMT"/>
              </a:rPr>
              <a:t>людеи</a:t>
            </a:r>
            <a:r>
              <a:rPr lang="ru-RU" sz="2800" dirty="0">
                <a:effectLst/>
                <a:latin typeface="TimesNewRomanPSMT"/>
              </a:rPr>
              <a:t>̆, к которым они могут обратиться за советом и </a:t>
            </a:r>
            <a:r>
              <a:rPr lang="ru-RU" sz="2800" dirty="0" err="1">
                <a:effectLst/>
                <a:latin typeface="TimesNewRomanPSMT"/>
              </a:rPr>
              <a:t>конкретнои</a:t>
            </a:r>
            <a:r>
              <a:rPr lang="ru-RU" sz="2800" dirty="0">
                <a:effectLst/>
                <a:latin typeface="TimesNewRomanPSMT"/>
              </a:rPr>
              <a:t>̆ помощью в воспитании </a:t>
            </a:r>
            <a:r>
              <a:rPr lang="ru-RU" sz="2800" dirty="0" err="1">
                <a:effectLst/>
                <a:latin typeface="TimesNewRomanPSMT"/>
              </a:rPr>
              <a:t>детеи</a:t>
            </a:r>
            <a:r>
              <a:rPr lang="ru-RU" sz="2800" dirty="0">
                <a:effectLst/>
                <a:latin typeface="TimesNewRomanPSMT"/>
              </a:rPr>
              <a:t>̆. Большинство </a:t>
            </a:r>
            <a:r>
              <a:rPr lang="ru-RU" sz="2800" dirty="0" err="1">
                <a:effectLst/>
                <a:latin typeface="TimesNewRomanPSMT"/>
              </a:rPr>
              <a:t>семеи</a:t>
            </a:r>
            <a:r>
              <a:rPr lang="ru-RU" sz="2800" dirty="0">
                <a:effectLst/>
                <a:latin typeface="TimesNewRomanPSMT"/>
              </a:rPr>
              <a:t>̆ могут положиться на родственников, </a:t>
            </a:r>
            <a:r>
              <a:rPr lang="ru-RU" sz="2800" dirty="0" err="1">
                <a:effectLst/>
                <a:latin typeface="TimesNewRomanPSMT"/>
              </a:rPr>
              <a:t>друзеи</a:t>
            </a:r>
            <a:r>
              <a:rPr lang="ru-RU" sz="2800" dirty="0">
                <a:effectLst/>
                <a:latin typeface="TimesNewRomanPSMT"/>
              </a:rPr>
              <a:t>̆ и </a:t>
            </a:r>
            <a:r>
              <a:rPr lang="ru-RU" sz="2800" dirty="0" err="1">
                <a:effectLst/>
                <a:latin typeface="TimesNewRomanPSMT"/>
              </a:rPr>
              <a:t>соседеи</a:t>
            </a:r>
            <a:r>
              <a:rPr lang="ru-RU" sz="2800" dirty="0">
                <a:effectLst/>
                <a:latin typeface="TimesNewRomanPSMT"/>
              </a:rPr>
              <a:t>̆, которые составляют основу сети поддержки их семьи».</a:t>
            </a:r>
            <a:endParaRPr lang="en" sz="2800" dirty="0"/>
          </a:p>
        </p:txBody>
      </p:sp>
    </p:spTree>
    <p:extLst>
      <p:ext uri="{BB962C8B-B14F-4D97-AF65-F5344CB8AC3E}">
        <p14:creationId xmlns:p14="http://schemas.microsoft.com/office/powerpoint/2010/main" val="4126882395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6" y="-110122"/>
            <a:ext cx="8952748" cy="6933944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CE6F72C-685C-D6CF-25B7-6909A0F40115}"/>
              </a:ext>
            </a:extLst>
          </p:cNvPr>
          <p:cNvSpPr txBox="1"/>
          <p:nvPr/>
        </p:nvSpPr>
        <p:spPr>
          <a:xfrm>
            <a:off x="1350677" y="1387994"/>
            <a:ext cx="640871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effectLst/>
                <a:latin typeface="TimesNewRomanPS"/>
              </a:rPr>
              <a:t>Практические способы сотрудничества с Богом</a:t>
            </a:r>
            <a:br>
              <a:rPr lang="ru-RU" sz="1800" b="1" dirty="0">
                <a:effectLst/>
                <a:latin typeface="TimesNewRomanPS"/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5790E7-E025-9A01-0C29-11653EB8E7C3}"/>
              </a:ext>
            </a:extLst>
          </p:cNvPr>
          <p:cNvSpPr txBox="1"/>
          <p:nvPr/>
        </p:nvSpPr>
        <p:spPr>
          <a:xfrm rot="10800000" flipV="1">
            <a:off x="4211960" y="2809780"/>
            <a:ext cx="420648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effectLst/>
                <a:latin typeface="TimesNewRomanPS"/>
              </a:rPr>
              <a:t>- Благодарите Его </a:t>
            </a:r>
            <a:endParaRPr lang="ru-RU" sz="3200" b="1" i="1" dirty="0">
              <a:latin typeface="TimesNewRomanPSMT"/>
            </a:endParaRPr>
          </a:p>
          <a:p>
            <a:r>
              <a:rPr lang="ru-RU" sz="3200" b="1" i="1" dirty="0">
                <a:effectLst/>
                <a:latin typeface="TimesNewRomanPS"/>
              </a:rPr>
              <a:t>- Просите Его</a:t>
            </a:r>
            <a:endParaRPr lang="ru-RU" sz="3200" i="1" dirty="0"/>
          </a:p>
          <a:p>
            <a:r>
              <a:rPr lang="ru-RU" sz="3200" b="1" i="1" dirty="0">
                <a:effectLst/>
                <a:latin typeface="TimesNewRomanPS"/>
              </a:rPr>
              <a:t>- </a:t>
            </a:r>
            <a:r>
              <a:rPr lang="ru-RU" sz="3200" b="1" i="1" dirty="0" err="1">
                <a:effectLst/>
                <a:latin typeface="TimesNewRomanPS"/>
              </a:rPr>
              <a:t>Ожидайте</a:t>
            </a:r>
            <a:r>
              <a:rPr lang="ru-RU" sz="3200" b="1" i="1" dirty="0">
                <a:effectLst/>
                <a:latin typeface="TimesNewRomanPS"/>
              </a:rPr>
              <a:t> Его вмешательства </a:t>
            </a:r>
            <a:endParaRPr lang="ru-RU" sz="3200" i="1" dirty="0">
              <a:effectLst/>
              <a:latin typeface="TimesNewRomanPSMT"/>
            </a:endParaRPr>
          </a:p>
          <a:p>
            <a:r>
              <a:rPr lang="ru-RU" sz="3200" b="1" i="1" dirty="0">
                <a:effectLst/>
                <a:latin typeface="TimesNewRomanPS"/>
              </a:rPr>
              <a:t>- </a:t>
            </a:r>
            <a:r>
              <a:rPr lang="ru-RU" sz="3200" b="1" i="1" dirty="0" err="1">
                <a:effectLst/>
                <a:latin typeface="TimesNewRomanPS"/>
              </a:rPr>
              <a:t>Слушайте</a:t>
            </a:r>
            <a:r>
              <a:rPr lang="ru-RU" sz="3200" b="1" i="1" dirty="0">
                <a:effectLst/>
                <a:latin typeface="TimesNewRomanPS"/>
              </a:rPr>
              <a:t> Его </a:t>
            </a:r>
            <a:endParaRPr lang="ru-RU" sz="3200" i="1" dirty="0">
              <a:effectLst/>
              <a:latin typeface="TimesNewRomanPSMT"/>
            </a:endParaRPr>
          </a:p>
        </p:txBody>
      </p:sp>
      <p:pic>
        <p:nvPicPr>
          <p:cNvPr id="9" name="Рисунок 8" descr="Изображение выглядит как природа, облако&#10;&#10;Автоматически созданное описание">
            <a:extLst>
              <a:ext uri="{FF2B5EF4-FFF2-40B4-BE49-F238E27FC236}">
                <a16:creationId xmlns:a16="http://schemas.microsoft.com/office/drawing/2014/main" id="{2DEFF0AD-F410-0396-FE6A-3D28AA7BC5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733" y="3065557"/>
            <a:ext cx="3112048" cy="204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54924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                  </a:t>
            </a:r>
            <a:endParaRPr lang="ru-RU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B4FD01-C66C-1725-E3F7-4C6E1E0B7257}"/>
              </a:ext>
            </a:extLst>
          </p:cNvPr>
          <p:cNvSpPr txBox="1"/>
          <p:nvPr/>
        </p:nvSpPr>
        <p:spPr>
          <a:xfrm>
            <a:off x="899592" y="404664"/>
            <a:ext cx="7518854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i="1" dirty="0"/>
          </a:p>
          <a:p>
            <a:r>
              <a:rPr lang="ru-RU" sz="2400" i="1" dirty="0">
                <a:effectLst/>
                <a:latin typeface="TimesNewRomanPSMT"/>
              </a:rPr>
              <a:t>Представьте, что вы переживаете ситуацию, когда вам нужна помощь от Бога. Скорее всего, вам не нужно будет притворяться в этом.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• Напишите письмо Богу.</a:t>
            </a:r>
            <a:br>
              <a:rPr lang="ru-RU" sz="2400" i="1" dirty="0">
                <a:effectLst/>
                <a:latin typeface="TimesNewRomanPSMT"/>
              </a:rPr>
            </a:br>
            <a:r>
              <a:rPr lang="ru-RU" sz="2400" i="1" dirty="0">
                <a:effectLst/>
                <a:latin typeface="TimesNewRomanPSMT"/>
              </a:rPr>
              <a:t>• Будьте очень конкретны в том, что вам нужно.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• Выберите одно </a:t>
            </a:r>
            <a:r>
              <a:rPr lang="ru-RU" sz="2400" i="1" dirty="0" err="1">
                <a:effectLst/>
                <a:latin typeface="TimesNewRomanPSMT"/>
              </a:rPr>
              <a:t>библейское</a:t>
            </a:r>
            <a:r>
              <a:rPr lang="ru-RU" sz="2400" i="1" dirty="0">
                <a:effectLst/>
                <a:latin typeface="TimesNewRomanPSMT"/>
              </a:rPr>
              <a:t> обетование, изложите его в письме и попросите, чтобы Он его исполнил относительно вас..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• Попросите Бога присоединиться к вам в вашем родительском пути. Попросите Его стать вашим партнером по воспитанию.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685754535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C772271F-DFBE-1061-0B98-80EA57F813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6ECAFC-DF13-3621-2975-655113A4E3FB}"/>
              </a:ext>
            </a:extLst>
          </p:cNvPr>
          <p:cNvSpPr txBox="1"/>
          <p:nvPr/>
        </p:nvSpPr>
        <p:spPr>
          <a:xfrm>
            <a:off x="1115616" y="1484784"/>
            <a:ext cx="573807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effectLst/>
                <a:latin typeface="TimesNewRomanPS"/>
              </a:rPr>
              <a:t>Пути которыми члены семьи и друзья могут оказать помощь </a:t>
            </a:r>
            <a:endParaRPr lang="ru-RU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2B77D4-F3A1-F1B4-B37A-F9D260713FC6}"/>
              </a:ext>
            </a:extLst>
          </p:cNvPr>
          <p:cNvSpPr txBox="1"/>
          <p:nvPr/>
        </p:nvSpPr>
        <p:spPr>
          <a:xfrm>
            <a:off x="4916336" y="2708920"/>
            <a:ext cx="3112048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i="1" dirty="0">
                <a:effectLst/>
                <a:latin typeface="TimesNewRomanPS"/>
              </a:rPr>
              <a:t>- </a:t>
            </a:r>
            <a:r>
              <a:rPr lang="ru-RU" sz="3600" i="1" dirty="0">
                <a:effectLst/>
                <a:latin typeface="TimesNewRomanPS"/>
              </a:rPr>
              <a:t>Выслушать </a:t>
            </a:r>
            <a:endParaRPr lang="ru-RU" sz="3600" i="1" dirty="0">
              <a:effectLst/>
              <a:latin typeface="TimesNewRomanPSMT"/>
            </a:endParaRPr>
          </a:p>
          <a:p>
            <a:r>
              <a:rPr lang="en-US" sz="3600" i="1" dirty="0">
                <a:effectLst/>
                <a:latin typeface="TimesNewRomanPS"/>
              </a:rPr>
              <a:t>- </a:t>
            </a:r>
            <a:r>
              <a:rPr lang="ru-RU" sz="3600" i="1" dirty="0">
                <a:effectLst/>
                <a:latin typeface="TimesNewRomanPS"/>
              </a:rPr>
              <a:t>Посидеть с ребенком </a:t>
            </a:r>
            <a:endParaRPr lang="ru-RU" sz="3600" i="1" dirty="0">
              <a:effectLst/>
              <a:latin typeface="TimesNewRomanPSMT"/>
            </a:endParaRPr>
          </a:p>
          <a:p>
            <a:r>
              <a:rPr lang="en-US" sz="3600" i="1" dirty="0">
                <a:effectLst/>
                <a:latin typeface="TimesNewRomanPS"/>
              </a:rPr>
              <a:t>- </a:t>
            </a:r>
            <a:r>
              <a:rPr lang="ru-RU" sz="3600" i="1" dirty="0">
                <a:effectLst/>
                <a:latin typeface="TimesNewRomanPS"/>
              </a:rPr>
              <a:t>Дать совет </a:t>
            </a:r>
            <a:endParaRPr lang="ru-RU" sz="3600" i="1" dirty="0">
              <a:effectLst/>
              <a:latin typeface="TimesNewRomanPSMT"/>
            </a:endParaRPr>
          </a:p>
          <a:p>
            <a:r>
              <a:rPr lang="en-US" sz="3600" i="1" dirty="0">
                <a:effectLst/>
                <a:latin typeface="TimesNewRomanPS"/>
              </a:rPr>
              <a:t>- </a:t>
            </a:r>
            <a:r>
              <a:rPr lang="ru-RU" sz="3600" i="1" dirty="0">
                <a:effectLst/>
                <a:latin typeface="TimesNewRomanPS"/>
              </a:rPr>
              <a:t>Поговорить </a:t>
            </a:r>
            <a:endParaRPr lang="ru-RU" sz="3600" i="1" dirty="0">
              <a:effectLst/>
              <a:latin typeface="TimesNewRomanPSMT"/>
            </a:endParaRPr>
          </a:p>
          <a:p>
            <a:endParaRPr lang="ru-RU" sz="1800" dirty="0">
              <a:effectLst/>
              <a:latin typeface="TimesNewRomanPSMT"/>
            </a:endParaRPr>
          </a:p>
          <a:p>
            <a:endParaRPr lang="ru-RU" sz="1800" dirty="0">
              <a:effectLst/>
              <a:latin typeface="TimesNewRomanPSMT"/>
            </a:endParaRPr>
          </a:p>
        </p:txBody>
      </p:sp>
      <p:pic>
        <p:nvPicPr>
          <p:cNvPr id="10" name="Рисунок 9" descr="Изображение выглядит как человек, внутренний, трусы&#10;&#10;Автоматически созданное описание">
            <a:extLst>
              <a:ext uri="{FF2B5EF4-FFF2-40B4-BE49-F238E27FC236}">
                <a16:creationId xmlns:a16="http://schemas.microsoft.com/office/drawing/2014/main" id="{2B5F2AD6-13B3-F947-18E4-28E2027DA8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112165"/>
            <a:ext cx="3672408" cy="2693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96444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Объект 8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66887046-F391-3BA1-DD05-67C176B9C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425" y="2276845"/>
            <a:ext cx="4090988" cy="2301134"/>
          </a:xfrm>
        </p:spPr>
      </p:pic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9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7048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/>
          </a:p>
          <a:p>
            <a:r>
              <a:rPr lang="ru-RU" sz="3200" dirty="0"/>
              <a:t> </a:t>
            </a:r>
            <a:endParaRPr lang="ru-RU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DCDE2C6-C97A-2781-A9BF-0F25725783AE}"/>
              </a:ext>
            </a:extLst>
          </p:cNvPr>
          <p:cNvSpPr/>
          <p:nvPr/>
        </p:nvSpPr>
        <p:spPr>
          <a:xfrm>
            <a:off x="2286000" y="2764037"/>
            <a:ext cx="57423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dirty="0">
                <a:latin typeface="TimesNewRomanPS"/>
              </a:rPr>
            </a:b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0E4B14D-A6A9-44DE-7CF1-D88989CDB3C8}"/>
              </a:ext>
            </a:extLst>
          </p:cNvPr>
          <p:cNvSpPr txBox="1"/>
          <p:nvPr/>
        </p:nvSpPr>
        <p:spPr>
          <a:xfrm>
            <a:off x="548841" y="731837"/>
            <a:ext cx="7695567" cy="2893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effectLst/>
                <a:latin typeface="TimesNewRomanPS"/>
              </a:rPr>
              <a:t>           Финансы одинокой мамы</a:t>
            </a:r>
          </a:p>
          <a:p>
            <a:endParaRPr lang="ru-RU" b="1" dirty="0">
              <a:latin typeface="TimesNewRomanPS"/>
            </a:endParaRPr>
          </a:p>
          <a:p>
            <a:r>
              <a:rPr lang="ru-RU" sz="3200" b="1" i="1" dirty="0">
                <a:effectLst/>
                <a:latin typeface="TimesNewRomanPS"/>
              </a:rPr>
              <a:t>Принцип Священного Писания </a:t>
            </a:r>
            <a:endParaRPr lang="ru-RU" sz="3200" i="1" dirty="0"/>
          </a:p>
          <a:p>
            <a:r>
              <a:rPr lang="ru-RU" sz="3200" b="1" i="1" dirty="0">
                <a:effectLst/>
                <a:latin typeface="TimesNewRomanPS"/>
              </a:rPr>
              <a:t>«Бог мой да восполнит всякую нужду вашу, по богатству Своему в славе, Христом Иисусом» (</a:t>
            </a:r>
            <a:r>
              <a:rPr lang="ru-RU" sz="3200" b="1" i="1" dirty="0" err="1">
                <a:effectLst/>
                <a:latin typeface="TimesNewRomanPS"/>
              </a:rPr>
              <a:t>Филиппийцам</a:t>
            </a:r>
            <a:r>
              <a:rPr lang="ru-RU" sz="3200" b="1" i="1" dirty="0">
                <a:effectLst/>
                <a:latin typeface="TimesNewRomanPS"/>
              </a:rPr>
              <a:t> 4:19). </a:t>
            </a:r>
            <a:endParaRPr lang="ru-RU" sz="3200" i="1" dirty="0"/>
          </a:p>
        </p:txBody>
      </p:sp>
      <p:pic>
        <p:nvPicPr>
          <p:cNvPr id="11" name="Рисунок 10" descr="Изображение выглядит как текст, человек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D42163BC-7140-AC67-A8A5-D1BD221313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772604"/>
            <a:ext cx="4701208" cy="264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614791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3" y="1"/>
            <a:ext cx="90988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                  </a:t>
            </a:r>
            <a:endParaRPr lang="ru-RU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806CC5-64D3-6BE4-A6EB-BFE7E41CCF29}"/>
              </a:ext>
            </a:extLst>
          </p:cNvPr>
          <p:cNvSpPr txBox="1"/>
          <p:nvPr/>
        </p:nvSpPr>
        <p:spPr>
          <a:xfrm>
            <a:off x="1043607" y="620688"/>
            <a:ext cx="7164549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i="1" dirty="0">
                <a:effectLst/>
                <a:latin typeface="TimesNewRomanPS"/>
              </a:rPr>
              <a:t>Личные размышления </a:t>
            </a:r>
            <a:endParaRPr lang="ru-RU" sz="3200" i="1" dirty="0"/>
          </a:p>
          <a:p>
            <a:pPr>
              <a:buFont typeface="+mj-lt"/>
              <a:buAutoNum type="arabicPeriod"/>
            </a:pPr>
            <a:r>
              <a:rPr lang="ru-RU" sz="2800" i="1" dirty="0">
                <a:effectLst/>
                <a:latin typeface="TimesNewRomanPSMT"/>
              </a:rPr>
              <a:t>Обращаетесь ли вы к другим за </a:t>
            </a:r>
            <a:r>
              <a:rPr lang="ru-RU" sz="2800" i="1" dirty="0" err="1">
                <a:effectLst/>
                <a:latin typeface="TimesNewRomanPSMT"/>
              </a:rPr>
              <a:t>поддержкои</a:t>
            </a:r>
            <a:r>
              <a:rPr lang="ru-RU" sz="2800" i="1" dirty="0">
                <a:effectLst/>
                <a:latin typeface="TimesNewRomanPSMT"/>
              </a:rPr>
              <a:t>̆, когда она вам нужна? Почему да или почему нет? </a:t>
            </a:r>
          </a:p>
          <a:p>
            <a:pPr>
              <a:buFont typeface="+mj-lt"/>
              <a:buAutoNum type="arabicPeriod"/>
            </a:pPr>
            <a:r>
              <a:rPr lang="ru-RU" sz="2800" i="1" dirty="0">
                <a:effectLst/>
                <a:latin typeface="TimesNewRomanPSMT"/>
              </a:rPr>
              <a:t>Какими способами ваша семья оказывает поддержку другим? </a:t>
            </a:r>
          </a:p>
          <a:p>
            <a:pPr>
              <a:buFont typeface="+mj-lt"/>
              <a:buAutoNum type="arabicPeriod"/>
            </a:pPr>
            <a:r>
              <a:rPr lang="ru-RU" sz="2800" i="1" dirty="0">
                <a:effectLst/>
                <a:latin typeface="TimesNewRomanPSMT"/>
              </a:rPr>
              <a:t>Какими способами друзья предлагают вас поддержать? </a:t>
            </a:r>
          </a:p>
        </p:txBody>
      </p:sp>
    </p:spTree>
    <p:extLst>
      <p:ext uri="{BB962C8B-B14F-4D97-AF65-F5344CB8AC3E}">
        <p14:creationId xmlns:p14="http://schemas.microsoft.com/office/powerpoint/2010/main" val="82487328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1465"/>
            <a:ext cx="8856984" cy="6659902"/>
          </a:xfrm>
        </p:spPr>
      </p:pic>
      <p:pic>
        <p:nvPicPr>
          <p:cNvPr id="4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FBF9610C-1156-F377-2B88-8F5F89AAA1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08" y="99049"/>
            <a:ext cx="8856984" cy="66599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560B4E9-3911-D117-BF97-A5F842A54349}"/>
              </a:ext>
            </a:extLst>
          </p:cNvPr>
          <p:cNvSpPr txBox="1"/>
          <p:nvPr/>
        </p:nvSpPr>
        <p:spPr>
          <a:xfrm>
            <a:off x="899592" y="1124744"/>
            <a:ext cx="55446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 dirty="0">
                <a:effectLst/>
                <a:latin typeface="TimesNewRomanPS"/>
              </a:rPr>
              <a:t>Партнерство с церковью </a:t>
            </a:r>
            <a:endParaRPr lang="ru-RU" sz="3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465072-275C-E5F4-99D0-A68EFD60A39E}"/>
              </a:ext>
            </a:extLst>
          </p:cNvPr>
          <p:cNvSpPr txBox="1"/>
          <p:nvPr/>
        </p:nvSpPr>
        <p:spPr>
          <a:xfrm>
            <a:off x="1547664" y="1988841"/>
            <a:ext cx="6870782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i="1" dirty="0">
                <a:effectLst/>
                <a:latin typeface="TimesNewRomanPS"/>
              </a:rPr>
              <a:t>- Семинары по воспитанию </a:t>
            </a:r>
            <a:r>
              <a:rPr lang="ru-RU" sz="3200" i="1" dirty="0" err="1">
                <a:effectLst/>
                <a:latin typeface="TimesNewRomanPS"/>
              </a:rPr>
              <a:t>детеи</a:t>
            </a:r>
            <a:r>
              <a:rPr lang="ru-RU" sz="3200" i="1" dirty="0">
                <a:effectLst/>
                <a:latin typeface="TimesNewRomanPS"/>
              </a:rPr>
              <a:t>̆</a:t>
            </a:r>
          </a:p>
          <a:p>
            <a:r>
              <a:rPr lang="ru-RU" sz="3200" i="1" dirty="0">
                <a:latin typeface="TimesNewRomanPS"/>
              </a:rPr>
              <a:t>- Выезды на отдых мам/детей</a:t>
            </a:r>
          </a:p>
          <a:p>
            <a:r>
              <a:rPr lang="ru-RU" sz="3200" i="1" dirty="0">
                <a:latin typeface="TimesNewRomanPS"/>
              </a:rPr>
              <a:t>- Церковная библиотека</a:t>
            </a:r>
          </a:p>
          <a:p>
            <a:r>
              <a:rPr lang="ru-RU" sz="3200" i="1" dirty="0">
                <a:latin typeface="TimesNewRomanPS"/>
              </a:rPr>
              <a:t>- Молитвенные партнеры</a:t>
            </a:r>
          </a:p>
          <a:p>
            <a:r>
              <a:rPr lang="ru-RU" sz="3200" i="1" dirty="0">
                <a:latin typeface="TimesNewRomanPS"/>
              </a:rPr>
              <a:t>- Группа изучения Библии по вопросам воспитания детей</a:t>
            </a:r>
          </a:p>
          <a:p>
            <a:r>
              <a:rPr lang="ru-RU" sz="3200" i="1" dirty="0">
                <a:latin typeface="TimesNewRomanPS"/>
              </a:rPr>
              <a:t>- Мамин вечер</a:t>
            </a:r>
          </a:p>
          <a:p>
            <a:r>
              <a:rPr lang="ru-RU" sz="3200" i="1" dirty="0">
                <a:latin typeface="TimesNewRomanPS"/>
              </a:rPr>
              <a:t>- Присмотр за детьми по очереди</a:t>
            </a:r>
          </a:p>
          <a:p>
            <a:endParaRPr lang="ru-RU" b="1" dirty="0">
              <a:latin typeface="TimesNewRomanPS"/>
            </a:endParaRPr>
          </a:p>
          <a:p>
            <a:r>
              <a:rPr lang="ru-RU" sz="1800" b="1" dirty="0">
                <a:effectLst/>
                <a:latin typeface="TimesNewRomanPS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47397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AE6EC0-8DF1-8F41-8C7E-9F914E2D35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Изображение выглядит как доска&#10;&#10;Автоматически созданное описание">
            <a:extLst>
              <a:ext uri="{FF2B5EF4-FFF2-40B4-BE49-F238E27FC236}">
                <a16:creationId xmlns:a16="http://schemas.microsoft.com/office/drawing/2014/main" id="{8E01A31A-CD4A-9B61-A0E3-9D206B0192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1" cy="6624736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72EF040-5EC3-1BDC-18DF-AF1B0E2AD713}"/>
              </a:ext>
            </a:extLst>
          </p:cNvPr>
          <p:cNvSpPr txBox="1"/>
          <p:nvPr/>
        </p:nvSpPr>
        <p:spPr>
          <a:xfrm>
            <a:off x="899592" y="1268760"/>
            <a:ext cx="595409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effectLst/>
                <a:latin typeface="TimesNewRomanPS"/>
              </a:rPr>
              <a:t>Пять преимуществ молитвы с молитвенным партнером </a:t>
            </a:r>
            <a:endParaRPr lang="ru-RU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700F53-ECAE-9474-A5C6-C62C19A2838E}"/>
              </a:ext>
            </a:extLst>
          </p:cNvPr>
          <p:cNvSpPr txBox="1"/>
          <p:nvPr/>
        </p:nvSpPr>
        <p:spPr>
          <a:xfrm>
            <a:off x="1115616" y="2345978"/>
            <a:ext cx="730283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>
                <a:effectLst/>
                <a:latin typeface="TimesNewRomanPS"/>
              </a:rPr>
              <a:t>- О вас кто-то молится </a:t>
            </a:r>
            <a:endParaRPr lang="ru-RU" sz="2800" i="1" dirty="0">
              <a:effectLst/>
              <a:latin typeface="TimesNewRomanPSMT"/>
            </a:endParaRPr>
          </a:p>
          <a:p>
            <a:r>
              <a:rPr lang="ru-RU" sz="2800" i="1" dirty="0"/>
              <a:t>- </a:t>
            </a:r>
            <a:r>
              <a:rPr lang="ru-RU" sz="2800" i="1" dirty="0">
                <a:effectLst/>
                <a:latin typeface="TimesNewRomanPS"/>
              </a:rPr>
              <a:t>Не дает нашим молитвам быть слишком сосредоточенными на нас </a:t>
            </a:r>
            <a:endParaRPr lang="ru-RU" sz="2800" i="1" dirty="0">
              <a:effectLst/>
              <a:latin typeface="TimesNewRomanPSMT"/>
            </a:endParaRPr>
          </a:p>
          <a:p>
            <a:r>
              <a:rPr lang="ru-RU" sz="2800" i="1" dirty="0"/>
              <a:t>- </a:t>
            </a:r>
            <a:r>
              <a:rPr lang="ru-RU" sz="2800" i="1" dirty="0">
                <a:effectLst/>
                <a:latin typeface="TimesNewRomanPS"/>
              </a:rPr>
              <a:t>Кто-то поможет вам различить голос Божий </a:t>
            </a:r>
            <a:r>
              <a:rPr lang="ru-RU" sz="2800" i="1" dirty="0">
                <a:effectLst/>
                <a:latin typeface="TimesNewRomanPSMT"/>
              </a:rPr>
              <a:t>–</a:t>
            </a:r>
          </a:p>
          <a:p>
            <a:r>
              <a:rPr lang="ru-RU" sz="2800" i="1" dirty="0">
                <a:effectLst/>
                <a:latin typeface="TimesNewRomanPS"/>
              </a:rPr>
              <a:t>- Это создает глубокую связь с кем-то другим </a:t>
            </a:r>
            <a:endParaRPr lang="ru-RU" sz="2800" i="1" dirty="0">
              <a:effectLst/>
              <a:latin typeface="TimesNewRomanPSMT"/>
            </a:endParaRPr>
          </a:p>
          <a:p>
            <a:r>
              <a:rPr lang="ru-RU" sz="2800" i="1" dirty="0">
                <a:latin typeface="TimesNewRomanPSMT"/>
              </a:rPr>
              <a:t>- </a:t>
            </a:r>
            <a:r>
              <a:rPr lang="ru-RU" sz="2800" i="1" dirty="0">
                <a:effectLst/>
                <a:latin typeface="TimesNewRomanPS"/>
              </a:rPr>
              <a:t>Обеспечивает ответственность друг перед другом </a:t>
            </a:r>
            <a:endParaRPr lang="ru-RU" sz="2800" i="1" dirty="0">
              <a:effectLst/>
              <a:latin typeface="TimesNewRomanPSMT"/>
            </a:endParaRPr>
          </a:p>
          <a:p>
            <a:endParaRPr lang="ru-RU" sz="1800" dirty="0">
              <a:effectLst/>
              <a:latin typeface="TimesNewRomanPSMT"/>
            </a:endParaRPr>
          </a:p>
          <a:p>
            <a:endParaRPr lang="ru-RU" sz="1800" dirty="0">
              <a:effectLst/>
              <a:latin typeface="TimesNewRomanPSMT"/>
            </a:endParaRPr>
          </a:p>
        </p:txBody>
      </p:sp>
    </p:spTree>
    <p:extLst>
      <p:ext uri="{BB962C8B-B14F-4D97-AF65-F5344CB8AC3E}">
        <p14:creationId xmlns:p14="http://schemas.microsoft.com/office/powerpoint/2010/main" val="272554353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C33A1-7AE0-01B3-89A9-91D6FA6D1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 descr="Изображение выглядит как текст, рама картины&#10;&#10;Автоматически созданное описание">
            <a:extLst>
              <a:ext uri="{FF2B5EF4-FFF2-40B4-BE49-F238E27FC236}">
                <a16:creationId xmlns:a16="http://schemas.microsoft.com/office/drawing/2014/main" id="{2CC381FD-3A8D-16B0-0A89-F45C7A5D22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099303" cy="685799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FC3951-9A9F-9E91-83F2-0B1BD22E05F7}"/>
              </a:ext>
            </a:extLst>
          </p:cNvPr>
          <p:cNvSpPr txBox="1"/>
          <p:nvPr/>
        </p:nvSpPr>
        <p:spPr>
          <a:xfrm>
            <a:off x="725554" y="489734"/>
            <a:ext cx="8022910" cy="587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effectLst/>
                <a:latin typeface="TimesNewRomanPSMT"/>
              </a:rPr>
              <a:t>Вот несколько идей для </a:t>
            </a:r>
            <a:r>
              <a:rPr lang="ru-RU" sz="3200" b="1" dirty="0" err="1">
                <a:effectLst/>
                <a:latin typeface="TimesNewRomanPSMT"/>
              </a:rPr>
              <a:t>совместнои</a:t>
            </a:r>
            <a:r>
              <a:rPr lang="ru-RU" sz="3200" b="1" dirty="0">
                <a:effectLst/>
                <a:latin typeface="TimesNewRomanPSMT"/>
              </a:rPr>
              <a:t>̆ молитвы: </a:t>
            </a:r>
          </a:p>
          <a:p>
            <a:r>
              <a:rPr lang="ru-RU" sz="2400" i="1" dirty="0">
                <a:effectLst/>
                <a:latin typeface="TimesNewRomanPSMT"/>
              </a:rPr>
              <a:t>* Выберите время и место. </a:t>
            </a:r>
            <a:r>
              <a:rPr lang="ru-RU" sz="2400" i="1" dirty="0">
                <a:latin typeface="TimesNewRomanPSMT"/>
              </a:rPr>
              <a:t>В</a:t>
            </a:r>
            <a:r>
              <a:rPr lang="ru-RU" sz="2400" i="1" dirty="0">
                <a:effectLst/>
                <a:latin typeface="TimesNewRomanPSMT"/>
              </a:rPr>
              <a:t>озможно, вы можете поговорить по телефону или сделать видеозвонок.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* По очереди помолитесь вслух.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* </a:t>
            </a:r>
            <a:r>
              <a:rPr lang="ru-RU" sz="2400" i="1" dirty="0" err="1">
                <a:effectLst/>
                <a:latin typeface="TimesNewRomanPSMT"/>
              </a:rPr>
              <a:t>Выражайте</a:t>
            </a:r>
            <a:r>
              <a:rPr lang="ru-RU" sz="2400" i="1" dirty="0">
                <a:effectLst/>
                <a:latin typeface="TimesNewRomanPSMT"/>
              </a:rPr>
              <a:t> в молитве по </a:t>
            </a:r>
            <a:r>
              <a:rPr lang="ru-RU" sz="2400" i="1" dirty="0" err="1">
                <a:effectLst/>
                <a:latin typeface="TimesNewRomanPSMT"/>
              </a:rPr>
              <a:t>однои</a:t>
            </a:r>
            <a:r>
              <a:rPr lang="ru-RU" sz="2400" i="1" dirty="0">
                <a:effectLst/>
                <a:latin typeface="TimesNewRomanPSMT"/>
              </a:rPr>
              <a:t>̆ просьбе, позволяя вашему партнеру по молитве откликнуться или добавить к </a:t>
            </a:r>
            <a:r>
              <a:rPr lang="ru-RU" sz="2400" i="1" dirty="0" err="1">
                <a:effectLst/>
                <a:latin typeface="TimesNewRomanPSMT"/>
              </a:rPr>
              <a:t>вашеи</a:t>
            </a:r>
            <a:r>
              <a:rPr lang="ru-RU" sz="2400" i="1" dirty="0">
                <a:effectLst/>
                <a:latin typeface="TimesNewRomanPSMT"/>
              </a:rPr>
              <a:t>̆ молитве.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* Молитесь коротко и </a:t>
            </a:r>
            <a:r>
              <a:rPr lang="ru-RU" sz="2400" i="1" dirty="0" err="1">
                <a:effectLst/>
                <a:latin typeface="TimesNewRomanPSMT"/>
              </a:rPr>
              <a:t>давайте</a:t>
            </a:r>
            <a:r>
              <a:rPr lang="ru-RU" sz="2400" i="1" dirty="0">
                <a:effectLst/>
                <a:latin typeface="TimesNewRomanPSMT"/>
              </a:rPr>
              <a:t> друг другу время помолиться. </a:t>
            </a:r>
            <a:endParaRPr lang="ru-RU" sz="2400" i="1" dirty="0"/>
          </a:p>
          <a:p>
            <a:r>
              <a:rPr lang="en-US" sz="2400" i="1" dirty="0">
                <a:latin typeface="TimesNewRomanPSMT"/>
              </a:rPr>
              <a:t> -  </a:t>
            </a:r>
            <a:r>
              <a:rPr lang="ru-RU" sz="2400" i="1" dirty="0">
                <a:effectLst/>
                <a:latin typeface="TimesNewRomanPSMT"/>
              </a:rPr>
              <a:t>Когда ваш </a:t>
            </a:r>
            <a:r>
              <a:rPr lang="ru-RU" sz="2400" i="1" dirty="0" err="1">
                <a:effectLst/>
                <a:latin typeface="TimesNewRomanPSMT"/>
              </a:rPr>
              <a:t>молитвенныи</a:t>
            </a:r>
            <a:r>
              <a:rPr lang="ru-RU" sz="2400" i="1" dirty="0">
                <a:effectLst/>
                <a:latin typeface="TimesNewRomanPSMT"/>
              </a:rPr>
              <a:t>̆ партнер молится за вас, просто </a:t>
            </a:r>
            <a:r>
              <a:rPr lang="ru-RU" sz="2400" i="1" dirty="0" err="1">
                <a:effectLst/>
                <a:latin typeface="TimesNewRomanPSMT"/>
              </a:rPr>
              <a:t>слушайте</a:t>
            </a:r>
            <a:r>
              <a:rPr lang="ru-RU" sz="2400" i="1" dirty="0">
                <a:effectLst/>
                <a:latin typeface="TimesNewRomanPSMT"/>
              </a:rPr>
              <a:t>. </a:t>
            </a:r>
            <a:endParaRPr lang="ru-RU" sz="2400" i="1" dirty="0">
              <a:latin typeface="TimesNewRomanPSMT"/>
            </a:endParaRPr>
          </a:p>
          <a:p>
            <a:r>
              <a:rPr lang="ru-RU" sz="2400" i="1" dirty="0">
                <a:effectLst/>
                <a:latin typeface="TimesNewRomanPSMT"/>
              </a:rPr>
              <a:t> </a:t>
            </a:r>
            <a:r>
              <a:rPr lang="en-US" sz="2400" i="1" dirty="0">
                <a:effectLst/>
                <a:latin typeface="TimesNewRomanPSMT"/>
              </a:rPr>
              <a:t>-  </a:t>
            </a:r>
            <a:r>
              <a:rPr lang="ru-RU" sz="2400" i="1" dirty="0">
                <a:effectLst/>
                <a:latin typeface="TimesNewRomanPSMT"/>
              </a:rPr>
              <a:t>Это время молитвы – разговор между вами, вашим партнером по молитве и Богом. </a:t>
            </a:r>
            <a:r>
              <a:rPr lang="ru-RU" sz="2400" i="1" dirty="0" err="1">
                <a:effectLst/>
                <a:latin typeface="TimesNewRomanPSMT"/>
              </a:rPr>
              <a:t>Слушайте</a:t>
            </a:r>
            <a:r>
              <a:rPr lang="ru-RU" sz="2400" i="1" dirty="0">
                <a:effectLst/>
                <a:latin typeface="TimesNewRomanPSMT"/>
              </a:rPr>
              <a:t> Святого Духа и </a:t>
            </a:r>
            <a:r>
              <a:rPr lang="ru-RU" sz="2400" i="1" dirty="0" err="1">
                <a:effectLst/>
                <a:latin typeface="TimesNewRomanPSMT"/>
              </a:rPr>
              <a:t>следуйте</a:t>
            </a:r>
            <a:r>
              <a:rPr lang="ru-RU" sz="2400" i="1" dirty="0">
                <a:effectLst/>
                <a:latin typeface="TimesNewRomanPSMT"/>
              </a:rPr>
              <a:t> Его руководству в </a:t>
            </a:r>
            <a:r>
              <a:rPr lang="ru-RU" sz="2400" i="1" dirty="0" err="1">
                <a:effectLst/>
                <a:latin typeface="TimesNewRomanPSMT"/>
              </a:rPr>
              <a:t>своеи</a:t>
            </a:r>
            <a:r>
              <a:rPr lang="ru-RU" sz="2400" i="1" dirty="0">
                <a:effectLst/>
                <a:latin typeface="TimesNewRomanPSMT"/>
              </a:rPr>
              <a:t>̆ молитве.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674481589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66" y="0"/>
            <a:ext cx="9098868" cy="709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980728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/>
              <a:t>                  </a:t>
            </a:r>
            <a:endParaRPr lang="ru-RU" sz="2400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C1C10E0-2093-001F-EA07-1FE402264D3A}"/>
              </a:ext>
            </a:extLst>
          </p:cNvPr>
          <p:cNvSpPr txBox="1"/>
          <p:nvPr/>
        </p:nvSpPr>
        <p:spPr>
          <a:xfrm>
            <a:off x="636903" y="260648"/>
            <a:ext cx="7781543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i="1" dirty="0"/>
          </a:p>
          <a:p>
            <a:r>
              <a:rPr lang="ru-RU" sz="2400" i="1" dirty="0">
                <a:effectLst/>
                <a:latin typeface="TimesNewRomanPSMT"/>
              </a:rPr>
              <a:t>Представьте себе, что вы только что были избраны в качестве директора служения одиноким матерям в </a:t>
            </a:r>
            <a:r>
              <a:rPr lang="ru-RU" sz="2400" i="1" dirty="0" err="1">
                <a:effectLst/>
                <a:latin typeface="TimesNewRomanPSMT"/>
              </a:rPr>
              <a:t>вашеи</a:t>
            </a:r>
            <a:r>
              <a:rPr lang="ru-RU" sz="2400" i="1" dirty="0">
                <a:effectLst/>
                <a:latin typeface="TimesNewRomanPSMT"/>
              </a:rPr>
              <a:t>̆ </a:t>
            </a:r>
            <a:r>
              <a:rPr lang="ru-RU" sz="2400" i="1" dirty="0" err="1">
                <a:effectLst/>
                <a:latin typeface="TimesNewRomanPSMT"/>
              </a:rPr>
              <a:t>местнои</a:t>
            </a:r>
            <a:r>
              <a:rPr lang="ru-RU" sz="2400" i="1" dirty="0">
                <a:effectLst/>
                <a:latin typeface="TimesNewRomanPSMT"/>
              </a:rPr>
              <a:t>̆ церкви.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1. Составьте список из трех различных программ или мероприятий, которые, по вашему мнению, могут принести пользу одиноким мамам в церкви. </a:t>
            </a:r>
            <a:r>
              <a:rPr lang="ru-RU" sz="2400" i="1" dirty="0" err="1">
                <a:effectLst/>
                <a:latin typeface="TimesNewRomanPSMT"/>
              </a:rPr>
              <a:t>Попробуйте</a:t>
            </a:r>
            <a:r>
              <a:rPr lang="ru-RU" sz="2400" i="1" dirty="0">
                <a:effectLst/>
                <a:latin typeface="TimesNewRomanPSMT"/>
              </a:rPr>
              <a:t> подумать о других идеях, которые можно добавить к вышеприведенному списку. </a:t>
            </a:r>
            <a:endParaRPr lang="ru-RU" sz="2400" i="1" dirty="0"/>
          </a:p>
          <a:p>
            <a:r>
              <a:rPr lang="ru-RU" sz="2400" i="1" dirty="0">
                <a:effectLst/>
                <a:latin typeface="TimesNewRomanPSMT"/>
              </a:rPr>
              <a:t>2. Какая поддержка вам нужна, чтобы прошло каждое из этих мероприятий? Перечислите такие моменты, как необходимые люди, финансовая поддержка, материалы и т. д.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1727072560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" y="1311792"/>
            <a:ext cx="3943349" cy="2368403"/>
          </a:xfr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en-US" sz="2400" i="1"/>
              <a:t> </a:t>
            </a:r>
            <a:endParaRPr lang="en-US" sz="2400" i="1" dirty="0"/>
          </a:p>
        </p:txBody>
      </p:sp>
      <p:pic>
        <p:nvPicPr>
          <p:cNvPr id="9" name="Объект 8" descr="Изображение выглядит как человек, женщин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id="{A3286D0F-A8EC-51AF-7221-699D75D0BC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-1" b="9877"/>
          <a:stretch/>
        </p:blipFill>
        <p:spPr>
          <a:xfrm>
            <a:off x="4258159" y="130011"/>
            <a:ext cx="4373747" cy="2217199"/>
          </a:xfrm>
          <a:custGeom>
            <a:avLst/>
            <a:gdLst/>
            <a:ahLst/>
            <a:cxnLst/>
            <a:rect l="l" t="t" r="r" b="b"/>
            <a:pathLst>
              <a:path w="7287684" h="3694372">
                <a:moveTo>
                  <a:pt x="1047969" y="0"/>
                </a:moveTo>
                <a:lnTo>
                  <a:pt x="7287684" y="0"/>
                </a:lnTo>
                <a:lnTo>
                  <a:pt x="7287684" y="814388"/>
                </a:lnTo>
                <a:lnTo>
                  <a:pt x="7287684" y="3694372"/>
                </a:lnTo>
                <a:lnTo>
                  <a:pt x="471411" y="3694372"/>
                </a:lnTo>
                <a:lnTo>
                  <a:pt x="470992" y="3686621"/>
                </a:lnTo>
                <a:cubicBezTo>
                  <a:pt x="458999" y="3642419"/>
                  <a:pt x="427907" y="3602236"/>
                  <a:pt x="376383" y="3554015"/>
                </a:cubicBezTo>
                <a:cubicBezTo>
                  <a:pt x="315976" y="3500438"/>
                  <a:pt x="255568" y="3454003"/>
                  <a:pt x="170288" y="3407569"/>
                </a:cubicBezTo>
                <a:cubicBezTo>
                  <a:pt x="365723" y="3382565"/>
                  <a:pt x="163181" y="3296841"/>
                  <a:pt x="230695" y="3243263"/>
                </a:cubicBezTo>
                <a:cubicBezTo>
                  <a:pt x="369276" y="3221831"/>
                  <a:pt x="479431" y="3393282"/>
                  <a:pt x="667759" y="3343275"/>
                </a:cubicBezTo>
                <a:cubicBezTo>
                  <a:pt x="440344" y="3196828"/>
                  <a:pt x="184501" y="3150393"/>
                  <a:pt x="17493" y="2953940"/>
                </a:cubicBezTo>
                <a:cubicBezTo>
                  <a:pt x="56580" y="2911078"/>
                  <a:pt x="95667" y="2953940"/>
                  <a:pt x="127647" y="2936081"/>
                </a:cubicBezTo>
                <a:cubicBezTo>
                  <a:pt x="127647" y="2925365"/>
                  <a:pt x="500751" y="2993232"/>
                  <a:pt x="522071" y="2714625"/>
                </a:cubicBezTo>
                <a:cubicBezTo>
                  <a:pt x="529178" y="2714625"/>
                  <a:pt x="536285" y="2714625"/>
                  <a:pt x="543391" y="2703909"/>
                </a:cubicBezTo>
                <a:cubicBezTo>
                  <a:pt x="582478" y="2664619"/>
                  <a:pt x="546945" y="2571750"/>
                  <a:pt x="610905" y="2564606"/>
                </a:cubicBezTo>
                <a:cubicBezTo>
                  <a:pt x="681973" y="2557462"/>
                  <a:pt x="749487" y="2525315"/>
                  <a:pt x="824107" y="2543175"/>
                </a:cubicBezTo>
                <a:cubicBezTo>
                  <a:pt x="880961" y="2557462"/>
                  <a:pt x="941368" y="2575322"/>
                  <a:pt x="1001776" y="2575322"/>
                </a:cubicBezTo>
                <a:cubicBezTo>
                  <a:pt x="1065736" y="2575322"/>
                  <a:pt x="1154570" y="2696766"/>
                  <a:pt x="1193658" y="2536031"/>
                </a:cubicBezTo>
                <a:cubicBezTo>
                  <a:pt x="1193658" y="2528888"/>
                  <a:pt x="1303812" y="2546747"/>
                  <a:pt x="1364219" y="2553891"/>
                </a:cubicBezTo>
                <a:cubicBezTo>
                  <a:pt x="1413966" y="2561035"/>
                  <a:pt x="1474374" y="2593181"/>
                  <a:pt x="1509907" y="2528888"/>
                </a:cubicBezTo>
                <a:cubicBezTo>
                  <a:pt x="1527674" y="2489596"/>
                  <a:pt x="1442393" y="2418159"/>
                  <a:pt x="1367772" y="2411015"/>
                </a:cubicBezTo>
                <a:cubicBezTo>
                  <a:pt x="1300259" y="2403872"/>
                  <a:pt x="1232745" y="2396728"/>
                  <a:pt x="1168784" y="2411015"/>
                </a:cubicBezTo>
                <a:cubicBezTo>
                  <a:pt x="1090610" y="2428875"/>
                  <a:pt x="1047969" y="2400300"/>
                  <a:pt x="1026649" y="2336007"/>
                </a:cubicBezTo>
                <a:cubicBezTo>
                  <a:pt x="1001776" y="2268141"/>
                  <a:pt x="955582" y="2232422"/>
                  <a:pt x="891621" y="2200275"/>
                </a:cubicBezTo>
                <a:cubicBezTo>
                  <a:pt x="735273" y="2121694"/>
                  <a:pt x="586032" y="2028825"/>
                  <a:pt x="415470" y="1982390"/>
                </a:cubicBezTo>
                <a:cubicBezTo>
                  <a:pt x="383490" y="1975246"/>
                  <a:pt x="344403" y="1960959"/>
                  <a:pt x="330189" y="1900238"/>
                </a:cubicBezTo>
                <a:cubicBezTo>
                  <a:pt x="792127" y="1993106"/>
                  <a:pt x="1211424" y="2232422"/>
                  <a:pt x="1687576" y="2218135"/>
                </a:cubicBezTo>
                <a:cubicBezTo>
                  <a:pt x="1559654" y="2143125"/>
                  <a:pt x="1406860" y="2139554"/>
                  <a:pt x="1268278" y="2085975"/>
                </a:cubicBezTo>
                <a:cubicBezTo>
                  <a:pt x="1367772" y="2046685"/>
                  <a:pt x="1460160" y="2089547"/>
                  <a:pt x="1552548" y="2110978"/>
                </a:cubicBezTo>
                <a:cubicBezTo>
                  <a:pt x="1630722" y="2128837"/>
                  <a:pt x="1701789" y="2132410"/>
                  <a:pt x="1708896" y="2021681"/>
                </a:cubicBezTo>
                <a:cubicBezTo>
                  <a:pt x="1708896" y="2010965"/>
                  <a:pt x="1708896" y="2003821"/>
                  <a:pt x="1708896" y="1993106"/>
                </a:cubicBezTo>
                <a:cubicBezTo>
                  <a:pt x="1680469" y="1946672"/>
                  <a:pt x="1641382" y="1925240"/>
                  <a:pt x="1591635" y="1910953"/>
                </a:cubicBezTo>
                <a:cubicBezTo>
                  <a:pt x="1563208" y="1903809"/>
                  <a:pt x="1524121" y="1889522"/>
                  <a:pt x="1524121" y="1857375"/>
                </a:cubicBezTo>
                <a:cubicBezTo>
                  <a:pt x="1527674" y="1735931"/>
                  <a:pt x="1431733" y="1700212"/>
                  <a:pt x="1339346" y="1664493"/>
                </a:cubicBezTo>
                <a:cubicBezTo>
                  <a:pt x="1389093" y="1603772"/>
                  <a:pt x="1431733" y="1646635"/>
                  <a:pt x="1470820" y="1643062"/>
                </a:cubicBezTo>
                <a:cubicBezTo>
                  <a:pt x="1495694" y="1639491"/>
                  <a:pt x="1520567" y="1635919"/>
                  <a:pt x="1520567" y="1603772"/>
                </a:cubicBezTo>
                <a:cubicBezTo>
                  <a:pt x="1520567" y="1578769"/>
                  <a:pt x="1509907" y="1546622"/>
                  <a:pt x="1485034" y="1546622"/>
                </a:cubicBezTo>
                <a:cubicBezTo>
                  <a:pt x="1328686" y="1543050"/>
                  <a:pt x="1239851" y="1371600"/>
                  <a:pt x="1076396" y="1371600"/>
                </a:cubicBezTo>
                <a:cubicBezTo>
                  <a:pt x="976902" y="1371600"/>
                  <a:pt x="1126144" y="1275159"/>
                  <a:pt x="1044416" y="1235869"/>
                </a:cubicBezTo>
                <a:cubicBezTo>
                  <a:pt x="1026649" y="1225153"/>
                  <a:pt x="1094163" y="1210866"/>
                  <a:pt x="1122590" y="1214437"/>
                </a:cubicBezTo>
                <a:cubicBezTo>
                  <a:pt x="1151017" y="1218009"/>
                  <a:pt x="1175891" y="1243013"/>
                  <a:pt x="1211424" y="1225153"/>
                </a:cubicBezTo>
                <a:cubicBezTo>
                  <a:pt x="1229191" y="1160860"/>
                  <a:pt x="1182997" y="1135856"/>
                  <a:pt x="1140357" y="1117997"/>
                </a:cubicBezTo>
                <a:cubicBezTo>
                  <a:pt x="1047969" y="1075135"/>
                  <a:pt x="955582" y="1025129"/>
                  <a:pt x="852534" y="1010841"/>
                </a:cubicBezTo>
                <a:cubicBezTo>
                  <a:pt x="817001" y="1007269"/>
                  <a:pt x="795680" y="989409"/>
                  <a:pt x="799234" y="953690"/>
                </a:cubicBezTo>
                <a:cubicBezTo>
                  <a:pt x="806340" y="907256"/>
                  <a:pt x="841874" y="921544"/>
                  <a:pt x="870301" y="925115"/>
                </a:cubicBezTo>
                <a:cubicBezTo>
                  <a:pt x="888068" y="928688"/>
                  <a:pt x="905835" y="939403"/>
                  <a:pt x="923602" y="914400"/>
                </a:cubicBezTo>
                <a:cubicBezTo>
                  <a:pt x="611794" y="724198"/>
                  <a:pt x="409919" y="684684"/>
                  <a:pt x="132090" y="589415"/>
                </a:cubicBezTo>
                <a:lnTo>
                  <a:pt x="31922" y="552917"/>
                </a:lnTo>
                <a:lnTo>
                  <a:pt x="26859" y="541335"/>
                </a:lnTo>
                <a:cubicBezTo>
                  <a:pt x="20137" y="534929"/>
                  <a:pt x="8953" y="532232"/>
                  <a:pt x="0" y="527681"/>
                </a:cubicBezTo>
                <a:cubicBezTo>
                  <a:pt x="5969" y="516305"/>
                  <a:pt x="7617" y="502963"/>
                  <a:pt x="17905" y="493550"/>
                </a:cubicBezTo>
                <a:cubicBezTo>
                  <a:pt x="23947" y="488022"/>
                  <a:pt x="35344" y="487159"/>
                  <a:pt x="44763" y="486724"/>
                </a:cubicBezTo>
                <a:lnTo>
                  <a:pt x="165722" y="483650"/>
                </a:lnTo>
                <a:lnTo>
                  <a:pt x="193385" y="498723"/>
                </a:lnTo>
                <a:cubicBezTo>
                  <a:pt x="210263" y="511671"/>
                  <a:pt x="227142" y="525066"/>
                  <a:pt x="315976" y="535781"/>
                </a:cubicBezTo>
                <a:cubicBezTo>
                  <a:pt x="401257" y="546497"/>
                  <a:pt x="479431" y="582216"/>
                  <a:pt x="575372" y="525066"/>
                </a:cubicBezTo>
                <a:cubicBezTo>
                  <a:pt x="639332" y="485775"/>
                  <a:pt x="742380" y="528637"/>
                  <a:pt x="820554" y="560785"/>
                </a:cubicBezTo>
                <a:cubicBezTo>
                  <a:pt x="884515" y="589360"/>
                  <a:pt x="948475" y="596503"/>
                  <a:pt x="1033756" y="560785"/>
                </a:cubicBezTo>
                <a:cubicBezTo>
                  <a:pt x="955582" y="539354"/>
                  <a:pt x="895175" y="521494"/>
                  <a:pt x="834767" y="507206"/>
                </a:cubicBezTo>
                <a:cubicBezTo>
                  <a:pt x="785020" y="496491"/>
                  <a:pt x="756593" y="471488"/>
                  <a:pt x="760147" y="417909"/>
                </a:cubicBezTo>
                <a:cubicBezTo>
                  <a:pt x="760147" y="389334"/>
                  <a:pt x="749487" y="350044"/>
                  <a:pt x="785020" y="335757"/>
                </a:cubicBezTo>
                <a:cubicBezTo>
                  <a:pt x="813447" y="321469"/>
                  <a:pt x="852534" y="335757"/>
                  <a:pt x="866748" y="360759"/>
                </a:cubicBezTo>
                <a:cubicBezTo>
                  <a:pt x="884515" y="407194"/>
                  <a:pt x="902281" y="450056"/>
                  <a:pt x="962689" y="453629"/>
                </a:cubicBezTo>
                <a:cubicBezTo>
                  <a:pt x="1044416" y="460771"/>
                  <a:pt x="998222" y="432197"/>
                  <a:pt x="984009" y="396478"/>
                </a:cubicBezTo>
                <a:cubicBezTo>
                  <a:pt x="969795" y="357188"/>
                  <a:pt x="1012436" y="346472"/>
                  <a:pt x="1040863" y="353615"/>
                </a:cubicBezTo>
                <a:cubicBezTo>
                  <a:pt x="1147464" y="385763"/>
                  <a:pt x="1257618" y="328613"/>
                  <a:pt x="1367772" y="375047"/>
                </a:cubicBezTo>
                <a:cubicBezTo>
                  <a:pt x="1339346" y="260747"/>
                  <a:pt x="1278938" y="210741"/>
                  <a:pt x="1151017" y="192881"/>
                </a:cubicBezTo>
                <a:cubicBezTo>
                  <a:pt x="1104823" y="189310"/>
                  <a:pt x="1055076" y="196453"/>
                  <a:pt x="1012436" y="164306"/>
                </a:cubicBezTo>
                <a:cubicBezTo>
                  <a:pt x="987562" y="146447"/>
                  <a:pt x="962689" y="125016"/>
                  <a:pt x="980456" y="89297"/>
                </a:cubicBezTo>
                <a:cubicBezTo>
                  <a:pt x="991116" y="64294"/>
                  <a:pt x="1019542" y="64294"/>
                  <a:pt x="1044416" y="71437"/>
                </a:cubicBezTo>
                <a:cubicBezTo>
                  <a:pt x="1147464" y="110728"/>
                  <a:pt x="1257618" y="121444"/>
                  <a:pt x="1364219" y="135731"/>
                </a:cubicBezTo>
                <a:cubicBezTo>
                  <a:pt x="1381986" y="139303"/>
                  <a:pt x="1399753" y="146447"/>
                  <a:pt x="1417520" y="110728"/>
                </a:cubicBezTo>
                <a:cubicBezTo>
                  <a:pt x="1293152" y="78581"/>
                  <a:pt x="1172337" y="35719"/>
                  <a:pt x="1047969" y="0"/>
                </a:cubicBezTo>
                <a:close/>
              </a:path>
            </a:pathLst>
          </a:cu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DD0E706-D5D8-A8BA-05DB-B9EC3E91FCF6}"/>
              </a:ext>
            </a:extLst>
          </p:cNvPr>
          <p:cNvSpPr/>
          <p:nvPr/>
        </p:nvSpPr>
        <p:spPr>
          <a:xfrm>
            <a:off x="909085" y="4020362"/>
            <a:ext cx="7129130" cy="152584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/>
          <a:p>
            <a:pPr>
              <a:lnSpc>
                <a:spcPct val="90000"/>
              </a:lnSpc>
              <a:spcAft>
                <a:spcPts val="450"/>
              </a:spcAft>
            </a:pPr>
            <a:r>
              <a:rPr lang="en-US" sz="2700" b="1" i="1" dirty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</p:txBody>
      </p:sp>
      <p:pic>
        <p:nvPicPr>
          <p:cNvPr id="1026" name="Picture 2" descr="C:\Users\snana\Pictures\Новая папка\images (1)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5" b="23493"/>
          <a:stretch/>
        </p:blipFill>
        <p:spPr bwMode="auto">
          <a:xfrm flipH="1" flipV="1">
            <a:off x="6912328" y="6993565"/>
            <a:ext cx="610040" cy="249413"/>
          </a:xfrm>
          <a:custGeom>
            <a:avLst/>
            <a:gdLst/>
            <a:ahLst/>
            <a:cxnLst/>
            <a:rect l="l" t="t" r="r" b="b"/>
            <a:pathLst>
              <a:path w="7472381" h="3055043">
                <a:moveTo>
                  <a:pt x="638975" y="0"/>
                </a:moveTo>
                <a:lnTo>
                  <a:pt x="7472381" y="0"/>
                </a:lnTo>
                <a:lnTo>
                  <a:pt x="7472381" y="2579984"/>
                </a:lnTo>
                <a:lnTo>
                  <a:pt x="7472381" y="3055043"/>
                </a:lnTo>
                <a:lnTo>
                  <a:pt x="6992676" y="3055043"/>
                </a:lnTo>
                <a:lnTo>
                  <a:pt x="1946893" y="3055043"/>
                </a:lnTo>
                <a:cubicBezTo>
                  <a:pt x="1801205" y="2983605"/>
                  <a:pt x="1662624" y="2897880"/>
                  <a:pt x="1506276" y="2855018"/>
                </a:cubicBezTo>
                <a:cubicBezTo>
                  <a:pt x="1399675" y="2826443"/>
                  <a:pt x="1296627" y="2776437"/>
                  <a:pt x="1314394" y="2626417"/>
                </a:cubicBezTo>
                <a:cubicBezTo>
                  <a:pt x="1317947" y="2583555"/>
                  <a:pt x="1289520" y="2551409"/>
                  <a:pt x="1246880" y="2562124"/>
                </a:cubicBezTo>
                <a:cubicBezTo>
                  <a:pt x="1165153" y="2583555"/>
                  <a:pt x="1126065" y="2522833"/>
                  <a:pt x="1079872" y="2476399"/>
                </a:cubicBezTo>
                <a:cubicBezTo>
                  <a:pt x="998144" y="2394247"/>
                  <a:pt x="919970" y="2308520"/>
                  <a:pt x="788495" y="2294233"/>
                </a:cubicBezTo>
                <a:cubicBezTo>
                  <a:pt x="813369" y="2229939"/>
                  <a:pt x="856009" y="2237083"/>
                  <a:pt x="895097" y="2251371"/>
                </a:cubicBezTo>
                <a:cubicBezTo>
                  <a:pt x="998144" y="2287090"/>
                  <a:pt x="1101192" y="2326380"/>
                  <a:pt x="1204239" y="2362099"/>
                </a:cubicBezTo>
                <a:cubicBezTo>
                  <a:pt x="1271754" y="2383530"/>
                  <a:pt x="1339267" y="2415677"/>
                  <a:pt x="1428102" y="2390674"/>
                </a:cubicBezTo>
                <a:cubicBezTo>
                  <a:pt x="1349928" y="2262087"/>
                  <a:pt x="1218453" y="2237083"/>
                  <a:pt x="1111852" y="2197793"/>
                </a:cubicBezTo>
                <a:cubicBezTo>
                  <a:pt x="980377" y="2147787"/>
                  <a:pt x="902203" y="2054918"/>
                  <a:pt x="806262" y="1947762"/>
                </a:cubicBezTo>
                <a:cubicBezTo>
                  <a:pt x="902203" y="1919187"/>
                  <a:pt x="962610" y="1997768"/>
                  <a:pt x="1040785" y="1994196"/>
                </a:cubicBezTo>
                <a:cubicBezTo>
                  <a:pt x="1044338" y="1983480"/>
                  <a:pt x="1051445" y="1962049"/>
                  <a:pt x="1051445" y="1962049"/>
                </a:cubicBezTo>
                <a:cubicBezTo>
                  <a:pt x="923523" y="1904899"/>
                  <a:pt x="866670" y="1797743"/>
                  <a:pt x="845349" y="1665583"/>
                </a:cubicBezTo>
                <a:cubicBezTo>
                  <a:pt x="838243" y="1597718"/>
                  <a:pt x="792049" y="1576287"/>
                  <a:pt x="745855" y="1544140"/>
                </a:cubicBezTo>
                <a:cubicBezTo>
                  <a:pt x="589507" y="1433411"/>
                  <a:pt x="422499" y="1333399"/>
                  <a:pt x="291024" y="1183381"/>
                </a:cubicBezTo>
                <a:cubicBezTo>
                  <a:pt x="443819" y="1201239"/>
                  <a:pt x="564633" y="1301252"/>
                  <a:pt x="724535" y="1344115"/>
                </a:cubicBezTo>
                <a:cubicBezTo>
                  <a:pt x="596614" y="1179808"/>
                  <a:pt x="429605" y="1094083"/>
                  <a:pt x="276811" y="994071"/>
                </a:cubicBezTo>
                <a:cubicBezTo>
                  <a:pt x="205743" y="947637"/>
                  <a:pt x="141783" y="890486"/>
                  <a:pt x="60055" y="865484"/>
                </a:cubicBezTo>
                <a:cubicBezTo>
                  <a:pt x="31628" y="858340"/>
                  <a:pt x="-18119" y="840481"/>
                  <a:pt x="6755" y="790474"/>
                </a:cubicBezTo>
                <a:cubicBezTo>
                  <a:pt x="28075" y="747612"/>
                  <a:pt x="67162" y="761900"/>
                  <a:pt x="102696" y="772614"/>
                </a:cubicBezTo>
                <a:cubicBezTo>
                  <a:pt x="187976" y="801190"/>
                  <a:pt x="280364" y="801190"/>
                  <a:pt x="397625" y="801190"/>
                </a:cubicBezTo>
                <a:cubicBezTo>
                  <a:pt x="298131" y="665458"/>
                  <a:pt x="116909" y="708321"/>
                  <a:pt x="31628" y="565446"/>
                </a:cubicBezTo>
                <a:cubicBezTo>
                  <a:pt x="138229" y="540444"/>
                  <a:pt x="219957" y="590450"/>
                  <a:pt x="305237" y="601165"/>
                </a:cubicBezTo>
                <a:cubicBezTo>
                  <a:pt x="383412" y="611881"/>
                  <a:pt x="401178" y="586877"/>
                  <a:pt x="383412" y="508296"/>
                </a:cubicBezTo>
                <a:cubicBezTo>
                  <a:pt x="354985" y="386853"/>
                  <a:pt x="397625" y="326130"/>
                  <a:pt x="511333" y="358278"/>
                </a:cubicBezTo>
                <a:cubicBezTo>
                  <a:pt x="617934" y="390424"/>
                  <a:pt x="628594" y="343990"/>
                  <a:pt x="600167" y="276124"/>
                </a:cubicBezTo>
                <a:cubicBezTo>
                  <a:pt x="557527" y="176112"/>
                  <a:pt x="603720" y="97531"/>
                  <a:pt x="635701" y="118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E6B1444-8A30-C56F-0841-79150B4BD685}"/>
              </a:ext>
            </a:extLst>
          </p:cNvPr>
          <p:cNvSpPr/>
          <p:nvPr/>
        </p:nvSpPr>
        <p:spPr>
          <a:xfrm>
            <a:off x="1521619" y="1803164"/>
            <a:ext cx="60007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ru-RU" sz="2400" i="1" dirty="0">
                <a:solidFill>
                  <a:srgbClr val="FF0000"/>
                </a:solidFill>
                <a:latin typeface="TimesNewRomanPSMT"/>
              </a:rPr>
              <a:t> </a:t>
            </a:r>
            <a:endParaRPr lang="ru-RU" sz="2400" i="1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92A9156-54C7-C3E9-B44D-D3EF1D55FC68}"/>
              </a:ext>
            </a:extLst>
          </p:cNvPr>
          <p:cNvSpPr txBox="1"/>
          <p:nvPr/>
        </p:nvSpPr>
        <p:spPr>
          <a:xfrm>
            <a:off x="909085" y="2469432"/>
            <a:ext cx="2654803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NewRomanPSMT"/>
              </a:rPr>
              <a:t>П</a:t>
            </a:r>
            <a:r>
              <a:rPr lang="ru-RU" sz="2400" b="1" dirty="0">
                <a:solidFill>
                  <a:schemeClr val="bg1"/>
                </a:solidFill>
                <a:effectLst/>
                <a:latin typeface="TimesNewRomanPSMT"/>
              </a:rPr>
              <a:t>артнерство с Богом и общение с Ним – </a:t>
            </a:r>
            <a:r>
              <a:rPr lang="ru-RU" sz="2400" b="1" dirty="0" err="1">
                <a:solidFill>
                  <a:schemeClr val="bg1"/>
                </a:solidFill>
                <a:effectLst/>
                <a:latin typeface="TimesNewRomanPSMT"/>
              </a:rPr>
              <a:t>отличныи</a:t>
            </a:r>
            <a:r>
              <a:rPr lang="ru-RU" sz="2400" b="1" dirty="0">
                <a:solidFill>
                  <a:schemeClr val="bg1"/>
                </a:solidFill>
                <a:effectLst/>
                <a:latin typeface="TimesNewRomanPSMT"/>
              </a:rPr>
              <a:t>̆ источник ободрения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A10C6D1-DFCC-6D08-2924-4895F6D9A858}"/>
              </a:ext>
            </a:extLst>
          </p:cNvPr>
          <p:cNvSpPr txBox="1"/>
          <p:nvPr/>
        </p:nvSpPr>
        <p:spPr>
          <a:xfrm>
            <a:off x="4141602" y="2573004"/>
            <a:ext cx="460686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effectLst/>
                <a:latin typeface="TimesNewRomanPSMT"/>
              </a:rPr>
              <a:t>Никогда не </a:t>
            </a:r>
            <a:r>
              <a:rPr lang="ru-RU" sz="2400" b="1" dirty="0" err="1">
                <a:effectLst/>
                <a:latin typeface="TimesNewRomanPSMT"/>
              </a:rPr>
              <a:t>бойтесь</a:t>
            </a:r>
            <a:r>
              <a:rPr lang="ru-RU" sz="2400" b="1" dirty="0">
                <a:effectLst/>
                <a:latin typeface="TimesNewRomanPSMT"/>
              </a:rPr>
              <a:t> признаться, когда вам нужна помощь, и искать ее. Поддержка может </a:t>
            </a:r>
            <a:r>
              <a:rPr lang="ru-RU" sz="2400" b="1" dirty="0" err="1">
                <a:effectLst/>
                <a:latin typeface="TimesNewRomanPSMT"/>
              </a:rPr>
              <a:t>придти</a:t>
            </a:r>
            <a:r>
              <a:rPr lang="ru-RU" sz="2400" b="1" dirty="0">
                <a:effectLst/>
                <a:latin typeface="TimesNewRomanPSMT"/>
              </a:rPr>
              <a:t> в виде родственника, друга, члена церкви, профессионала или даже доброго незнакомца. Важно помнить, что все мы в </a:t>
            </a:r>
            <a:r>
              <a:rPr lang="ru-RU" sz="2400" b="1" dirty="0" err="1">
                <a:effectLst/>
                <a:latin typeface="TimesNewRomanPSMT"/>
              </a:rPr>
              <a:t>какои</a:t>
            </a:r>
            <a:r>
              <a:rPr lang="ru-RU" sz="2400" b="1" dirty="0">
                <a:effectLst/>
                <a:latin typeface="TimesNewRomanPSMT"/>
              </a:rPr>
              <a:t>̆-то момент нуждаемся в помощи. </a:t>
            </a:r>
            <a:r>
              <a:rPr lang="ru-RU" sz="2400" b="1" dirty="0" err="1">
                <a:effectLst/>
                <a:latin typeface="TimesNewRomanPSMT"/>
              </a:rPr>
              <a:t>Признавайте</a:t>
            </a:r>
            <a:r>
              <a:rPr lang="ru-RU" sz="2400" b="1" dirty="0">
                <a:effectLst/>
                <a:latin typeface="TimesNewRomanPSMT"/>
              </a:rPr>
              <a:t>, когда это так, и ищите помощи.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6605803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96681E9-0027-76AB-E0DB-A9FC22DC8C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3EDC584-88D7-D6B7-E516-AF7FD1A8AF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06612" y="274638"/>
            <a:ext cx="4041852" cy="1213362"/>
          </a:xfrm>
        </p:spPr>
        <p:txBody>
          <a:bodyPr/>
          <a:lstStyle/>
          <a:p>
            <a:r>
              <a:rPr lang="ru-RU" sz="2800" b="1" dirty="0"/>
              <a:t>БОГ ЗАБОТИТСЯ</a:t>
            </a:r>
            <a:endParaRPr lang="en-US" sz="2800" dirty="0"/>
          </a:p>
        </p:txBody>
      </p:sp>
      <p:pic>
        <p:nvPicPr>
          <p:cNvPr id="5" name="Объект 4" descr="Изображение выглядит как текст, человек&#10;&#10;Автоматически созданное описание">
            <a:extLst>
              <a:ext uri="{FF2B5EF4-FFF2-40B4-BE49-F238E27FC236}">
                <a16:creationId xmlns:a16="http://schemas.microsoft.com/office/drawing/2014/main" id="{75ADA03B-57C9-7C20-D2F0-6DF6FBB86A9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95536" y="1028507"/>
            <a:ext cx="3815848" cy="5114022"/>
          </a:xfrm>
          <a:noFill/>
        </p:spPr>
      </p:pic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60516FE3-759C-F707-305D-2D5A24E141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Content Placeholder 5">
            <a:extLst>
              <a:ext uri="{FF2B5EF4-FFF2-40B4-BE49-F238E27FC236}">
                <a16:creationId xmlns:a16="http://schemas.microsoft.com/office/drawing/2014/main" id="{3D3CBD4E-3D3B-5F77-8C49-DA74C3AB38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71998" y="1469340"/>
            <a:ext cx="4176465" cy="5114022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i="1" dirty="0">
                <a:effectLst/>
                <a:latin typeface="TimesNewRomanPSMT"/>
              </a:rPr>
              <a:t>Эта одинокая мать сказала: «У меня есть только горсть муки в кадке и немного оливкового масла в кувшине. Я соберу немного дров, принесу их </a:t>
            </a:r>
            <a:r>
              <a:rPr lang="ru-RU" sz="2400" b="1" i="1" dirty="0" err="1">
                <a:effectLst/>
                <a:latin typeface="TimesNewRomanPSMT"/>
              </a:rPr>
              <a:t>домои</a:t>
            </a:r>
            <a:r>
              <a:rPr lang="ru-RU" sz="2400" b="1" i="1" dirty="0">
                <a:effectLst/>
                <a:latin typeface="TimesNewRomanPSMT"/>
              </a:rPr>
              <a:t>̆ и приготовлю последнюю еду для себя и моего сына, чтобы мы поели, а потом умерли». Несмотря на то, что у нее было мало, эта одинокая мама сделала шаг веры и решила поделиться тем, что у нее было, с </a:t>
            </a:r>
            <a:r>
              <a:rPr lang="ru-RU" sz="2400" b="1" i="1" dirty="0" err="1">
                <a:effectLst/>
                <a:latin typeface="TimesNewRomanPSMT"/>
              </a:rPr>
              <a:t>Илиеи</a:t>
            </a:r>
            <a:r>
              <a:rPr lang="ru-RU" sz="2400" b="1" i="1" dirty="0">
                <a:effectLst/>
                <a:latin typeface="TimesNewRomanPSMT"/>
              </a:rPr>
              <a:t>̆, и Бог позаботился о </a:t>
            </a:r>
            <a:r>
              <a:rPr lang="ru-RU" sz="2400" b="1" i="1" dirty="0" err="1">
                <a:effectLst/>
                <a:latin typeface="TimesNewRomanPSMT"/>
              </a:rPr>
              <a:t>неи</a:t>
            </a:r>
            <a:r>
              <a:rPr lang="ru-RU" sz="2400" b="1" i="1" dirty="0">
                <a:effectLst/>
                <a:latin typeface="TimesNewRomanPSMT"/>
              </a:rPr>
              <a:t>̆. </a:t>
            </a:r>
            <a:endParaRPr lang="ru-RU" sz="2400" b="1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15883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Без названия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4937"/>
            <a:ext cx="8928991" cy="668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F145D9-EFA3-C0BE-D817-AFCB6EFFC774}"/>
              </a:ext>
            </a:extLst>
          </p:cNvPr>
          <p:cNvSpPr txBox="1"/>
          <p:nvPr/>
        </p:nvSpPr>
        <p:spPr>
          <a:xfrm>
            <a:off x="1115616" y="953301"/>
            <a:ext cx="5742384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>
                <a:effectLst/>
                <a:latin typeface="TimesNewRomanPSMT"/>
              </a:rPr>
              <a:t>«Бог мой да восполнит всякую нужду вашу, по богатству Своему в славе, Христом Иисусом</a:t>
            </a:r>
            <a:r>
              <a:rPr lang="ru-RU" sz="2800" b="1" i="1" dirty="0">
                <a:effectLst/>
                <a:latin typeface="TimesNewRomanPS"/>
              </a:rPr>
              <a:t>» </a:t>
            </a:r>
            <a:r>
              <a:rPr lang="ru-RU" sz="2800" i="1" dirty="0">
                <a:effectLst/>
                <a:latin typeface="TimesNewRomanPSMT"/>
              </a:rPr>
              <a:t>(</a:t>
            </a:r>
            <a:r>
              <a:rPr lang="ru-RU" sz="2800" i="1" dirty="0" err="1">
                <a:effectLst/>
                <a:latin typeface="TimesNewRomanPSMT"/>
              </a:rPr>
              <a:t>Филиппийцам</a:t>
            </a:r>
            <a:r>
              <a:rPr lang="ru-RU" sz="2800" i="1" dirty="0">
                <a:effectLst/>
                <a:latin typeface="TimesNewRomanPSMT"/>
              </a:rPr>
              <a:t> 4:19). </a:t>
            </a:r>
            <a:endParaRPr lang="ru-RU" sz="2800" i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C7F9BB-1C21-DD68-0D0A-7DFD3BBB4DEE}"/>
              </a:ext>
            </a:extLst>
          </p:cNvPr>
          <p:cNvSpPr txBox="1"/>
          <p:nvPr/>
        </p:nvSpPr>
        <p:spPr>
          <a:xfrm>
            <a:off x="2627784" y="2951745"/>
            <a:ext cx="605901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NewRomanPSMT"/>
              </a:rPr>
              <a:t>«</a:t>
            </a:r>
            <a:r>
              <a:rPr lang="ru-RU" sz="2800" i="1" dirty="0">
                <a:effectLst/>
                <a:latin typeface="TimesNewRomanPSMT"/>
              </a:rPr>
              <a:t>Ибо только Я знаю намерения, какие имею о вас, говорит Господь, намерения во благо, а не на зло, чтобы дать вам будущность и надежду» (</a:t>
            </a:r>
            <a:r>
              <a:rPr lang="ru-RU" sz="2800" i="1" dirty="0" err="1">
                <a:effectLst/>
                <a:latin typeface="TimesNewRomanPSMT"/>
              </a:rPr>
              <a:t>Иер</a:t>
            </a:r>
            <a:r>
              <a:rPr lang="ru-RU" sz="2800" i="1" dirty="0">
                <a:effectLst/>
                <a:latin typeface="TimesNewRomanPSMT"/>
              </a:rPr>
              <a:t>. 29:11). 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367062853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2366EBA-92FD-44AE-87A9-25E5135EB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4000" cy="68692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437F5FC-01F7-4EB4-81E7-C27D917E95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4B0CFF10-4805-4BFA-961B-1F60DAEB94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BE054536-C03E-4857-B4AE-D687A58F9A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FE33E51C-23D8-43F5-98C4-A2ED2C4C99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89E18891-DEB2-4CFD-A907-2868B2A910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0002C1BB-DB60-4314-A2FC-203E54D94C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9B75BDFA-6D78-4FB1-9F21-5280855C49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0B632D6B-A327-41AB-BBCF-9A03AD2AB7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F514BBC5-1736-4813-BECB-5A6B6738E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94A2C868-7AEC-4209-BFA3-7185B11D33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FF56CB70-2B25-4695-ADC8-6092D0D112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BA411BEF-2182-4458-B9AF-1634B5C23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53F27E63-3F11-4C85-AC72-1EE8508C4C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68B589BA-F70F-4E0B-94B9-EEB83EDF3F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9D0B991D-CB0A-415F-8D77-A5565F66F0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01E99DE-74F0-41D1-BBF4-5A57053BB6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C02EE40A-8F17-4182-9495-9506463B79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bg1">
                  <a:alpha val="3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924210CA-0A35-4127-925F-D4084B7DC3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DC13CEF1-DD2D-474C-B81C-820CEF3D9C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F889481A-8038-43E6-8EF1-A5F802CEDF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4">
              <a:extLst>
                <a:ext uri="{FF2B5EF4-FFF2-40B4-BE49-F238E27FC236}">
                  <a16:creationId xmlns:a16="http://schemas.microsoft.com/office/drawing/2014/main" id="{128BD14A-9093-4854-A73A-F666B2ED2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5">
              <a:extLst>
                <a:ext uri="{FF2B5EF4-FFF2-40B4-BE49-F238E27FC236}">
                  <a16:creationId xmlns:a16="http://schemas.microsoft.com/office/drawing/2014/main" id="{22D884F4-76EC-4371-B903-E79CF191E30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bg1">
                  <a:alpha val="3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7C462C46-EFB7-4580-9921-DFC346FCC3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42748" y="0"/>
            <a:ext cx="7701252" cy="686920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123E8A-E264-24E3-787C-A19671681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0363" y="376238"/>
            <a:ext cx="5619652" cy="1695707"/>
          </a:xfrm>
        </p:spPr>
        <p:txBody>
          <a:bodyPr anchor="t">
            <a:normAutofit fontScale="90000"/>
          </a:bodyPr>
          <a:lstStyle/>
          <a:p>
            <a:pPr algn="l"/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NewRomanPS"/>
              </a:rPr>
              <a:t>УПРАВЛЕНИЕ        </a:t>
            </a:r>
            <a:r>
              <a:rPr lang="ru-RU" sz="3600" b="1" dirty="0" err="1">
                <a:effectLst/>
                <a:latin typeface="TimesNewRomanPS"/>
              </a:rPr>
              <a:t>пр</a:t>
            </a:r>
            <a:r>
              <a:rPr lang="ru-RU" sz="3600" b="1" dirty="0" err="1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NewRomanPS"/>
              </a:rPr>
              <a:t>РЕСУРСАМИ</a:t>
            </a:r>
            <a:r>
              <a:rPr lang="ru-RU" sz="3600" b="1" dirty="0" err="1">
                <a:effectLst/>
                <a:latin typeface="TimesNewRomanPS"/>
              </a:rPr>
              <a:t>вление</a:t>
            </a:r>
            <a:r>
              <a:rPr lang="ru-RU" sz="3600" b="1" dirty="0">
                <a:effectLst/>
                <a:latin typeface="TimesNewRomanPS"/>
              </a:rPr>
              <a:t> </a:t>
            </a:r>
            <a:r>
              <a:rPr lang="ru-RU" sz="3200" b="1" dirty="0">
                <a:effectLst/>
                <a:latin typeface="TimesNewRomanPS"/>
              </a:rPr>
              <a:t>ресурсами </a:t>
            </a:r>
            <a:br>
              <a:rPr lang="ru-RU" sz="2800" dirty="0">
                <a:effectLst/>
              </a:rPr>
            </a:br>
            <a:r>
              <a:rPr lang="ru-RU" sz="3200" b="1" dirty="0">
                <a:effectLst/>
                <a:latin typeface="TimesNewRomanPS"/>
              </a:rPr>
              <a:t>Управление ресурсами </a:t>
            </a:r>
            <a:br>
              <a:rPr lang="ru-RU" sz="2800" dirty="0">
                <a:effectLst/>
              </a:rPr>
            </a:br>
            <a:endParaRPr lang="ru-RU" sz="3100" dirty="0">
              <a:solidFill>
                <a:schemeClr val="accent1"/>
              </a:solidFill>
            </a:endParaRPr>
          </a:p>
        </p:txBody>
      </p:sp>
      <p:sp>
        <p:nvSpPr>
          <p:cNvPr id="35" name="Isosceles Triangle 34">
            <a:extLst>
              <a:ext uri="{FF2B5EF4-FFF2-40B4-BE49-F238E27FC236}">
                <a16:creationId xmlns:a16="http://schemas.microsoft.com/office/drawing/2014/main" id="{B8B918B4-AB10-4E3A-916E-A9625586EA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310831" y="987224"/>
            <a:ext cx="300774" cy="19446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1E242A-B596-DB4C-C2D4-D7C5D2AB35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0918" y="1844675"/>
            <a:ext cx="6071288" cy="4392637"/>
          </a:xfrm>
        </p:spPr>
        <p:txBody>
          <a:bodyPr anchor="t">
            <a:normAutofit fontScale="70000" lnSpcReduction="20000"/>
          </a:bodyPr>
          <a:lstStyle/>
          <a:p>
            <a:pPr marL="0" indent="0">
              <a:buNone/>
            </a:pPr>
            <a:r>
              <a:rPr lang="ru-RU" sz="3600" b="1" dirty="0">
                <a:effectLst/>
                <a:latin typeface="TimesNewRomanPSMT"/>
              </a:rPr>
              <a:t>Что такое управление ресурсами? </a:t>
            </a:r>
            <a:r>
              <a:rPr lang="ru-RU" sz="3600" dirty="0">
                <a:effectLst/>
                <a:latin typeface="TimesNewRomanPSMT"/>
              </a:rPr>
              <a:t>Согласно словарю</a:t>
            </a:r>
            <a:r>
              <a:rPr lang="en" sz="3600" dirty="0">
                <a:effectLst/>
                <a:latin typeface="TimesNewRomanPSMT"/>
              </a:rPr>
              <a:t>, </a:t>
            </a:r>
            <a:r>
              <a:rPr lang="ru-RU" sz="3600" dirty="0">
                <a:effectLst/>
                <a:latin typeface="TimesNewRomanPSMT"/>
              </a:rPr>
              <a:t>управление ресурсами имеет отношение к следующему:</a:t>
            </a:r>
          </a:p>
          <a:p>
            <a:pPr marL="0" indent="0">
              <a:buNone/>
            </a:pPr>
            <a:r>
              <a:rPr lang="ru-RU" sz="3600" dirty="0">
                <a:latin typeface="TimesNewRomanPSMT"/>
              </a:rPr>
              <a:t>1.</a:t>
            </a:r>
            <a:r>
              <a:rPr lang="ru-RU" sz="3600" dirty="0">
                <a:effectLst/>
                <a:latin typeface="TimesNewRomanPSMT"/>
              </a:rPr>
              <a:t> Должность, обязанности и ответственность управителя. </a:t>
            </a:r>
          </a:p>
          <a:p>
            <a:pPr marL="0" indent="0">
              <a:buNone/>
            </a:pPr>
            <a:r>
              <a:rPr lang="ru-RU" sz="3600" dirty="0">
                <a:effectLst/>
                <a:latin typeface="TimesNewRomanPSMT"/>
              </a:rPr>
              <a:t>2. Ведение, надзор или управление чем-то: </a:t>
            </a:r>
            <a:endParaRPr lang="ru-RU" sz="3600" dirty="0">
              <a:effectLst/>
            </a:endParaRPr>
          </a:p>
          <a:p>
            <a:r>
              <a:rPr lang="ru-RU" sz="3600" dirty="0">
                <a:effectLst/>
                <a:latin typeface="TimesNewRomanPSMT"/>
              </a:rPr>
              <a:t>тщательное и ответственное управление чем-то, вверенным </a:t>
            </a:r>
            <a:r>
              <a:rPr lang="ru-RU" sz="3600" dirty="0" err="1">
                <a:effectLst/>
                <a:latin typeface="TimesNewRomanPSMT"/>
              </a:rPr>
              <a:t>чьеи</a:t>
            </a:r>
            <a:r>
              <a:rPr lang="ru-RU" sz="3600" dirty="0">
                <a:effectLst/>
                <a:latin typeface="TimesNewRomanPSMT"/>
              </a:rPr>
              <a:t>̆-то заботе». </a:t>
            </a:r>
          </a:p>
          <a:p>
            <a:pPr marL="0" indent="0">
              <a:buNone/>
            </a:pPr>
            <a:r>
              <a:rPr lang="ru-RU" sz="3600" b="1" i="1" dirty="0">
                <a:effectLst/>
                <a:latin typeface="TimesNewRomanPSMT"/>
              </a:rPr>
              <a:t>Что было вверено вашему попечению? Какими ресурсами вы управляете? </a:t>
            </a:r>
            <a:endParaRPr lang="ru-RU" sz="3600" b="1" i="1" dirty="0">
              <a:effectLst/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1218785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Users\snana\Pictures\Новая папка\Без названия (4).jpg">
            <a:extLst>
              <a:ext uri="{FF2B5EF4-FFF2-40B4-BE49-F238E27FC236}">
                <a16:creationId xmlns:a16="http://schemas.microsoft.com/office/drawing/2014/main" id="{B3437DB0-58D7-E4A8-F35E-42C916DCF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48" y="0"/>
            <a:ext cx="89547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2FE1D53-091C-84E8-A604-2C497F54CF5D}"/>
              </a:ext>
            </a:extLst>
          </p:cNvPr>
          <p:cNvSpPr txBox="1"/>
          <p:nvPr/>
        </p:nvSpPr>
        <p:spPr>
          <a:xfrm>
            <a:off x="1259631" y="803186"/>
            <a:ext cx="7247465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"/>
              </a:rPr>
              <a:t>Личные размышления </a:t>
            </a:r>
            <a:endParaRPr lang="ru-RU" sz="2800" b="1" i="1" dirty="0"/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Составьте список </a:t>
            </a:r>
            <a:r>
              <a:rPr lang="ru-RU" sz="2400" i="1" dirty="0" err="1">
                <a:effectLst/>
                <a:latin typeface="TimesNewRomanPSMT"/>
              </a:rPr>
              <a:t>вещеи</a:t>
            </a:r>
            <a:r>
              <a:rPr lang="ru-RU" sz="2400" i="1" dirty="0">
                <a:effectLst/>
                <a:latin typeface="TimesNewRomanPSMT"/>
              </a:rPr>
              <a:t>̆, которые были вверены </a:t>
            </a:r>
            <a:r>
              <a:rPr lang="ru-RU" sz="2400" i="1" dirty="0" err="1">
                <a:effectLst/>
                <a:latin typeface="TimesNewRomanPSMT"/>
              </a:rPr>
              <a:t>вашеи</a:t>
            </a:r>
            <a:r>
              <a:rPr lang="ru-RU" sz="2400" i="1" dirty="0">
                <a:effectLst/>
                <a:latin typeface="TimesNewRomanPSMT"/>
              </a:rPr>
              <a:t>̆ заботе. Это вещи, которыми вы управляете.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Теперь поставьте галочку рядом со всеми вещами в вашем списке, которые у вас есть, потому что вам их дал Бог.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Как бы вы оценили свою работу управляющего по шкале от 1 до 5? Другими словами, как вы управляете Божьими дарами? </a:t>
            </a:r>
          </a:p>
          <a:p>
            <a:pPr>
              <a:buFont typeface="+mj-lt"/>
              <a:buAutoNum type="arabicPeriod"/>
            </a:pPr>
            <a:r>
              <a:rPr lang="ru-RU" sz="2400" i="1" dirty="0">
                <a:effectLst/>
                <a:latin typeface="TimesNewRomanPSMT"/>
              </a:rPr>
              <a:t>В каких областях вам нужна помощь? </a:t>
            </a:r>
          </a:p>
        </p:txBody>
      </p:sp>
    </p:spTree>
    <p:extLst>
      <p:ext uri="{BB962C8B-B14F-4D97-AF65-F5344CB8AC3E}">
        <p14:creationId xmlns:p14="http://schemas.microsoft.com/office/powerpoint/2010/main" val="348972347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B43250-8890-F059-D4C5-71DD8BB09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effectLst/>
                <a:latin typeface="TimesNewRomanPS"/>
              </a:rPr>
              <a:t>Планирование бюджета</a:t>
            </a:r>
            <a:br>
              <a:rPr lang="ru-RU" sz="3200" b="1" dirty="0">
                <a:effectLst/>
                <a:latin typeface="TimesNewRomanP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C28202-9220-FA72-AB6A-4C824105D2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5686" y="548680"/>
            <a:ext cx="4188761" cy="5832648"/>
          </a:xfrm>
        </p:spPr>
        <p:txBody>
          <a:bodyPr>
            <a:normAutofit fontScale="92500" lnSpcReduction="20000"/>
          </a:bodyPr>
          <a:lstStyle/>
          <a:p>
            <a:endParaRPr lang="ru-RU" b="1" dirty="0">
              <a:latin typeface="TimesNewRomanPS"/>
            </a:endParaRPr>
          </a:p>
          <a:p>
            <a:pPr marL="342900" indent="-342900">
              <a:buAutoNum type="arabicPeriod"/>
            </a:pPr>
            <a:r>
              <a:rPr lang="ru-RU" sz="2400" b="1" dirty="0">
                <a:effectLst/>
                <a:latin typeface="TimesNewRomanPS"/>
              </a:rPr>
              <a:t>Установка краткосрочных ежемесячных целей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NewRomanPS"/>
              </a:rPr>
              <a:t>Ограничить использование кредитных карт чрезвычайными ситуациями</a:t>
            </a:r>
          </a:p>
          <a:p>
            <a:pPr marL="342900" indent="-342900">
              <a:buAutoNum type="arabicPeriod"/>
            </a:pPr>
            <a:r>
              <a:rPr lang="ru-RU" sz="2400" b="1" dirty="0">
                <a:effectLst/>
                <a:latin typeface="TimesNewRomanPS"/>
              </a:rPr>
              <a:t>Планирование выхода на пенсию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NewRomanPS"/>
              </a:rPr>
              <a:t>Откладывать на чрезвычайные обстоятельства</a:t>
            </a:r>
          </a:p>
          <a:p>
            <a:pPr marL="342900" indent="-342900">
              <a:buAutoNum type="arabicPeriod"/>
            </a:pPr>
            <a:r>
              <a:rPr lang="ru-RU" sz="2400" b="1" dirty="0">
                <a:effectLst/>
                <a:latin typeface="TimesNewRomanPS"/>
              </a:rPr>
              <a:t>Переосмыслить привычки расходования средств </a:t>
            </a:r>
          </a:p>
          <a:p>
            <a:pPr marL="342900" indent="-342900">
              <a:buAutoNum type="arabicPeriod"/>
            </a:pPr>
            <a:r>
              <a:rPr lang="ru-RU" sz="2400" b="1" dirty="0">
                <a:latin typeface="TimesNewRomanPS"/>
              </a:rPr>
              <a:t>Спать спокойно.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590120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8E670C-B27D-4091-12BA-14D6D9E92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2348880"/>
            <a:ext cx="3456384" cy="2465996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effectLst/>
                <a:latin typeface="TimesNewRomanPS"/>
              </a:rPr>
              <a:t>Шаги по разработке вашего плана расходов/бюджета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FFF8F7-5609-9ED1-0BD9-3A32A124C9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3969" y="1124744"/>
            <a:ext cx="4392487" cy="5328592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/>
                <a:latin typeface="TimesNewRomanPS"/>
              </a:rPr>
              <a:t>Шаг 1: </a:t>
            </a:r>
            <a:r>
              <a:rPr lang="ru-RU" sz="2400" b="1" dirty="0" err="1">
                <a:effectLst/>
                <a:latin typeface="TimesNewRomanPS"/>
              </a:rPr>
              <a:t>Записывайте</a:t>
            </a:r>
            <a:r>
              <a:rPr lang="ru-RU" sz="2400" b="1" dirty="0">
                <a:effectLst/>
                <a:latin typeface="TimesNewRomanPS"/>
              </a:rPr>
              <a:t> свои доходы и расходы в течение тридцати-шестидесяти </a:t>
            </a:r>
            <a:r>
              <a:rPr lang="ru-RU" sz="2400" b="1" dirty="0" err="1">
                <a:effectLst/>
                <a:latin typeface="TimesNewRomanPS"/>
              </a:rPr>
              <a:t>днеи</a:t>
            </a:r>
            <a:r>
              <a:rPr lang="ru-RU" sz="2400" b="1" dirty="0">
                <a:effectLst/>
                <a:latin typeface="TimesNewRomanPS"/>
              </a:rPr>
              <a:t>̆</a:t>
            </a:r>
            <a:r>
              <a:rPr lang="ru-RU" sz="2400" dirty="0">
                <a:effectLst/>
                <a:latin typeface="TimesNewRomanPSMT"/>
              </a:rPr>
              <a:t>. </a:t>
            </a:r>
          </a:p>
          <a:p>
            <a:r>
              <a:rPr lang="ru-RU" sz="2400" b="1" dirty="0">
                <a:effectLst/>
                <a:latin typeface="TimesNewRomanPS"/>
              </a:rPr>
              <a:t>Шаг 2: Завершите </a:t>
            </a:r>
            <a:r>
              <a:rPr lang="ru-RU" sz="2400" b="1" dirty="0" err="1">
                <a:effectLst/>
                <a:latin typeface="TimesNewRomanPS"/>
              </a:rPr>
              <a:t>первыи</a:t>
            </a:r>
            <a:r>
              <a:rPr lang="ru-RU" sz="2400" b="1" dirty="0">
                <a:effectLst/>
                <a:latin typeface="TimesNewRomanPS"/>
              </a:rPr>
              <a:t>̆ проект вашего плана расходов. </a:t>
            </a:r>
          </a:p>
          <a:p>
            <a:r>
              <a:rPr lang="ru-RU" sz="2400" b="1" dirty="0">
                <a:effectLst/>
                <a:latin typeface="TimesNewRomanPSMT"/>
              </a:rPr>
              <a:t>Шаг 3: Скорректируйте свой план расходов. </a:t>
            </a:r>
          </a:p>
          <a:p>
            <a:r>
              <a:rPr lang="ru-RU" sz="2400" b="1" dirty="0">
                <a:effectLst/>
                <a:latin typeface="TimesNewRomanPS"/>
              </a:rPr>
              <a:t>Шаг 4: Выберите свою систему</a:t>
            </a:r>
            <a:r>
              <a:rPr lang="ru-RU" sz="2400" dirty="0">
                <a:effectLst/>
                <a:latin typeface="TimesNewRomanPSMT"/>
              </a:rPr>
              <a:t>. </a:t>
            </a:r>
          </a:p>
          <a:p>
            <a:r>
              <a:rPr lang="ru-RU" sz="2400" b="1" dirty="0">
                <a:effectLst/>
                <a:latin typeface="TimesNewRomanPS"/>
              </a:rPr>
              <a:t>Шаг 5: Запись и пересмотр. </a:t>
            </a:r>
            <a:endParaRPr lang="ru-RU" sz="2400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156903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nana\Pictures\Новая папка\images (3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E539B18-BDD6-BB57-B78C-D42ECDB9A161}"/>
              </a:ext>
            </a:extLst>
          </p:cNvPr>
          <p:cNvSpPr txBox="1"/>
          <p:nvPr/>
        </p:nvSpPr>
        <p:spPr>
          <a:xfrm>
            <a:off x="2123728" y="692696"/>
            <a:ext cx="4968552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i="1" dirty="0">
                <a:effectLst/>
                <a:latin typeface="TimesNewRomanPSMT"/>
              </a:rPr>
              <a:t>  </a:t>
            </a:r>
            <a:r>
              <a:rPr lang="ru-RU" sz="2800" b="1" i="1" dirty="0" err="1">
                <a:effectLst/>
                <a:latin typeface="TimesNewRomanPSMT"/>
              </a:rPr>
              <a:t>Каждыи</a:t>
            </a:r>
            <a:r>
              <a:rPr lang="ru-RU" sz="2800" b="1" i="1" dirty="0">
                <a:effectLst/>
                <a:latin typeface="TimesNewRomanPSMT"/>
              </a:rPr>
              <a:t>̆ месяц мы должны стремиться тратить не больше, чем фактическая сумма, которую мы планируем. Иначе мы влезем в долги. В непредвиденных </a:t>
            </a:r>
            <a:r>
              <a:rPr lang="ru-RU" sz="2800" b="1" i="1" dirty="0" err="1">
                <a:effectLst/>
                <a:latin typeface="TimesNewRomanPSMT"/>
              </a:rPr>
              <a:t>чрезвычайных</a:t>
            </a:r>
            <a:r>
              <a:rPr lang="ru-RU" sz="2800" b="1" i="1" dirty="0">
                <a:effectLst/>
                <a:latin typeface="TimesNewRomanPSMT"/>
              </a:rPr>
              <a:t> ситуациях мы можем быть вынуждены тратить больше, и именно поэтому важно создать этот </a:t>
            </a:r>
            <a:r>
              <a:rPr lang="ru-RU" sz="2800" b="1" i="1" dirty="0" err="1">
                <a:effectLst/>
                <a:latin typeface="TimesNewRomanPSMT"/>
              </a:rPr>
              <a:t>сберегательныи</a:t>
            </a:r>
            <a:r>
              <a:rPr lang="ru-RU" sz="2800" b="1" i="1" dirty="0">
                <a:effectLst/>
                <a:latin typeface="TimesNewRomanPSMT"/>
              </a:rPr>
              <a:t>̆ счет.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322557792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Атлас">
  <a:themeElements>
    <a:clrScheme name="Атлас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Атлас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тлас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{0ADF0895-41E1-E240-B438-6F2C4ACDF4B0}tf16401369</Template>
  <TotalTime>507</TotalTime>
  <Words>4256</Words>
  <Application>Microsoft Macintosh PowerPoint</Application>
  <PresentationFormat>Экран (4:3)</PresentationFormat>
  <Paragraphs>204</Paragraphs>
  <Slides>25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Calibri</vt:lpstr>
      <vt:lpstr>Calibri Light</vt:lpstr>
      <vt:lpstr>CambriaMath</vt:lpstr>
      <vt:lpstr>Rockwell</vt:lpstr>
      <vt:lpstr>TimesNewRomanPS</vt:lpstr>
      <vt:lpstr>TimesNewRomanPSMT</vt:lpstr>
      <vt:lpstr>Wingdings</vt:lpstr>
      <vt:lpstr>Атлас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УПРАВЛЕНИЕ        прРЕСУРСАМИвление ресурсами  Управление ресурсами  </vt:lpstr>
      <vt:lpstr>Презентация PowerPoint</vt:lpstr>
      <vt:lpstr>Планирование бюджета </vt:lpstr>
      <vt:lpstr>Шаги по разработке вашего плана расходов/бюджета  </vt:lpstr>
      <vt:lpstr>Презентация PowerPoint</vt:lpstr>
      <vt:lpstr>Презентация PowerPoint</vt:lpstr>
      <vt:lpstr>Постановка финансовых целей  </vt:lpstr>
      <vt:lpstr>Научите ребенка финансовой ответственности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snanavo@mail.ru</dc:creator>
  <cp:lastModifiedBy>Ирина Козева</cp:lastModifiedBy>
  <cp:revision>16</cp:revision>
  <dcterms:created xsi:type="dcterms:W3CDTF">2021-11-18T18:18:07Z</dcterms:created>
  <dcterms:modified xsi:type="dcterms:W3CDTF">2022-11-03T13:20:42Z</dcterms:modified>
</cp:coreProperties>
</file>