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7" r:id="rId2"/>
    <p:sldId id="259" r:id="rId3"/>
    <p:sldId id="262" r:id="rId4"/>
    <p:sldId id="287" r:id="rId5"/>
    <p:sldId id="269" r:id="rId6"/>
    <p:sldId id="289" r:id="rId7"/>
    <p:sldId id="288" r:id="rId8"/>
    <p:sldId id="272" r:id="rId9"/>
    <p:sldId id="270" r:id="rId10"/>
    <p:sldId id="275" r:id="rId11"/>
    <p:sldId id="263" r:id="rId12"/>
    <p:sldId id="260" r:id="rId13"/>
    <p:sldId id="278" r:id="rId14"/>
    <p:sldId id="279" r:id="rId15"/>
    <p:sldId id="280" r:id="rId16"/>
    <p:sldId id="265" r:id="rId17"/>
    <p:sldId id="264" r:id="rId18"/>
    <p:sldId id="266" r:id="rId19"/>
    <p:sldId id="276" r:id="rId20"/>
    <p:sldId id="284" r:id="rId21"/>
    <p:sldId id="282" r:id="rId22"/>
    <p:sldId id="277" r:id="rId23"/>
    <p:sldId id="293" r:id="rId24"/>
    <p:sldId id="294" r:id="rId25"/>
    <p:sldId id="281" r:id="rId26"/>
    <p:sldId id="295"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366"/>
  </p:normalViewPr>
  <p:slideViewPr>
    <p:cSldViewPr snapToGrid="0" snapToObjects="1">
      <p:cViewPr>
        <p:scale>
          <a:sx n="84" d="100"/>
          <a:sy n="84" d="100"/>
        </p:scale>
        <p:origin x="1104"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A05AD9-36FA-1D45-A364-F6ECD68D8FB2}" type="datetimeFigureOut">
              <a:rPr lang="ru-RU" smtClean="0"/>
              <a:t>03.11.2022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699181-970B-DE4A-A7B7-D6F41861407F}" type="slidenum">
              <a:rPr lang="ru-RU" smtClean="0"/>
              <a:t>‹#›</a:t>
            </a:fld>
            <a:endParaRPr lang="ru-RU"/>
          </a:p>
        </p:txBody>
      </p:sp>
    </p:spTree>
    <p:extLst>
      <p:ext uri="{BB962C8B-B14F-4D97-AF65-F5344CB8AC3E}">
        <p14:creationId xmlns:p14="http://schemas.microsoft.com/office/powerpoint/2010/main" val="3533806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СОЛО       МАМА        От</a:t>
            </a:r>
            <a:r>
              <a:rPr lang="ru-RU" baseline="0" dirty="0"/>
              <a:t> выживания к процветанию  Доктор ПАМЕЛА КОНСУЭГРА</a:t>
            </a:r>
          </a:p>
          <a:p>
            <a:r>
              <a:rPr lang="ru-RU" dirty="0"/>
              <a:t>Возможно, ты мать-одиночка по собственному выбору, из-за неожиданной беременности, из-за развода, из-за смерти отца вашего ребенка, из-за отсутствующего отца, из-за его отказа от участия в воспитании или из-за множества других обстоятельств. Одинокие мамы – это матери, самостоятельно воспитывающие ребенка, по своему выбору или обстоятельствам.</a:t>
            </a:r>
          </a:p>
        </p:txBody>
      </p:sp>
      <p:sp>
        <p:nvSpPr>
          <p:cNvPr id="4" name="Номер слайда 3"/>
          <p:cNvSpPr>
            <a:spLocks noGrp="1"/>
          </p:cNvSpPr>
          <p:nvPr>
            <p:ph type="sldNum" sz="quarter" idx="10"/>
          </p:nvPr>
        </p:nvSpPr>
        <p:spPr/>
        <p:txBody>
          <a:bodyPr/>
          <a:lstStyle/>
          <a:p>
            <a:fld id="{1A8339D7-FD85-472C-A132-B7F6EC6DDA9D}" type="slidenum">
              <a:rPr lang="ru-RU" smtClean="0"/>
              <a:t>1</a:t>
            </a:fld>
            <a:endParaRPr lang="ru-RU"/>
          </a:p>
        </p:txBody>
      </p:sp>
    </p:spTree>
    <p:extLst>
      <p:ext uri="{BB962C8B-B14F-4D97-AF65-F5344CB8AC3E}">
        <p14:creationId xmlns:p14="http://schemas.microsoft.com/office/powerpoint/2010/main" val="2165455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171450" indent="-171450">
              <a:buFont typeface="Arial" panose="020B0604020202020204" pitchFamily="34" charset="0"/>
              <a:buChar char="•"/>
            </a:pPr>
            <a:endParaRPr lang="ru-RU" sz="1200" kern="1200" dirty="0">
              <a:solidFill>
                <a:schemeClr val="tx1"/>
              </a:solidFill>
              <a:effectLst/>
              <a:latin typeface="+mn-lt"/>
              <a:ea typeface="+mn-ea"/>
              <a:cs typeface="+mn-cs"/>
            </a:endParaRPr>
          </a:p>
          <a:p>
            <a:r>
              <a:rPr lang="ru-RU" sz="1200" b="1" kern="1200" dirty="0">
                <a:solidFill>
                  <a:schemeClr val="tx1"/>
                </a:solidFill>
                <a:effectLst/>
                <a:latin typeface="+mn-lt"/>
                <a:ea typeface="+mn-ea"/>
                <a:cs typeface="+mn-cs"/>
              </a:rPr>
              <a:t>Разминка для мозга</a:t>
            </a:r>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Делайте</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каждыи</a:t>
            </a:r>
            <a:r>
              <a:rPr lang="ru-RU" sz="1200" kern="1200" dirty="0">
                <a:solidFill>
                  <a:schemeClr val="tx1"/>
                </a:solidFill>
                <a:effectLst/>
                <a:latin typeface="+mn-lt"/>
                <a:ea typeface="+mn-ea"/>
                <a:cs typeface="+mn-cs"/>
              </a:rPr>
              <a:t>̆ день что-то, что улучшает работу вашего мозга. </a:t>
            </a:r>
            <a:endParaRPr lang="ru-RU" dirty="0"/>
          </a:p>
          <a:p>
            <a:r>
              <a:rPr lang="ru-RU" sz="1200" kern="1200" dirty="0">
                <a:solidFill>
                  <a:schemeClr val="tx1"/>
                </a:solidFill>
                <a:effectLst/>
                <a:latin typeface="+mn-lt"/>
                <a:ea typeface="+mn-ea"/>
                <a:cs typeface="+mn-cs"/>
              </a:rPr>
              <a:t>*</a:t>
            </a:r>
            <a:r>
              <a:rPr lang="ru-RU" sz="1200" kern="1200" dirty="0" err="1">
                <a:solidFill>
                  <a:schemeClr val="tx1"/>
                </a:solidFill>
                <a:effectLst/>
                <a:latin typeface="+mn-lt"/>
                <a:ea typeface="+mn-ea"/>
                <a:cs typeface="+mn-cs"/>
              </a:rPr>
              <a:t>Делайте</a:t>
            </a:r>
            <a:r>
              <a:rPr lang="ru-RU" sz="1200" kern="1200" dirty="0">
                <a:solidFill>
                  <a:schemeClr val="tx1"/>
                </a:solidFill>
                <a:effectLst/>
                <a:latin typeface="+mn-lt"/>
                <a:ea typeface="+mn-ea"/>
                <a:cs typeface="+mn-cs"/>
              </a:rPr>
              <a:t> записи в своем журнале или дневнике. </a:t>
            </a:r>
            <a:r>
              <a:rPr lang="ru-RU" sz="1200" kern="1200" dirty="0" err="1">
                <a:solidFill>
                  <a:schemeClr val="tx1"/>
                </a:solidFill>
                <a:effectLst/>
                <a:latin typeface="+mn-lt"/>
                <a:ea typeface="+mn-ea"/>
                <a:cs typeface="+mn-cs"/>
              </a:rPr>
              <a:t>Саморефлексия</a:t>
            </a:r>
            <a:r>
              <a:rPr lang="ru-RU" sz="1200" kern="1200" dirty="0">
                <a:solidFill>
                  <a:schemeClr val="tx1"/>
                </a:solidFill>
                <a:effectLst/>
                <a:latin typeface="+mn-lt"/>
                <a:ea typeface="+mn-ea"/>
                <a:cs typeface="+mn-cs"/>
              </a:rPr>
              <a:t> полезна для вас и вашего ребенка. </a:t>
            </a:r>
            <a:endParaRPr lang="ru-RU" dirty="0"/>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Нарисуйте</a:t>
            </a:r>
            <a:r>
              <a:rPr lang="ru-RU" sz="1200" kern="1200" dirty="0">
                <a:solidFill>
                  <a:schemeClr val="tx1"/>
                </a:solidFill>
                <a:effectLst/>
                <a:latin typeface="+mn-lt"/>
                <a:ea typeface="+mn-ea"/>
                <a:cs typeface="+mn-cs"/>
              </a:rPr>
              <a:t> что-нибудь, что вы любите, или возьмите книжку-раскраску. Вы даже можете раскрашивать вместе с ребенком. </a:t>
            </a:r>
            <a:endParaRPr lang="ru-RU" dirty="0"/>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Поразмышляйте</a:t>
            </a:r>
            <a:r>
              <a:rPr lang="ru-RU" sz="1200" kern="1200" dirty="0">
                <a:solidFill>
                  <a:schemeClr val="tx1"/>
                </a:solidFill>
                <a:effectLst/>
                <a:latin typeface="+mn-lt"/>
                <a:ea typeface="+mn-ea"/>
                <a:cs typeface="+mn-cs"/>
              </a:rPr>
              <a:t> о </a:t>
            </a:r>
            <a:r>
              <a:rPr lang="ru-RU" sz="1200" kern="1200" dirty="0" err="1">
                <a:solidFill>
                  <a:schemeClr val="tx1"/>
                </a:solidFill>
                <a:effectLst/>
                <a:latin typeface="+mn-lt"/>
                <a:ea typeface="+mn-ea"/>
                <a:cs typeface="+mn-cs"/>
              </a:rPr>
              <a:t>своеи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любимои</a:t>
            </a:r>
            <a:r>
              <a:rPr lang="ru-RU" sz="1200" kern="1200" dirty="0">
                <a:solidFill>
                  <a:schemeClr val="tx1"/>
                </a:solidFill>
                <a:effectLst/>
                <a:latin typeface="+mn-lt"/>
                <a:ea typeface="+mn-ea"/>
                <a:cs typeface="+mn-cs"/>
              </a:rPr>
              <a:t>̆ истории из Библии. Возможно, вы захотите пересказать ее в современных выражениях, разыграть ее по ролям, нарисовать картину, чтобы повесить на стену или выбрать другое занятие. Вы можете даже совместить эту деятельность с </a:t>
            </a:r>
            <a:r>
              <a:rPr lang="ru-RU" sz="1200" kern="1200" dirty="0" err="1">
                <a:solidFill>
                  <a:schemeClr val="tx1"/>
                </a:solidFill>
                <a:effectLst/>
                <a:latin typeface="+mn-lt"/>
                <a:ea typeface="+mn-ea"/>
                <a:cs typeface="+mn-cs"/>
              </a:rPr>
              <a:t>семейным</a:t>
            </a:r>
            <a:r>
              <a:rPr lang="ru-RU" sz="1200" kern="1200" dirty="0">
                <a:solidFill>
                  <a:schemeClr val="tx1"/>
                </a:solidFill>
                <a:effectLst/>
                <a:latin typeface="+mn-lt"/>
                <a:ea typeface="+mn-ea"/>
                <a:cs typeface="+mn-cs"/>
              </a:rPr>
              <a:t> богослужением. </a:t>
            </a:r>
            <a:endParaRPr lang="ru-RU" dirty="0"/>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Прочитайте</a:t>
            </a:r>
            <a:r>
              <a:rPr lang="ru-RU" sz="1200" kern="1200" dirty="0">
                <a:solidFill>
                  <a:schemeClr val="tx1"/>
                </a:solidFill>
                <a:effectLst/>
                <a:latin typeface="+mn-lt"/>
                <a:ea typeface="+mn-ea"/>
                <a:cs typeface="+mn-cs"/>
              </a:rPr>
              <a:t> хорошую книгу. Возможно, вы сможете прочитать книгу своему ребенку или вместе с ним и обсудить ее. </a:t>
            </a:r>
            <a:endParaRPr lang="ru-RU" dirty="0"/>
          </a:p>
          <a:p>
            <a:pPr marL="171450" indent="-171450">
              <a:buFont typeface="Arial" panose="020B0604020202020204" pitchFamily="34" charset="0"/>
              <a:buChar char="•"/>
            </a:pPr>
            <a:r>
              <a:rPr lang="ru-RU" sz="1200" kern="1200" dirty="0" err="1">
                <a:solidFill>
                  <a:schemeClr val="tx1"/>
                </a:solidFill>
                <a:effectLst/>
                <a:latin typeface="+mn-lt"/>
                <a:ea typeface="+mn-ea"/>
                <a:cs typeface="+mn-cs"/>
              </a:rPr>
              <a:t>Разгадайте</a:t>
            </a:r>
            <a:r>
              <a:rPr lang="ru-RU" sz="1200" kern="1200" dirty="0">
                <a:solidFill>
                  <a:schemeClr val="tx1"/>
                </a:solidFill>
                <a:effectLst/>
                <a:latin typeface="+mn-lt"/>
                <a:ea typeface="+mn-ea"/>
                <a:cs typeface="+mn-cs"/>
              </a:rPr>
              <a:t> кроссворд или </a:t>
            </a:r>
            <a:r>
              <a:rPr lang="ru-RU" sz="1200" kern="1200" dirty="0" err="1">
                <a:solidFill>
                  <a:schemeClr val="tx1"/>
                </a:solidFill>
                <a:effectLst/>
                <a:latin typeface="+mn-lt"/>
                <a:ea typeface="+mn-ea"/>
                <a:cs typeface="+mn-cs"/>
              </a:rPr>
              <a:t>поиграйте</a:t>
            </a:r>
            <a:r>
              <a:rPr lang="ru-RU" sz="1200" kern="1200" dirty="0">
                <a:solidFill>
                  <a:schemeClr val="tx1"/>
                </a:solidFill>
                <a:effectLst/>
                <a:latin typeface="+mn-lt"/>
                <a:ea typeface="+mn-ea"/>
                <a:cs typeface="+mn-cs"/>
              </a:rPr>
              <a:t> вместе в скрабл.  </a:t>
            </a:r>
            <a:endParaRPr lang="ru-RU" dirty="0"/>
          </a:p>
          <a:p>
            <a:pPr marL="171450" indent="-171450">
              <a:buFont typeface="Arial" panose="020B0604020202020204" pitchFamily="34" charset="0"/>
              <a:buChar char="•"/>
            </a:pPr>
            <a:endParaRPr lang="ru-RU" dirty="0"/>
          </a:p>
          <a:p>
            <a:r>
              <a:rPr lang="ru-RU" sz="1200" b="1" kern="1200" dirty="0" err="1">
                <a:solidFill>
                  <a:schemeClr val="tx1"/>
                </a:solidFill>
                <a:effectLst/>
                <a:latin typeface="+mn-lt"/>
                <a:ea typeface="+mn-ea"/>
                <a:cs typeface="+mn-cs"/>
              </a:rPr>
              <a:t>Побалуйте</a:t>
            </a:r>
            <a:r>
              <a:rPr lang="ru-RU" sz="1200" b="1" kern="1200" dirty="0">
                <a:solidFill>
                  <a:schemeClr val="tx1"/>
                </a:solidFill>
                <a:effectLst/>
                <a:latin typeface="+mn-lt"/>
                <a:ea typeface="+mn-ea"/>
                <a:cs typeface="+mn-cs"/>
              </a:rPr>
              <a:t> себя </a:t>
            </a:r>
            <a:r>
              <a:rPr lang="ru-RU" sz="1200" kern="1200" dirty="0">
                <a:solidFill>
                  <a:schemeClr val="tx1"/>
                </a:solidFill>
                <a:effectLst/>
                <a:latin typeface="+mn-lt"/>
                <a:ea typeface="+mn-ea"/>
                <a:cs typeface="+mn-cs"/>
              </a:rPr>
              <a:t>– Это может быть что-то, что вы делаете не </a:t>
            </a:r>
            <a:r>
              <a:rPr lang="ru-RU" sz="1200" kern="1200" dirty="0" err="1">
                <a:solidFill>
                  <a:schemeClr val="tx1"/>
                </a:solidFill>
                <a:effectLst/>
                <a:latin typeface="+mn-lt"/>
                <a:ea typeface="+mn-ea"/>
                <a:cs typeface="+mn-cs"/>
              </a:rPr>
              <a:t>каждыи</a:t>
            </a:r>
            <a:r>
              <a:rPr lang="ru-RU" sz="1200" kern="1200" dirty="0">
                <a:solidFill>
                  <a:schemeClr val="tx1"/>
                </a:solidFill>
                <a:effectLst/>
                <a:latin typeface="+mn-lt"/>
                <a:ea typeface="+mn-ea"/>
                <a:cs typeface="+mn-cs"/>
              </a:rPr>
              <a:t>̆ день; однако полезно баловать себя небольшим развлечением на </a:t>
            </a:r>
            <a:r>
              <a:rPr lang="ru-RU" sz="1200" kern="1200" dirty="0" err="1">
                <a:solidFill>
                  <a:schemeClr val="tx1"/>
                </a:solidFill>
                <a:effectLst/>
                <a:latin typeface="+mn-lt"/>
                <a:ea typeface="+mn-ea"/>
                <a:cs typeface="+mn-cs"/>
              </a:rPr>
              <a:t>регулярнои</a:t>
            </a:r>
            <a:r>
              <a:rPr lang="ru-RU" sz="1200" kern="1200" dirty="0">
                <a:solidFill>
                  <a:schemeClr val="tx1"/>
                </a:solidFill>
                <a:effectLst/>
                <a:latin typeface="+mn-lt"/>
                <a:ea typeface="+mn-ea"/>
                <a:cs typeface="+mn-cs"/>
              </a:rPr>
              <a:t>̆ основе. Возможно, вам придется проявить </a:t>
            </a:r>
            <a:r>
              <a:rPr lang="ru-RU" sz="1200" kern="1200" dirty="0" err="1">
                <a:solidFill>
                  <a:schemeClr val="tx1"/>
                </a:solidFill>
                <a:effectLst/>
                <a:latin typeface="+mn-lt"/>
                <a:ea typeface="+mn-ea"/>
                <a:cs typeface="+mn-cs"/>
              </a:rPr>
              <a:t>творческии</a:t>
            </a:r>
            <a:r>
              <a:rPr lang="ru-RU" sz="1200" kern="1200" dirty="0">
                <a:solidFill>
                  <a:schemeClr val="tx1"/>
                </a:solidFill>
                <a:effectLst/>
                <a:latin typeface="+mn-lt"/>
                <a:ea typeface="+mn-ea"/>
                <a:cs typeface="+mn-cs"/>
              </a:rPr>
              <a:t>̆ подход и сделать это во время сна вашего ребенка или когда он находится в школе. </a:t>
            </a:r>
            <a:endParaRPr lang="ru-RU" dirty="0"/>
          </a:p>
          <a:p>
            <a:r>
              <a:rPr lang="ru-RU" sz="1200" kern="1200" dirty="0">
                <a:solidFill>
                  <a:schemeClr val="tx1"/>
                </a:solidFill>
                <a:effectLst/>
                <a:latin typeface="+mn-lt"/>
                <a:ea typeface="+mn-ea"/>
                <a:cs typeface="+mn-cs"/>
              </a:rPr>
              <a:t>* Расслабьтесь в </a:t>
            </a:r>
            <a:r>
              <a:rPr lang="ru-RU" sz="1200" kern="1200" dirty="0" err="1">
                <a:solidFill>
                  <a:schemeClr val="tx1"/>
                </a:solidFill>
                <a:effectLst/>
                <a:latin typeface="+mn-lt"/>
                <a:ea typeface="+mn-ea"/>
                <a:cs typeface="+mn-cs"/>
              </a:rPr>
              <a:t>горячеи</a:t>
            </a:r>
            <a:r>
              <a:rPr lang="ru-RU" sz="1200" kern="1200" dirty="0">
                <a:solidFill>
                  <a:schemeClr val="tx1"/>
                </a:solidFill>
                <a:effectLst/>
                <a:latin typeface="+mn-lt"/>
                <a:ea typeface="+mn-ea"/>
                <a:cs typeface="+mn-cs"/>
              </a:rPr>
              <a:t>̆ ванне. * </a:t>
            </a:r>
            <a:r>
              <a:rPr lang="ru-RU" sz="1200" kern="1200" dirty="0" err="1">
                <a:solidFill>
                  <a:schemeClr val="tx1"/>
                </a:solidFill>
                <a:effectLst/>
                <a:latin typeface="+mn-lt"/>
                <a:ea typeface="+mn-ea"/>
                <a:cs typeface="+mn-cs"/>
              </a:rPr>
              <a:t>Тайком</a:t>
            </a:r>
            <a:r>
              <a:rPr lang="ru-RU" sz="1200" kern="1200" dirty="0">
                <a:solidFill>
                  <a:schemeClr val="tx1"/>
                </a:solidFill>
                <a:effectLst/>
                <a:latin typeface="+mn-lt"/>
                <a:ea typeface="+mn-ea"/>
                <a:cs typeface="+mn-cs"/>
              </a:rPr>
              <a:t> вздремните. </a:t>
            </a:r>
            <a:endParaRPr lang="ru-RU" dirty="0"/>
          </a:p>
          <a:p>
            <a:r>
              <a:rPr lang="ru-RU" sz="1200" kern="1200" dirty="0">
                <a:solidFill>
                  <a:schemeClr val="tx1"/>
                </a:solidFill>
                <a:effectLst/>
                <a:latin typeface="+mn-lt"/>
                <a:ea typeface="+mn-ea"/>
                <a:cs typeface="+mn-cs"/>
              </a:rPr>
              <a:t>* Любите ли вы цветы? </a:t>
            </a:r>
            <a:r>
              <a:rPr lang="ru-RU" sz="1200" kern="1200" dirty="0" err="1">
                <a:solidFill>
                  <a:schemeClr val="tx1"/>
                </a:solidFill>
                <a:effectLst/>
                <a:latin typeface="+mn-lt"/>
                <a:ea typeface="+mn-ea"/>
                <a:cs typeface="+mn-cs"/>
              </a:rPr>
              <a:t>Запланируйте</a:t>
            </a:r>
            <a:r>
              <a:rPr lang="ru-RU" sz="1200" kern="1200" dirty="0">
                <a:solidFill>
                  <a:schemeClr val="tx1"/>
                </a:solidFill>
                <a:effectLst/>
                <a:latin typeface="+mn-lt"/>
                <a:ea typeface="+mn-ea"/>
                <a:cs typeface="+mn-cs"/>
              </a:rPr>
              <a:t> экскурсию с ребенком в ваш </a:t>
            </a:r>
            <a:r>
              <a:rPr lang="ru-RU" sz="1200" kern="1200" dirty="0" err="1">
                <a:solidFill>
                  <a:schemeClr val="tx1"/>
                </a:solidFill>
                <a:effectLst/>
                <a:latin typeface="+mn-lt"/>
                <a:ea typeface="+mn-ea"/>
                <a:cs typeface="+mn-cs"/>
              </a:rPr>
              <a:t>любимыи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ботаническии</a:t>
            </a:r>
            <a:r>
              <a:rPr lang="ru-RU" sz="1200" kern="1200" dirty="0">
                <a:solidFill>
                  <a:schemeClr val="tx1"/>
                </a:solidFill>
                <a:effectLst/>
                <a:latin typeface="+mn-lt"/>
                <a:ea typeface="+mn-ea"/>
                <a:cs typeface="+mn-cs"/>
              </a:rPr>
              <a:t>̆ сад, чтобы полюбоваться цветами и зелеными растениями в </a:t>
            </a:r>
            <a:r>
              <a:rPr lang="ru-RU" sz="1200" kern="1200" dirty="0" err="1">
                <a:solidFill>
                  <a:schemeClr val="tx1"/>
                </a:solidFill>
                <a:effectLst/>
                <a:latin typeface="+mn-lt"/>
                <a:ea typeface="+mn-ea"/>
                <a:cs typeface="+mn-cs"/>
              </a:rPr>
              <a:t>естественнои</a:t>
            </a:r>
            <a:r>
              <a:rPr lang="ru-RU" sz="1200" kern="1200" dirty="0">
                <a:solidFill>
                  <a:schemeClr val="tx1"/>
                </a:solidFill>
                <a:effectLst/>
                <a:latin typeface="+mn-lt"/>
                <a:ea typeface="+mn-ea"/>
                <a:cs typeface="+mn-cs"/>
              </a:rPr>
              <a:t>̆ обстановке</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13</a:t>
            </a:fld>
            <a:endParaRPr lang="ru-RU"/>
          </a:p>
        </p:txBody>
      </p:sp>
    </p:spTree>
    <p:extLst>
      <p:ext uri="{BB962C8B-B14F-4D97-AF65-F5344CB8AC3E}">
        <p14:creationId xmlns:p14="http://schemas.microsoft.com/office/powerpoint/2010/main" val="17384877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НАЙДИТЕ ВРЕМЯ, ЧТОБЫ ПОБЫТЬ С ПОДРУГАМИ</a:t>
            </a:r>
          </a:p>
          <a:p>
            <a:r>
              <a:rPr lang="ru-RU" sz="1200" kern="1200" dirty="0">
                <a:solidFill>
                  <a:schemeClr val="tx1"/>
                </a:solidFill>
                <a:effectLst/>
                <a:latin typeface="+mn-lt"/>
                <a:ea typeface="+mn-ea"/>
                <a:cs typeface="+mn-cs"/>
              </a:rPr>
              <a:t>* Пригласите подругу </a:t>
            </a:r>
            <a:r>
              <a:rPr lang="ru-RU" sz="1200" kern="1200" dirty="0" err="1">
                <a:solidFill>
                  <a:schemeClr val="tx1"/>
                </a:solidFill>
                <a:effectLst/>
                <a:latin typeface="+mn-lt"/>
                <a:ea typeface="+mn-ea"/>
                <a:cs typeface="+mn-cs"/>
              </a:rPr>
              <a:t>пойти</a:t>
            </a:r>
            <a:r>
              <a:rPr lang="ru-RU" sz="1200" kern="1200" dirty="0">
                <a:solidFill>
                  <a:schemeClr val="tx1"/>
                </a:solidFill>
                <a:effectLst/>
                <a:latin typeface="+mn-lt"/>
                <a:ea typeface="+mn-ea"/>
                <a:cs typeface="+mn-cs"/>
              </a:rPr>
              <a:t> с вами в парк и насладиться пикником. Дети могут </a:t>
            </a:r>
            <a:r>
              <a:rPr lang="ru-RU" sz="1200" kern="1200" dirty="0" err="1">
                <a:solidFill>
                  <a:schemeClr val="tx1"/>
                </a:solidFill>
                <a:effectLst/>
                <a:latin typeface="+mn-lt"/>
                <a:ea typeface="+mn-ea"/>
                <a:cs typeface="+mn-cs"/>
              </a:rPr>
              <a:t>пойти</a:t>
            </a:r>
            <a:r>
              <a:rPr lang="ru-RU" sz="1200" kern="1200" dirty="0">
                <a:solidFill>
                  <a:schemeClr val="tx1"/>
                </a:solidFill>
                <a:effectLst/>
                <a:latin typeface="+mn-lt"/>
                <a:ea typeface="+mn-ea"/>
                <a:cs typeface="+mn-cs"/>
              </a:rPr>
              <a:t> и поиграть, пока вы вдвоем болтаете. </a:t>
            </a:r>
            <a:endParaRPr lang="ru-RU" dirty="0"/>
          </a:p>
          <a:p>
            <a:pPr marL="171450" indent="-171450">
              <a:buFont typeface="Arial" panose="020B0604020202020204" pitchFamily="34" charset="0"/>
              <a:buChar char="•"/>
            </a:pPr>
            <a:r>
              <a:rPr lang="ru-RU" sz="1200" kern="1200" dirty="0">
                <a:solidFill>
                  <a:schemeClr val="tx1"/>
                </a:solidFill>
                <a:effectLst/>
                <a:latin typeface="+mn-lt"/>
                <a:ea typeface="+mn-ea"/>
                <a:cs typeface="+mn-cs"/>
              </a:rPr>
              <a:t>Сходите на прогулку с </a:t>
            </a:r>
            <a:r>
              <a:rPr lang="ru-RU" sz="1200" kern="1200" dirty="0" err="1">
                <a:solidFill>
                  <a:schemeClr val="tx1"/>
                </a:solidFill>
                <a:effectLst/>
                <a:latin typeface="+mn-lt"/>
                <a:ea typeface="+mn-ea"/>
                <a:cs typeface="+mn-cs"/>
              </a:rPr>
              <a:t>подругои</a:t>
            </a:r>
            <a:r>
              <a:rPr lang="ru-RU" sz="1200" kern="1200" dirty="0">
                <a:solidFill>
                  <a:schemeClr val="tx1"/>
                </a:solidFill>
                <a:effectLst/>
                <a:latin typeface="+mn-lt"/>
                <a:ea typeface="+mn-ea"/>
                <a:cs typeface="+mn-cs"/>
              </a:rPr>
              <a:t>̆.</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Присоединитесь к книжному клубу или группе мам. </a:t>
            </a:r>
          </a:p>
          <a:p>
            <a:pPr marL="171450" indent="-171450">
              <a:buFont typeface="Arial" panose="020B0604020202020204" pitchFamily="34" charset="0"/>
              <a:buChar char="•"/>
            </a:pPr>
            <a:endParaRPr lang="ru-RU" sz="1200" kern="1200" dirty="0">
              <a:solidFill>
                <a:schemeClr val="tx1"/>
              </a:solidFill>
              <a:effectLst/>
              <a:latin typeface="+mn-lt"/>
              <a:ea typeface="+mn-ea"/>
              <a:cs typeface="+mn-cs"/>
            </a:endParaRPr>
          </a:p>
          <a:p>
            <a:r>
              <a:rPr lang="ru-RU" sz="1200" b="1" kern="1200" dirty="0" err="1">
                <a:solidFill>
                  <a:schemeClr val="tx1"/>
                </a:solidFill>
                <a:effectLst/>
                <a:latin typeface="+mn-lt"/>
                <a:ea typeface="+mn-ea"/>
                <a:cs typeface="+mn-cs"/>
              </a:rPr>
              <a:t>Попробуйте</a:t>
            </a:r>
            <a:r>
              <a:rPr lang="ru-RU" sz="1200" b="1" kern="1200" dirty="0">
                <a:solidFill>
                  <a:schemeClr val="tx1"/>
                </a:solidFill>
                <a:effectLst/>
                <a:latin typeface="+mn-lt"/>
                <a:ea typeface="+mn-ea"/>
                <a:cs typeface="+mn-cs"/>
              </a:rPr>
              <a:t> что-то новое </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Сделайте</a:t>
            </a:r>
            <a:r>
              <a:rPr lang="ru-RU" sz="1200" kern="1200" dirty="0">
                <a:solidFill>
                  <a:schemeClr val="tx1"/>
                </a:solidFill>
                <a:effectLst/>
                <a:latin typeface="+mn-lt"/>
                <a:ea typeface="+mn-ea"/>
                <a:cs typeface="+mn-cs"/>
              </a:rPr>
              <a:t> что-то, что вы всегда хотели попробовать, но никогда не делали раньше, например: </a:t>
            </a:r>
            <a:endParaRPr lang="ru-RU" dirty="0"/>
          </a:p>
          <a:p>
            <a:pPr marL="171450" indent="-171450">
              <a:buFont typeface="Arial" panose="020B0604020202020204" pitchFamily="34" charset="0"/>
              <a:buChar char="•"/>
            </a:pPr>
            <a:r>
              <a:rPr lang="ru-RU" sz="1200" kern="1200" dirty="0" err="1">
                <a:solidFill>
                  <a:schemeClr val="tx1"/>
                </a:solidFill>
                <a:effectLst/>
                <a:latin typeface="+mn-lt"/>
                <a:ea typeface="+mn-ea"/>
                <a:cs typeface="+mn-cs"/>
              </a:rPr>
              <a:t>Попробуйте</a:t>
            </a:r>
            <a:r>
              <a:rPr lang="ru-RU" sz="1200" kern="1200" dirty="0">
                <a:solidFill>
                  <a:schemeClr val="tx1"/>
                </a:solidFill>
                <a:effectLst/>
                <a:latin typeface="+mn-lt"/>
                <a:ea typeface="+mn-ea"/>
                <a:cs typeface="+mn-cs"/>
              </a:rPr>
              <a:t> катание на гоночных машинках.</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Впервые посетите местную достопримечательность.</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Попробуйте</a:t>
            </a:r>
            <a:r>
              <a:rPr lang="ru-RU" sz="1200" kern="1200" dirty="0">
                <a:solidFill>
                  <a:schemeClr val="tx1"/>
                </a:solidFill>
                <a:effectLst/>
                <a:latin typeface="+mn-lt"/>
                <a:ea typeface="+mn-ea"/>
                <a:cs typeface="+mn-cs"/>
              </a:rPr>
              <a:t> поиграть в </a:t>
            </a:r>
            <a:r>
              <a:rPr lang="ru-RU" sz="1200" kern="1200" dirty="0" err="1">
                <a:solidFill>
                  <a:schemeClr val="tx1"/>
                </a:solidFill>
                <a:effectLst/>
                <a:latin typeface="+mn-lt"/>
                <a:ea typeface="+mn-ea"/>
                <a:cs typeface="+mn-cs"/>
              </a:rPr>
              <a:t>геокэшинг</a:t>
            </a:r>
            <a:r>
              <a:rPr lang="ru-RU" sz="1200" kern="1200" dirty="0">
                <a:solidFill>
                  <a:schemeClr val="tx1"/>
                </a:solidFill>
                <a:effectLst/>
                <a:latin typeface="+mn-lt"/>
                <a:ea typeface="+mn-ea"/>
                <a:cs typeface="+mn-cs"/>
              </a:rPr>
              <a:t>.</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Займитесь</a:t>
            </a:r>
            <a:r>
              <a:rPr lang="ru-RU" sz="1200" kern="1200" dirty="0">
                <a:solidFill>
                  <a:schemeClr val="tx1"/>
                </a:solidFill>
                <a:effectLst/>
                <a:latin typeface="+mn-lt"/>
                <a:ea typeface="+mn-ea"/>
                <a:cs typeface="+mn-cs"/>
              </a:rPr>
              <a:t> скалолазанием в помещении.</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Начните писать свои мемуары/рассказы.</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Займитесь</a:t>
            </a:r>
            <a:r>
              <a:rPr lang="ru-RU" sz="1200" kern="1200" dirty="0">
                <a:solidFill>
                  <a:schemeClr val="tx1"/>
                </a:solidFill>
                <a:effectLst/>
                <a:latin typeface="+mn-lt"/>
                <a:ea typeface="+mn-ea"/>
                <a:cs typeface="+mn-cs"/>
              </a:rPr>
              <a:t> новым хобби или изготовлением чего-либо своими руками. </a:t>
            </a:r>
          </a:p>
          <a:p>
            <a:pPr marL="171450" indent="-171450">
              <a:buFont typeface="Arial" panose="020B0604020202020204" pitchFamily="34" charset="0"/>
              <a:buChar char="•"/>
            </a:pPr>
            <a:endParaRPr lang="ru-RU" sz="1200" kern="1200" dirty="0">
              <a:solidFill>
                <a:schemeClr val="tx1"/>
              </a:solidFill>
              <a:effectLst/>
              <a:latin typeface="+mn-lt"/>
              <a:ea typeface="+mn-ea"/>
              <a:cs typeface="+mn-cs"/>
            </a:endParaRPr>
          </a:p>
          <a:p>
            <a:r>
              <a:rPr lang="ru-RU" sz="1200" b="1" kern="1200" dirty="0" err="1">
                <a:solidFill>
                  <a:schemeClr val="tx1"/>
                </a:solidFill>
                <a:effectLst/>
                <a:latin typeface="+mn-lt"/>
                <a:ea typeface="+mn-ea"/>
                <a:cs typeface="+mn-cs"/>
              </a:rPr>
              <a:t>Оттачивайте</a:t>
            </a:r>
            <a:r>
              <a:rPr lang="ru-RU" sz="1200" b="1" kern="1200" dirty="0">
                <a:solidFill>
                  <a:schemeClr val="tx1"/>
                </a:solidFill>
                <a:effectLst/>
                <a:latin typeface="+mn-lt"/>
                <a:ea typeface="+mn-ea"/>
                <a:cs typeface="+mn-cs"/>
              </a:rPr>
              <a:t> свои навыки – </a:t>
            </a:r>
            <a:r>
              <a:rPr lang="ru-RU" sz="1200" kern="1200" dirty="0" err="1">
                <a:solidFill>
                  <a:schemeClr val="tx1"/>
                </a:solidFill>
                <a:effectLst/>
                <a:latin typeface="+mn-lt"/>
                <a:ea typeface="+mn-ea"/>
                <a:cs typeface="+mn-cs"/>
              </a:rPr>
              <a:t>Продолжайте</a:t>
            </a:r>
            <a:r>
              <a:rPr lang="ru-RU" sz="1200" kern="1200" dirty="0">
                <a:solidFill>
                  <a:schemeClr val="tx1"/>
                </a:solidFill>
                <a:effectLst/>
                <a:latin typeface="+mn-lt"/>
                <a:ea typeface="+mn-ea"/>
                <a:cs typeface="+mn-cs"/>
              </a:rPr>
              <a:t> учиться и совершенствовать свои навыки в том, что вы любите. Это приносит удовлетворение и дает ощущение, что день прожит не зря. Скорее всего, есть что-то, что вы любили делать раньше, но уже давно не находите на это времени. На самом деле, вашему ребенку может понравиться делать что-то подобное вместе с вами. </a:t>
            </a:r>
            <a:endParaRPr lang="ru-RU" dirty="0"/>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Перейдите</a:t>
            </a:r>
            <a:r>
              <a:rPr lang="ru-RU" sz="1200" kern="1200" dirty="0">
                <a:solidFill>
                  <a:schemeClr val="tx1"/>
                </a:solidFill>
                <a:effectLst/>
                <a:latin typeface="+mn-lt"/>
                <a:ea typeface="+mn-ea"/>
                <a:cs typeface="+mn-cs"/>
              </a:rPr>
              <a:t> на </a:t>
            </a:r>
            <a:r>
              <a:rPr lang="ru-RU" sz="1200" kern="1200" dirty="0" err="1">
                <a:solidFill>
                  <a:schemeClr val="tx1"/>
                </a:solidFill>
                <a:effectLst/>
                <a:latin typeface="+mn-lt"/>
                <a:ea typeface="+mn-ea"/>
                <a:cs typeface="+mn-cs"/>
              </a:rPr>
              <a:t>новыи</a:t>
            </a:r>
            <a:r>
              <a:rPr lang="ru-RU" sz="1200" kern="1200" dirty="0">
                <a:solidFill>
                  <a:schemeClr val="tx1"/>
                </a:solidFill>
                <a:effectLst/>
                <a:latin typeface="+mn-lt"/>
                <a:ea typeface="+mn-ea"/>
                <a:cs typeface="+mn-cs"/>
              </a:rPr>
              <a:t>̆ уровень кулинарии, попробовав приготовить по новому рецепту. </a:t>
            </a:r>
            <a:endParaRPr lang="ru-RU" dirty="0"/>
          </a:p>
          <a:p>
            <a:r>
              <a:rPr lang="ru-RU" sz="1200" kern="1200" dirty="0">
                <a:solidFill>
                  <a:schemeClr val="tx1"/>
                </a:solidFill>
                <a:effectLst/>
                <a:latin typeface="+mn-lt"/>
                <a:ea typeface="+mn-ea"/>
                <a:cs typeface="+mn-cs"/>
              </a:rPr>
              <a:t>* Вернитесь к занятиям спортом, </a:t>
            </a:r>
            <a:r>
              <a:rPr lang="ru-RU" sz="1200" kern="1200" dirty="0" err="1">
                <a:solidFill>
                  <a:schemeClr val="tx1"/>
                </a:solidFill>
                <a:effectLst/>
                <a:latin typeface="+mn-lt"/>
                <a:ea typeface="+mn-ea"/>
                <a:cs typeface="+mn-cs"/>
              </a:rPr>
              <a:t>которыи</a:t>
            </a:r>
            <a:r>
              <a:rPr lang="ru-RU" sz="1200" kern="1200" dirty="0">
                <a:solidFill>
                  <a:schemeClr val="tx1"/>
                </a:solidFill>
                <a:effectLst/>
                <a:latin typeface="+mn-lt"/>
                <a:ea typeface="+mn-ea"/>
                <a:cs typeface="+mn-cs"/>
              </a:rPr>
              <a:t>̆ вы когда-то любили. </a:t>
            </a:r>
            <a:endParaRPr lang="ru-RU" dirty="0"/>
          </a:p>
          <a:p>
            <a:r>
              <a:rPr lang="ru-RU" sz="1200" kern="1200" dirty="0">
                <a:solidFill>
                  <a:schemeClr val="tx1"/>
                </a:solidFill>
                <a:effectLst/>
                <a:latin typeface="+mn-lt"/>
                <a:ea typeface="+mn-ea"/>
                <a:cs typeface="+mn-cs"/>
              </a:rPr>
              <a:t>* Возьмите урок рисования красками или карандашом. </a:t>
            </a:r>
            <a:endParaRPr lang="ru-RU" dirty="0"/>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Поперебирайте</a:t>
            </a:r>
            <a:r>
              <a:rPr lang="ru-RU" sz="1200" kern="1200" dirty="0">
                <a:solidFill>
                  <a:schemeClr val="tx1"/>
                </a:solidFill>
                <a:effectLst/>
                <a:latin typeface="+mn-lt"/>
                <a:ea typeface="+mn-ea"/>
                <a:cs typeface="+mn-cs"/>
              </a:rPr>
              <a:t> струны гитары или </a:t>
            </a:r>
            <a:r>
              <a:rPr lang="ru-RU" sz="1200" kern="1200" dirty="0" err="1">
                <a:solidFill>
                  <a:schemeClr val="tx1"/>
                </a:solidFill>
                <a:effectLst/>
                <a:latin typeface="+mn-lt"/>
                <a:ea typeface="+mn-ea"/>
                <a:cs typeface="+mn-cs"/>
              </a:rPr>
              <a:t>поиграйте</a:t>
            </a:r>
            <a:r>
              <a:rPr lang="ru-RU" sz="1200" kern="1200" dirty="0">
                <a:solidFill>
                  <a:schemeClr val="tx1"/>
                </a:solidFill>
                <a:effectLst/>
                <a:latin typeface="+mn-lt"/>
                <a:ea typeface="+mn-ea"/>
                <a:cs typeface="+mn-cs"/>
              </a:rPr>
              <a:t> на другом музыкальном инструменте, </a:t>
            </a:r>
            <a:r>
              <a:rPr lang="ru-RU" sz="1200" kern="1200" dirty="0" err="1">
                <a:solidFill>
                  <a:schemeClr val="tx1"/>
                </a:solidFill>
                <a:effectLst/>
                <a:latin typeface="+mn-lt"/>
                <a:ea typeface="+mn-ea"/>
                <a:cs typeface="+mn-cs"/>
              </a:rPr>
              <a:t>которыи</a:t>
            </a:r>
            <a:r>
              <a:rPr lang="ru-RU" sz="1200" kern="1200" dirty="0">
                <a:solidFill>
                  <a:schemeClr val="tx1"/>
                </a:solidFill>
                <a:effectLst/>
                <a:latin typeface="+mn-lt"/>
                <a:ea typeface="+mn-ea"/>
                <a:cs typeface="+mn-cs"/>
              </a:rPr>
              <a:t>̆ пылится без дела. </a:t>
            </a:r>
            <a:endParaRPr lang="ru-RU" dirty="0"/>
          </a:p>
          <a:p>
            <a:r>
              <a:rPr lang="ru-RU" sz="1200" kern="1200" dirty="0">
                <a:solidFill>
                  <a:schemeClr val="tx1"/>
                </a:solidFill>
                <a:effectLst/>
                <a:latin typeface="+mn-lt"/>
                <a:ea typeface="+mn-ea"/>
                <a:cs typeface="+mn-cs"/>
              </a:rPr>
              <a:t>* Вытащите завалявшиеся лоскутки для пэчворка или ткань и начните снова шить. </a:t>
            </a:r>
            <a:endParaRPr lang="ru-RU" dirty="0"/>
          </a:p>
          <a:p>
            <a:pPr marL="171450" indent="-171450">
              <a:buFont typeface="Arial" panose="020B0604020202020204" pitchFamily="34" charset="0"/>
              <a:buChar char="•"/>
            </a:pPr>
            <a:endParaRPr lang="ru-RU" dirty="0"/>
          </a:p>
          <a:p>
            <a:pPr marL="171450" indent="-171450">
              <a:buFont typeface="Arial" panose="020B0604020202020204" pitchFamily="34" charset="0"/>
              <a:buChar char="•"/>
            </a:pPr>
            <a:endParaRPr lang="ru-RU" dirty="0"/>
          </a:p>
          <a:p>
            <a:pPr marL="171450" indent="-171450">
              <a:buFont typeface="Arial" panose="020B0604020202020204" pitchFamily="34" charset="0"/>
              <a:buChar char="•"/>
            </a:pP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14</a:t>
            </a:fld>
            <a:endParaRPr lang="ru-RU"/>
          </a:p>
        </p:txBody>
      </p:sp>
    </p:spTree>
    <p:extLst>
      <p:ext uri="{BB962C8B-B14F-4D97-AF65-F5344CB8AC3E}">
        <p14:creationId xmlns:p14="http://schemas.microsoft.com/office/powerpoint/2010/main" val="13638685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err="1">
                <a:solidFill>
                  <a:schemeClr val="tx1"/>
                </a:solidFill>
                <a:effectLst/>
                <a:latin typeface="+mn-lt"/>
                <a:ea typeface="+mn-ea"/>
                <a:cs typeface="+mn-cs"/>
              </a:rPr>
              <a:t>Смейтесь</a:t>
            </a:r>
            <a:r>
              <a:rPr lang="ru-RU" sz="1200" b="1" kern="1200" dirty="0">
                <a:solidFill>
                  <a:schemeClr val="tx1"/>
                </a:solidFill>
                <a:effectLst/>
                <a:latin typeface="+mn-lt"/>
                <a:ea typeface="+mn-ea"/>
                <a:cs typeface="+mn-cs"/>
              </a:rPr>
              <a:t>, веселитесь </a:t>
            </a:r>
            <a:r>
              <a:rPr lang="ru-RU" sz="1200" kern="1200" dirty="0">
                <a:solidFill>
                  <a:schemeClr val="tx1"/>
                </a:solidFill>
                <a:effectLst/>
                <a:latin typeface="+mn-lt"/>
                <a:ea typeface="+mn-ea"/>
                <a:cs typeface="+mn-cs"/>
              </a:rPr>
              <a:t>– Расслабьтесь! </a:t>
            </a:r>
            <a:r>
              <a:rPr lang="ru-RU" sz="1200" kern="1200" dirty="0" err="1">
                <a:solidFill>
                  <a:schemeClr val="tx1"/>
                </a:solidFill>
                <a:effectLst/>
                <a:latin typeface="+mn-lt"/>
                <a:ea typeface="+mn-ea"/>
                <a:cs typeface="+mn-cs"/>
              </a:rPr>
              <a:t>Смейтесь</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Получайте</a:t>
            </a:r>
            <a:r>
              <a:rPr lang="ru-RU" sz="1200" kern="1200" dirty="0">
                <a:solidFill>
                  <a:schemeClr val="tx1"/>
                </a:solidFill>
                <a:effectLst/>
                <a:latin typeface="+mn-lt"/>
                <a:ea typeface="+mn-ea"/>
                <a:cs typeface="+mn-cs"/>
              </a:rPr>
              <a:t> удовольствие! Ваш ребенок должен видеть, как вы улыбаетесь и радуетесь мелочам </a:t>
            </a:r>
            <a:endParaRPr lang="ru-RU" dirty="0"/>
          </a:p>
          <a:p>
            <a:r>
              <a:rPr lang="ru-RU" sz="1200" kern="1200" dirty="0">
                <a:solidFill>
                  <a:schemeClr val="tx1"/>
                </a:solidFill>
                <a:effectLst/>
                <a:latin typeface="+mn-lt"/>
                <a:ea typeface="+mn-ea"/>
                <a:cs typeface="+mn-cs"/>
              </a:rPr>
              <a:t>жизни. Эти простые дни, наполненные смехом и весельем будут тем, что они запомнят больше всего из своего детства. </a:t>
            </a:r>
            <a:endParaRPr lang="ru-RU" dirty="0"/>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Подпевайте</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своеи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любимои</a:t>
            </a:r>
            <a:r>
              <a:rPr lang="ru-RU" sz="1200" kern="1200" dirty="0">
                <a:solidFill>
                  <a:schemeClr val="tx1"/>
                </a:solidFill>
                <a:effectLst/>
                <a:latin typeface="+mn-lt"/>
                <a:ea typeface="+mn-ea"/>
                <a:cs typeface="+mn-cs"/>
              </a:rPr>
              <a:t>̆ песне. * Пригласите </a:t>
            </a:r>
            <a:r>
              <a:rPr lang="ru-RU" sz="1200" kern="1200" dirty="0" err="1">
                <a:solidFill>
                  <a:schemeClr val="tx1"/>
                </a:solidFill>
                <a:effectLst/>
                <a:latin typeface="+mn-lt"/>
                <a:ea typeface="+mn-ea"/>
                <a:cs typeface="+mn-cs"/>
              </a:rPr>
              <a:t>друзеи</a:t>
            </a:r>
            <a:r>
              <a:rPr lang="ru-RU" sz="1200" kern="1200" dirty="0">
                <a:solidFill>
                  <a:schemeClr val="tx1"/>
                </a:solidFill>
                <a:effectLst/>
                <a:latin typeface="+mn-lt"/>
                <a:ea typeface="+mn-ea"/>
                <a:cs typeface="+mn-cs"/>
              </a:rPr>
              <a:t>̆ на вечер игр. </a:t>
            </a:r>
            <a:endParaRPr lang="ru-RU" dirty="0"/>
          </a:p>
          <a:p>
            <a:r>
              <a:rPr lang="ru-RU" sz="1200" kern="1200" dirty="0">
                <a:solidFill>
                  <a:schemeClr val="tx1"/>
                </a:solidFill>
                <a:effectLst/>
                <a:latin typeface="+mn-lt"/>
                <a:ea typeface="+mn-ea"/>
                <a:cs typeface="+mn-cs"/>
              </a:rPr>
              <a:t>* Выберите тему, оденьтесь вместе с ребенком, </a:t>
            </a:r>
            <a:r>
              <a:rPr lang="ru-RU" sz="1200" kern="1200" dirty="0" err="1">
                <a:solidFill>
                  <a:schemeClr val="tx1"/>
                </a:solidFill>
                <a:effectLst/>
                <a:latin typeface="+mn-lt"/>
                <a:ea typeface="+mn-ea"/>
                <a:cs typeface="+mn-cs"/>
              </a:rPr>
              <a:t>запланируйте</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специальныи</a:t>
            </a:r>
            <a:r>
              <a:rPr lang="ru-RU" sz="1200" kern="1200" dirty="0">
                <a:solidFill>
                  <a:schemeClr val="tx1"/>
                </a:solidFill>
                <a:effectLst/>
                <a:latin typeface="+mn-lt"/>
                <a:ea typeface="+mn-ea"/>
                <a:cs typeface="+mn-cs"/>
              </a:rPr>
              <a:t>̆ ужин в соответствии с </a:t>
            </a:r>
            <a:r>
              <a:rPr lang="ru-RU" sz="1200" kern="1200" dirty="0" err="1">
                <a:solidFill>
                  <a:schemeClr val="tx1"/>
                </a:solidFill>
                <a:effectLst/>
                <a:latin typeface="+mn-lt"/>
                <a:ea typeface="+mn-ea"/>
                <a:cs typeface="+mn-cs"/>
              </a:rPr>
              <a:t>этои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темои</a:t>
            </a:r>
            <a:r>
              <a:rPr lang="ru-RU" sz="1200" kern="1200" dirty="0">
                <a:solidFill>
                  <a:schemeClr val="tx1"/>
                </a:solidFill>
                <a:effectLst/>
                <a:latin typeface="+mn-lt"/>
                <a:ea typeface="+mn-ea"/>
                <a:cs typeface="+mn-cs"/>
              </a:rPr>
              <a:t>̆ и </a:t>
            </a:r>
            <a:r>
              <a:rPr lang="ru-RU" sz="1200" kern="1200" dirty="0" err="1">
                <a:solidFill>
                  <a:schemeClr val="tx1"/>
                </a:solidFill>
                <a:effectLst/>
                <a:latin typeface="+mn-lt"/>
                <a:ea typeface="+mn-ea"/>
                <a:cs typeface="+mn-cs"/>
              </a:rPr>
              <a:t>сфотографируйтесь</a:t>
            </a:r>
            <a:r>
              <a:rPr lang="ru-RU" sz="1200" kern="1200" dirty="0">
                <a:solidFill>
                  <a:schemeClr val="tx1"/>
                </a:solidFill>
                <a:effectLst/>
                <a:latin typeface="+mn-lt"/>
                <a:ea typeface="+mn-ea"/>
                <a:cs typeface="+mn-cs"/>
              </a:rPr>
              <a:t>, чтобы вспомнить все, от чего вам было весело. </a:t>
            </a:r>
            <a:endParaRPr lang="ru-RU" dirty="0"/>
          </a:p>
          <a:p>
            <a:endParaRPr lang="ru-RU" dirty="0"/>
          </a:p>
          <a:p>
            <a:r>
              <a:rPr lang="ru-RU" sz="1200" b="1" kern="1200" dirty="0">
                <a:solidFill>
                  <a:schemeClr val="tx1"/>
                </a:solidFill>
                <a:effectLst/>
                <a:latin typeface="+mn-lt"/>
                <a:ea typeface="+mn-ea"/>
                <a:cs typeface="+mn-cs"/>
              </a:rPr>
              <a:t>Приготовьте особое место для отдыха </a:t>
            </a:r>
            <a:r>
              <a:rPr lang="ru-RU" sz="1200" kern="1200" dirty="0">
                <a:solidFill>
                  <a:schemeClr val="tx1"/>
                </a:solidFill>
                <a:effectLst/>
                <a:latin typeface="+mn-lt"/>
                <a:ea typeface="+mn-ea"/>
                <a:cs typeface="+mn-cs"/>
              </a:rPr>
              <a:t>- Есть ли у вас особое место, которое полностью принадлежит вам? Важно, чтобы у каждого члена семьи было такое место. </a:t>
            </a:r>
            <a:r>
              <a:rPr lang="ru-RU" sz="1200" kern="1200" dirty="0" err="1">
                <a:solidFill>
                  <a:schemeClr val="tx1"/>
                </a:solidFill>
                <a:effectLst/>
                <a:latin typeface="+mn-lt"/>
                <a:ea typeface="+mn-ea"/>
                <a:cs typeface="+mn-cs"/>
              </a:rPr>
              <a:t>Найдите</a:t>
            </a:r>
            <a:r>
              <a:rPr lang="ru-RU" sz="1200" kern="1200" dirty="0">
                <a:solidFill>
                  <a:schemeClr val="tx1"/>
                </a:solidFill>
                <a:effectLst/>
                <a:latin typeface="+mn-lt"/>
                <a:ea typeface="+mn-ea"/>
                <a:cs typeface="+mn-cs"/>
              </a:rPr>
              <a:t> свое! </a:t>
            </a:r>
            <a:endParaRPr lang="ru-RU" dirty="0"/>
          </a:p>
          <a:p>
            <a:r>
              <a:rPr lang="ru-RU" sz="1200" kern="1200" dirty="0">
                <a:solidFill>
                  <a:schemeClr val="tx1"/>
                </a:solidFill>
                <a:effectLst/>
                <a:latin typeface="+mn-lt"/>
                <a:ea typeface="+mn-ea"/>
                <a:cs typeface="+mn-cs"/>
              </a:rPr>
              <a:t>* Наполните свой буфет любимыми чаями и полезными закусками, чтобы они были там, когда вы захотите. </a:t>
            </a:r>
            <a:endParaRPr lang="ru-RU" dirty="0"/>
          </a:p>
          <a:p>
            <a:r>
              <a:rPr lang="ru-RU" sz="1200" kern="1200" dirty="0">
                <a:solidFill>
                  <a:schemeClr val="tx1"/>
                </a:solidFill>
                <a:effectLst/>
                <a:latin typeface="+mn-lt"/>
                <a:ea typeface="+mn-ea"/>
                <a:cs typeface="+mn-cs"/>
              </a:rPr>
              <a:t>* Запаситесь основными средствами по уходу за </a:t>
            </a:r>
            <a:r>
              <a:rPr lang="ru-RU" sz="1200" kern="1200" dirty="0" err="1">
                <a:solidFill>
                  <a:schemeClr val="tx1"/>
                </a:solidFill>
                <a:effectLst/>
                <a:latin typeface="+mn-lt"/>
                <a:ea typeface="+mn-ea"/>
                <a:cs typeface="+mn-cs"/>
              </a:rPr>
              <a:t>собои</a:t>
            </a:r>
            <a:r>
              <a:rPr lang="ru-RU" sz="1200" kern="1200" dirty="0">
                <a:solidFill>
                  <a:schemeClr val="tx1"/>
                </a:solidFill>
                <a:effectLst/>
                <a:latin typeface="+mn-lt"/>
                <a:ea typeface="+mn-ea"/>
                <a:cs typeface="+mn-cs"/>
              </a:rPr>
              <a:t>̆, такими как </a:t>
            </a:r>
            <a:r>
              <a:rPr lang="ru-RU" sz="1200" kern="1200" dirty="0" err="1">
                <a:solidFill>
                  <a:schemeClr val="tx1"/>
                </a:solidFill>
                <a:effectLst/>
                <a:latin typeface="+mn-lt"/>
                <a:ea typeface="+mn-ea"/>
                <a:cs typeface="+mn-cs"/>
              </a:rPr>
              <a:t>солнцезащитныи</a:t>
            </a:r>
            <a:r>
              <a:rPr lang="ru-RU" sz="1200" kern="1200" dirty="0">
                <a:solidFill>
                  <a:schemeClr val="tx1"/>
                </a:solidFill>
                <a:effectLst/>
                <a:latin typeface="+mn-lt"/>
                <a:ea typeface="+mn-ea"/>
                <a:cs typeface="+mn-cs"/>
              </a:rPr>
              <a:t>̆ крем, лосьон, лак для </a:t>
            </a:r>
            <a:r>
              <a:rPr lang="ru-RU" sz="1200" kern="1200" dirty="0" err="1">
                <a:solidFill>
                  <a:schemeClr val="tx1"/>
                </a:solidFill>
                <a:effectLst/>
                <a:latin typeface="+mn-lt"/>
                <a:ea typeface="+mn-ea"/>
                <a:cs typeface="+mn-cs"/>
              </a:rPr>
              <a:t>ногтеи</a:t>
            </a:r>
            <a:r>
              <a:rPr lang="ru-RU" sz="1200" kern="1200" dirty="0">
                <a:solidFill>
                  <a:schemeClr val="tx1"/>
                </a:solidFill>
                <a:effectLst/>
                <a:latin typeface="+mn-lt"/>
                <a:ea typeface="+mn-ea"/>
                <a:cs typeface="+mn-cs"/>
              </a:rPr>
              <a:t>̆, эфирные масла и ваши любимые средства для ванны. </a:t>
            </a:r>
            <a:endParaRPr lang="ru-RU" dirty="0"/>
          </a:p>
          <a:p>
            <a:r>
              <a:rPr lang="ru-RU" sz="1200" kern="1200" dirty="0">
                <a:solidFill>
                  <a:schemeClr val="tx1"/>
                </a:solidFill>
                <a:effectLst/>
                <a:latin typeface="+mn-lt"/>
                <a:ea typeface="+mn-ea"/>
                <a:cs typeface="+mn-cs"/>
              </a:rPr>
              <a:t>*</a:t>
            </a:r>
            <a:r>
              <a:rPr lang="ru-RU" sz="1200" kern="1200" dirty="0" err="1">
                <a:solidFill>
                  <a:schemeClr val="tx1"/>
                </a:solidFill>
                <a:effectLst/>
                <a:latin typeface="+mn-lt"/>
                <a:ea typeface="+mn-ea"/>
                <a:cs typeface="+mn-cs"/>
              </a:rPr>
              <a:t>Найдите</a:t>
            </a:r>
            <a:r>
              <a:rPr lang="ru-RU" sz="1200" kern="1200" dirty="0">
                <a:solidFill>
                  <a:schemeClr val="tx1"/>
                </a:solidFill>
                <a:effectLst/>
                <a:latin typeface="+mn-lt"/>
                <a:ea typeface="+mn-ea"/>
                <a:cs typeface="+mn-cs"/>
              </a:rPr>
              <a:t> место в своем доме, в которое вы можете принести такие комфортные вещи, как любимое одеяло, подушка, журнал или книги вашего любимого автора, чтобы вы могли расслабиться.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15</a:t>
            </a:fld>
            <a:endParaRPr lang="ru-RU"/>
          </a:p>
        </p:txBody>
      </p:sp>
    </p:spTree>
    <p:extLst>
      <p:ext uri="{BB962C8B-B14F-4D97-AF65-F5344CB8AC3E}">
        <p14:creationId xmlns:p14="http://schemas.microsoft.com/office/powerpoint/2010/main" val="25373482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Мое время</a:t>
            </a:r>
          </a:p>
          <a:p>
            <a:r>
              <a:rPr lang="ru-RU" sz="1200" kern="1200" dirty="0">
                <a:solidFill>
                  <a:schemeClr val="tx1"/>
                </a:solidFill>
                <a:effectLst/>
                <a:latin typeface="+mn-lt"/>
                <a:ea typeface="+mn-ea"/>
                <a:cs typeface="+mn-cs"/>
              </a:rPr>
              <a:t>* Если у вас есть знакомая семья, живущая поблизости, спросите, не смогут ли они забирать детей на день один раз в неделю или один раз в месяц. </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Воспользуйтесь любыми вариантами «Маминого вечера», которые может предложить ваша церковь. </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 Поговорите с другими мамами и бесплатно посидите по очереди с детьми. </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Организуйте игровые встречи с другими детьми из школы или детского сада.</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Уйдите со своего рабочего места в обеденное время и используйте свой обеденный перерыв для некоторого «моего времени». </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Просыпайтесь на час раньше своих детей (это может быть нелепым предложением, если ваши дети просыпаются в 5 утра). Читайте Библию, наслаждайтесь любимым горячим напитком и размышляйте о Божьих благословениях..</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Когда дети ложатся спать, время от времени отдыхайте. </a:t>
            </a:r>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16</a:t>
            </a:fld>
            <a:endParaRPr lang="ru-RU"/>
          </a:p>
        </p:txBody>
      </p:sp>
    </p:spTree>
    <p:extLst>
      <p:ext uri="{BB962C8B-B14F-4D97-AF65-F5344CB8AC3E}">
        <p14:creationId xmlns:p14="http://schemas.microsoft.com/office/powerpoint/2010/main" val="21980292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17</a:t>
            </a:fld>
            <a:endParaRPr lang="ru-RU"/>
          </a:p>
        </p:txBody>
      </p:sp>
    </p:spTree>
    <p:extLst>
      <p:ext uri="{BB962C8B-B14F-4D97-AF65-F5344CB8AC3E}">
        <p14:creationId xmlns:p14="http://schemas.microsoft.com/office/powerpoint/2010/main" val="32325904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a:solidFill>
                  <a:schemeClr val="tx1"/>
                </a:solidFill>
                <a:effectLst/>
                <a:latin typeface="+mn-lt"/>
                <a:ea typeface="+mn-ea"/>
                <a:cs typeface="+mn-cs"/>
              </a:rPr>
              <a:t>Бывают случаи, когда обстоятельства материнства диктуют, что забота о себе должна </a:t>
            </a:r>
            <a:r>
              <a:rPr lang="ru-RU" sz="1200" kern="1200" dirty="0" err="1">
                <a:solidFill>
                  <a:schemeClr val="tx1"/>
                </a:solidFill>
                <a:effectLst/>
                <a:latin typeface="+mn-lt"/>
                <a:ea typeface="+mn-ea"/>
                <a:cs typeface="+mn-cs"/>
              </a:rPr>
              <a:t>уйти</a:t>
            </a:r>
            <a:r>
              <a:rPr lang="ru-RU" sz="1200" kern="1200" dirty="0">
                <a:solidFill>
                  <a:schemeClr val="tx1"/>
                </a:solidFill>
                <a:effectLst/>
                <a:latin typeface="+mn-lt"/>
                <a:ea typeface="+mn-ea"/>
                <a:cs typeface="+mn-cs"/>
              </a:rPr>
              <a:t> на </a:t>
            </a:r>
            <a:r>
              <a:rPr lang="ru-RU" sz="1200" kern="1200" dirty="0" err="1">
                <a:solidFill>
                  <a:schemeClr val="tx1"/>
                </a:solidFill>
                <a:effectLst/>
                <a:latin typeface="+mn-lt"/>
                <a:ea typeface="+mn-ea"/>
                <a:cs typeface="+mn-cs"/>
              </a:rPr>
              <a:t>второи</a:t>
            </a:r>
            <a:r>
              <a:rPr lang="ru-RU" sz="1200" kern="1200" dirty="0">
                <a:solidFill>
                  <a:schemeClr val="tx1"/>
                </a:solidFill>
                <a:effectLst/>
                <a:latin typeface="+mn-lt"/>
                <a:ea typeface="+mn-ea"/>
                <a:cs typeface="+mn-cs"/>
              </a:rPr>
              <a:t>̆ план. Такова реальность жизни. Не </a:t>
            </a:r>
            <a:r>
              <a:rPr lang="ru-RU" sz="1200" kern="1200" dirty="0" err="1">
                <a:solidFill>
                  <a:schemeClr val="tx1"/>
                </a:solidFill>
                <a:effectLst/>
                <a:latin typeface="+mn-lt"/>
                <a:ea typeface="+mn-ea"/>
                <a:cs typeface="+mn-cs"/>
              </a:rPr>
              <a:t>расстраивайтесь</a:t>
            </a:r>
            <a:r>
              <a:rPr lang="ru-RU" sz="1200" kern="1200" dirty="0">
                <a:solidFill>
                  <a:schemeClr val="tx1"/>
                </a:solidFill>
                <a:effectLst/>
                <a:latin typeface="+mn-lt"/>
                <a:ea typeface="+mn-ea"/>
                <a:cs typeface="+mn-cs"/>
              </a:rPr>
              <a:t> и не </a:t>
            </a:r>
            <a:r>
              <a:rPr lang="ru-RU" sz="1200" kern="1200" dirty="0" err="1">
                <a:solidFill>
                  <a:schemeClr val="tx1"/>
                </a:solidFill>
                <a:effectLst/>
                <a:latin typeface="+mn-lt"/>
                <a:ea typeface="+mn-ea"/>
                <a:cs typeface="+mn-cs"/>
              </a:rPr>
              <a:t>чувствуйте</a:t>
            </a:r>
            <a:r>
              <a:rPr lang="ru-RU" sz="1200" kern="1200" dirty="0">
                <a:solidFill>
                  <a:schemeClr val="tx1"/>
                </a:solidFill>
                <a:effectLst/>
                <a:latin typeface="+mn-lt"/>
                <a:ea typeface="+mn-ea"/>
                <a:cs typeface="+mn-cs"/>
              </a:rPr>
              <a:t> себя </a:t>
            </a:r>
            <a:r>
              <a:rPr lang="ru-RU" sz="1200" kern="1200" dirty="0" err="1">
                <a:solidFill>
                  <a:schemeClr val="tx1"/>
                </a:solidFill>
                <a:effectLst/>
                <a:latin typeface="+mn-lt"/>
                <a:ea typeface="+mn-ea"/>
                <a:cs typeface="+mn-cs"/>
              </a:rPr>
              <a:t>виноватои</a:t>
            </a:r>
            <a:r>
              <a:rPr lang="ru-RU" sz="1200" kern="1200" dirty="0">
                <a:solidFill>
                  <a:schemeClr val="tx1"/>
                </a:solidFill>
                <a:effectLst/>
                <a:latin typeface="+mn-lt"/>
                <a:ea typeface="+mn-ea"/>
                <a:cs typeface="+mn-cs"/>
              </a:rPr>
              <a:t>̆, если это </a:t>
            </a:r>
            <a:r>
              <a:rPr lang="ru-RU" sz="1200" kern="1200" dirty="0" err="1">
                <a:solidFill>
                  <a:schemeClr val="tx1"/>
                </a:solidFill>
                <a:effectLst/>
                <a:latin typeface="+mn-lt"/>
                <a:ea typeface="+mn-ea"/>
                <a:cs typeface="+mn-cs"/>
              </a:rPr>
              <a:t>произойдет</a:t>
            </a:r>
            <a:r>
              <a:rPr lang="ru-RU" sz="1200" kern="1200" dirty="0">
                <a:solidFill>
                  <a:schemeClr val="tx1"/>
                </a:solidFill>
                <a:effectLst/>
                <a:latin typeface="+mn-lt"/>
                <a:ea typeface="+mn-ea"/>
                <a:cs typeface="+mn-cs"/>
              </a:rPr>
              <a:t>. Просто следите за теми моментами, когда у вас появляется время для того, чтобы сделать что-то, что освежит, зарядит </a:t>
            </a:r>
            <a:r>
              <a:rPr lang="ru-RU" sz="1200" kern="1200" dirty="0" err="1">
                <a:solidFill>
                  <a:schemeClr val="tx1"/>
                </a:solidFill>
                <a:effectLst/>
                <a:latin typeface="+mn-lt"/>
                <a:ea typeface="+mn-ea"/>
                <a:cs typeface="+mn-cs"/>
              </a:rPr>
              <a:t>энергиеи</a:t>
            </a:r>
            <a:r>
              <a:rPr lang="ru-RU" sz="1200" kern="1200" dirty="0">
                <a:solidFill>
                  <a:schemeClr val="tx1"/>
                </a:solidFill>
                <a:effectLst/>
                <a:latin typeface="+mn-lt"/>
                <a:ea typeface="+mn-ea"/>
                <a:cs typeface="+mn-cs"/>
              </a:rPr>
              <a:t>̆ и омолодит вас.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18</a:t>
            </a:fld>
            <a:endParaRPr lang="ru-RU"/>
          </a:p>
        </p:txBody>
      </p:sp>
    </p:spTree>
    <p:extLst>
      <p:ext uri="{BB962C8B-B14F-4D97-AF65-F5344CB8AC3E}">
        <p14:creationId xmlns:p14="http://schemas.microsoft.com/office/powerpoint/2010/main" val="22296659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19</a:t>
            </a:fld>
            <a:endParaRPr lang="ru-RU"/>
          </a:p>
        </p:txBody>
      </p:sp>
    </p:spTree>
    <p:extLst>
      <p:ext uri="{BB962C8B-B14F-4D97-AF65-F5344CB8AC3E}">
        <p14:creationId xmlns:p14="http://schemas.microsoft.com/office/powerpoint/2010/main" val="41322064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20</a:t>
            </a:fld>
            <a:endParaRPr lang="ru-RU"/>
          </a:p>
        </p:txBody>
      </p:sp>
    </p:spTree>
    <p:extLst>
      <p:ext uri="{BB962C8B-B14F-4D97-AF65-F5344CB8AC3E}">
        <p14:creationId xmlns:p14="http://schemas.microsoft.com/office/powerpoint/2010/main" val="35638775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Какая удивительная истина, какая удивительная любовь! Он видит, как ты роняешь слезы, Он понимает боль, которую ты испытываешь, и Он видит, как ты усердно трудишься, чтобы быть наилучшей мамой, какой только способна. В то время как другие могут не видеть дальше того, что лежит на поверхности, Бог видит все. Он знает о твоих заботах и потребностях, и Он знает невероятную любовь, которую ты испытываешь к своему ребенку</a:t>
            </a:r>
          </a:p>
          <a:p>
            <a:endParaRPr lang="ru-RU" dirty="0"/>
          </a:p>
          <a:p>
            <a:r>
              <a:rPr lang="ru-RU" dirty="0"/>
              <a:t>ГЛАВА 1</a:t>
            </a:r>
          </a:p>
        </p:txBody>
      </p:sp>
      <p:sp>
        <p:nvSpPr>
          <p:cNvPr id="4" name="Номер слайда 3"/>
          <p:cNvSpPr>
            <a:spLocks noGrp="1"/>
          </p:cNvSpPr>
          <p:nvPr>
            <p:ph type="sldNum" sz="quarter" idx="10"/>
          </p:nvPr>
        </p:nvSpPr>
        <p:spPr/>
        <p:txBody>
          <a:bodyPr/>
          <a:lstStyle/>
          <a:p>
            <a:fld id="{1A8339D7-FD85-472C-A132-B7F6EC6DDA9D}" type="slidenum">
              <a:rPr lang="ru-RU" smtClean="0"/>
              <a:t>2</a:t>
            </a:fld>
            <a:endParaRPr lang="ru-RU"/>
          </a:p>
        </p:txBody>
      </p:sp>
    </p:spTree>
    <p:extLst>
      <p:ext uri="{BB962C8B-B14F-4D97-AF65-F5344CB8AC3E}">
        <p14:creationId xmlns:p14="http://schemas.microsoft.com/office/powerpoint/2010/main" val="11375782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a:t>Установление границ</a:t>
            </a:r>
          </a:p>
          <a:p>
            <a:r>
              <a:rPr lang="ru-RU" dirty="0"/>
              <a:t>Прекратите негативные разговоры с самими собой.</a:t>
            </a:r>
          </a:p>
          <a:p>
            <a:r>
              <a:rPr lang="ru-RU" dirty="0"/>
              <a:t>Сосредоточьтесь на добрых друзьях.</a:t>
            </a:r>
          </a:p>
          <a:p>
            <a:r>
              <a:rPr lang="ru-RU" dirty="0"/>
              <a:t>Сосредоточьтесь на том, что у вас есть на сегодня.</a:t>
            </a:r>
          </a:p>
          <a:p>
            <a:r>
              <a:rPr lang="ru-RU" dirty="0"/>
              <a:t>Честно выражайте свои мысли.</a:t>
            </a:r>
          </a:p>
          <a:p>
            <a:r>
              <a:rPr lang="ru-RU" dirty="0"/>
              <a:t>Самосознание</a:t>
            </a:r>
          </a:p>
          <a:p>
            <a:r>
              <a:rPr lang="ru-RU" dirty="0"/>
              <a:t>Выйдите на улицу.</a:t>
            </a:r>
          </a:p>
          <a:p>
            <a:r>
              <a:rPr lang="ru-RU" dirty="0"/>
              <a:t>Знайте, когда нужно уйти и когда нужно вступиться за себя.</a:t>
            </a:r>
          </a:p>
        </p:txBody>
      </p:sp>
      <p:sp>
        <p:nvSpPr>
          <p:cNvPr id="4" name="Номер слайда 3"/>
          <p:cNvSpPr>
            <a:spLocks noGrp="1"/>
          </p:cNvSpPr>
          <p:nvPr>
            <p:ph type="sldNum" sz="quarter" idx="10"/>
          </p:nvPr>
        </p:nvSpPr>
        <p:spPr/>
        <p:txBody>
          <a:bodyPr/>
          <a:lstStyle/>
          <a:p>
            <a:fld id="{1A8339D7-FD85-472C-A132-B7F6EC6DDA9D}" type="slidenum">
              <a:rPr lang="ru-RU" smtClean="0"/>
              <a:t>3</a:t>
            </a:fld>
            <a:endParaRPr lang="ru-RU"/>
          </a:p>
        </p:txBody>
      </p:sp>
    </p:spTree>
    <p:extLst>
      <p:ext uri="{BB962C8B-B14F-4D97-AF65-F5344CB8AC3E}">
        <p14:creationId xmlns:p14="http://schemas.microsoft.com/office/powerpoint/2010/main" val="482319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5</a:t>
            </a:fld>
            <a:endParaRPr lang="ru-RU"/>
          </a:p>
        </p:txBody>
      </p:sp>
    </p:spTree>
    <p:extLst>
      <p:ext uri="{BB962C8B-B14F-4D97-AF65-F5344CB8AC3E}">
        <p14:creationId xmlns:p14="http://schemas.microsoft.com/office/powerpoint/2010/main" val="441512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a:solidFill>
                  <a:schemeClr val="tx1"/>
                </a:solidFill>
                <a:effectLst/>
                <a:latin typeface="+mn-lt"/>
                <a:ea typeface="+mn-ea"/>
                <a:cs typeface="+mn-cs"/>
              </a:rPr>
              <a:t>Вот некоторые преимущества поиска лицензированного профессионального консультанта: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a:solidFill>
                  <a:schemeClr val="tx1"/>
                </a:solidFill>
                <a:effectLst/>
                <a:latin typeface="+mn-lt"/>
                <a:ea typeface="+mn-ea"/>
                <a:cs typeface="+mn-cs"/>
              </a:rPr>
              <a:t>Они объективны</a:t>
            </a:r>
            <a:r>
              <a:rPr lang="ru-RU" sz="1200" kern="1200" dirty="0">
                <a:solidFill>
                  <a:schemeClr val="tx1"/>
                </a:solidFill>
                <a:effectLst/>
                <a:latin typeface="+mn-lt"/>
                <a:ea typeface="+mn-ea"/>
                <a:cs typeface="+mn-cs"/>
              </a:rPr>
              <a:t>.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a:solidFill>
                  <a:schemeClr val="tx1"/>
                </a:solidFill>
                <a:effectLst/>
                <a:latin typeface="+mn-lt"/>
                <a:ea typeface="+mn-ea"/>
                <a:cs typeface="+mn-cs"/>
              </a:rPr>
              <a:t>Они не вовлечены эмоционально</a:t>
            </a:r>
            <a:r>
              <a:rPr lang="ru-RU" sz="1200" kern="1200" dirty="0">
                <a:solidFill>
                  <a:schemeClr val="tx1"/>
                </a:solidFill>
                <a:effectLst/>
                <a:latin typeface="+mn-lt"/>
                <a:ea typeface="+mn-ea"/>
                <a:cs typeface="+mn-cs"/>
              </a:rPr>
              <a:t>.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a:solidFill>
                  <a:schemeClr val="tx1"/>
                </a:solidFill>
                <a:effectLst/>
                <a:latin typeface="+mn-lt"/>
                <a:ea typeface="+mn-ea"/>
                <a:cs typeface="+mn-cs"/>
              </a:rPr>
              <a:t>Они – обученные и опытные слушатели</a:t>
            </a:r>
            <a:r>
              <a:rPr lang="ru-RU" sz="1200" kern="1200" dirty="0">
                <a:solidFill>
                  <a:schemeClr val="tx1"/>
                </a:solidFill>
                <a:effectLst/>
                <a:latin typeface="+mn-lt"/>
                <a:ea typeface="+mn-ea"/>
                <a:cs typeface="+mn-cs"/>
              </a:rPr>
              <a:t>.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a:solidFill>
                  <a:schemeClr val="tx1"/>
                </a:solidFill>
                <a:effectLst/>
                <a:latin typeface="+mn-lt"/>
                <a:ea typeface="+mn-ea"/>
                <a:cs typeface="+mn-cs"/>
              </a:rPr>
              <a:t>Они могут дать вам </a:t>
            </a:r>
            <a:r>
              <a:rPr lang="ru-RU" sz="1200" b="1" kern="1200" dirty="0" err="1">
                <a:solidFill>
                  <a:schemeClr val="tx1"/>
                </a:solidFill>
                <a:effectLst/>
                <a:latin typeface="+mn-lt"/>
                <a:ea typeface="+mn-ea"/>
                <a:cs typeface="+mn-cs"/>
              </a:rPr>
              <a:t>Библейское</a:t>
            </a:r>
            <a:r>
              <a:rPr lang="ru-RU" sz="1200" b="1" kern="1200" dirty="0">
                <a:solidFill>
                  <a:schemeClr val="tx1"/>
                </a:solidFill>
                <a:effectLst/>
                <a:latin typeface="+mn-lt"/>
                <a:ea typeface="+mn-ea"/>
                <a:cs typeface="+mn-cs"/>
              </a:rPr>
              <a:t> понимание</a:t>
            </a:r>
            <a:r>
              <a:rPr lang="ru-RU" sz="1200" kern="1200" dirty="0">
                <a:solidFill>
                  <a:schemeClr val="tx1"/>
                </a:solidFill>
                <a:effectLst/>
                <a:latin typeface="+mn-lt"/>
                <a:ea typeface="+mn-ea"/>
                <a:cs typeface="+mn-cs"/>
              </a:rPr>
              <a:t>.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a:solidFill>
                  <a:schemeClr val="tx1"/>
                </a:solidFill>
                <a:effectLst/>
                <a:latin typeface="+mn-lt"/>
                <a:ea typeface="+mn-ea"/>
                <a:cs typeface="+mn-cs"/>
              </a:rPr>
              <a:t>Они могут дать вам преимущество своего опыта</a:t>
            </a:r>
            <a:r>
              <a:rPr lang="ru-RU" sz="1200" kern="1200" dirty="0">
                <a:solidFill>
                  <a:schemeClr val="tx1"/>
                </a:solidFill>
                <a:effectLst/>
                <a:latin typeface="+mn-lt"/>
                <a:ea typeface="+mn-ea"/>
                <a:cs typeface="+mn-cs"/>
              </a:rPr>
              <a:t>.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a:solidFill>
                  <a:schemeClr val="tx1"/>
                </a:solidFill>
                <a:effectLst/>
                <a:latin typeface="+mn-lt"/>
                <a:ea typeface="+mn-ea"/>
                <a:cs typeface="+mn-cs"/>
              </a:rPr>
              <a:t>Они сохраняют полную конфиденциальность</a:t>
            </a:r>
            <a:r>
              <a:rPr lang="ru-RU" sz="1200" kern="1200" dirty="0">
                <a:solidFill>
                  <a:schemeClr val="tx1"/>
                </a:solidFill>
                <a:effectLst/>
                <a:latin typeface="+mn-lt"/>
                <a:ea typeface="+mn-ea"/>
                <a:cs typeface="+mn-cs"/>
              </a:rPr>
              <a:t>.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a:solidFill>
                  <a:schemeClr val="tx1"/>
                </a:solidFill>
                <a:effectLst/>
                <a:latin typeface="+mn-lt"/>
                <a:ea typeface="+mn-ea"/>
                <a:cs typeface="+mn-cs"/>
              </a:rPr>
              <a:t>Они могут использовать инструменты и навыки, которые являются результатом их обучения и опыта</a:t>
            </a:r>
            <a:r>
              <a:rPr lang="ru-RU" sz="1200" kern="1200" dirty="0">
                <a:solidFill>
                  <a:schemeClr val="tx1"/>
                </a:solidFill>
                <a:effectLst/>
                <a:latin typeface="+mn-lt"/>
                <a:ea typeface="+mn-ea"/>
                <a:cs typeface="+mn-cs"/>
              </a:rPr>
              <a:t>.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a:solidFill>
                  <a:schemeClr val="tx1"/>
                </a:solidFill>
                <a:effectLst/>
                <a:latin typeface="+mn-lt"/>
                <a:ea typeface="+mn-ea"/>
                <a:cs typeface="+mn-cs"/>
              </a:rPr>
              <a:t>Они могут предложить вам взять на себя ответственность</a:t>
            </a:r>
            <a:r>
              <a:rPr lang="ru-RU" sz="1200" kern="1200" dirty="0">
                <a:solidFill>
                  <a:schemeClr val="tx1"/>
                </a:solidFill>
                <a:effectLst/>
                <a:latin typeface="+mn-lt"/>
                <a:ea typeface="+mn-ea"/>
                <a:cs typeface="+mn-cs"/>
              </a:rPr>
              <a:t>. </a:t>
            </a:r>
            <a:endParaRPr lang="ru-RU" dirty="0"/>
          </a:p>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6</a:t>
            </a:fld>
            <a:endParaRPr lang="ru-RU"/>
          </a:p>
        </p:txBody>
      </p:sp>
    </p:spTree>
    <p:extLst>
      <p:ext uri="{BB962C8B-B14F-4D97-AF65-F5344CB8AC3E}">
        <p14:creationId xmlns:p14="http://schemas.microsoft.com/office/powerpoint/2010/main" val="13196035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8</a:t>
            </a:fld>
            <a:endParaRPr lang="ru-RU"/>
          </a:p>
        </p:txBody>
      </p:sp>
    </p:spTree>
    <p:extLst>
      <p:ext uri="{BB962C8B-B14F-4D97-AF65-F5344CB8AC3E}">
        <p14:creationId xmlns:p14="http://schemas.microsoft.com/office/powerpoint/2010/main" val="1635069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a:solidFill>
                  <a:schemeClr val="tx1"/>
                </a:solidFill>
                <a:effectLst/>
                <a:latin typeface="+mn-lt"/>
                <a:ea typeface="+mn-ea"/>
                <a:cs typeface="+mn-cs"/>
              </a:rPr>
              <a:t>«...вы куплены дорогою ценою» (1 Коринфянам 6: 20). Какую цену заплатил за вас Иисус? Он пролил Свою кровь и умер за вас на кресте. Это означает, что вы представляете огромную ценность. Он заплатил за вас всем, что имел, и это делает вас бесценными. Но насколько вы находите время, чтобы заботиться об этом бесценном даре (о ВАС) на фоне всех других вещей, которые вы должны делать, как мама? Есть ли способы быть хорошей мамой и реально заботиться о себе?</a:t>
            </a:r>
          </a:p>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9</a:t>
            </a:fld>
            <a:endParaRPr lang="ru-RU"/>
          </a:p>
        </p:txBody>
      </p:sp>
    </p:spTree>
    <p:extLst>
      <p:ext uri="{BB962C8B-B14F-4D97-AF65-F5344CB8AC3E}">
        <p14:creationId xmlns:p14="http://schemas.microsoft.com/office/powerpoint/2010/main" val="34194347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11</a:t>
            </a:fld>
            <a:endParaRPr lang="ru-RU"/>
          </a:p>
        </p:txBody>
      </p:sp>
    </p:spTree>
    <p:extLst>
      <p:ext uri="{BB962C8B-B14F-4D97-AF65-F5344CB8AC3E}">
        <p14:creationId xmlns:p14="http://schemas.microsoft.com/office/powerpoint/2010/main" val="39114045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ФИЗИЧЕСКИЕ УПРАЖНЕНИЯ</a:t>
            </a:r>
          </a:p>
          <a:p>
            <a:pPr marL="171450" indent="-171450">
              <a:buFont typeface="Arial" panose="020B0604020202020204" pitchFamily="34" charset="0"/>
              <a:buChar char="•"/>
            </a:pPr>
            <a:endParaRPr lang="ru-RU" sz="1200" kern="1200" dirty="0">
              <a:solidFill>
                <a:schemeClr val="tx1"/>
              </a:solidFill>
              <a:effectLst/>
              <a:latin typeface="+mn-lt"/>
              <a:ea typeface="+mn-ea"/>
              <a:cs typeface="+mn-cs"/>
            </a:endParaRPr>
          </a:p>
          <a:p>
            <a:r>
              <a:rPr lang="ru-RU" sz="1200" b="1" kern="1200" dirty="0">
                <a:solidFill>
                  <a:schemeClr val="tx1"/>
                </a:solidFill>
                <a:effectLst/>
                <a:latin typeface="+mn-lt"/>
                <a:ea typeface="+mn-ea"/>
                <a:cs typeface="+mn-cs"/>
              </a:rPr>
              <a:t>Разминка для мозга </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Делайте</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каждыи</a:t>
            </a:r>
            <a:r>
              <a:rPr lang="ru-RU" sz="1200" kern="1200" dirty="0">
                <a:solidFill>
                  <a:schemeClr val="tx1"/>
                </a:solidFill>
                <a:effectLst/>
                <a:latin typeface="+mn-lt"/>
                <a:ea typeface="+mn-ea"/>
                <a:cs typeface="+mn-cs"/>
              </a:rPr>
              <a:t>̆ день что-то, что улучшает работу вашего мозга. </a:t>
            </a:r>
            <a:endParaRPr lang="ru-RU" dirty="0"/>
          </a:p>
          <a:p>
            <a:r>
              <a:rPr lang="ru-RU" sz="1200" kern="1200" dirty="0">
                <a:solidFill>
                  <a:schemeClr val="tx1"/>
                </a:solidFill>
                <a:effectLst/>
                <a:latin typeface="+mn-lt"/>
                <a:ea typeface="+mn-ea"/>
                <a:cs typeface="+mn-cs"/>
              </a:rPr>
              <a:t>*</a:t>
            </a:r>
            <a:r>
              <a:rPr lang="ru-RU" sz="1200" kern="1200" dirty="0" err="1">
                <a:solidFill>
                  <a:schemeClr val="tx1"/>
                </a:solidFill>
                <a:effectLst/>
                <a:latin typeface="+mn-lt"/>
                <a:ea typeface="+mn-ea"/>
                <a:cs typeface="+mn-cs"/>
              </a:rPr>
              <a:t>Делайте</a:t>
            </a:r>
            <a:r>
              <a:rPr lang="ru-RU" sz="1200" kern="1200" dirty="0">
                <a:solidFill>
                  <a:schemeClr val="tx1"/>
                </a:solidFill>
                <a:effectLst/>
                <a:latin typeface="+mn-lt"/>
                <a:ea typeface="+mn-ea"/>
                <a:cs typeface="+mn-cs"/>
              </a:rPr>
              <a:t> записи в своем журнале или дневнике. </a:t>
            </a:r>
            <a:r>
              <a:rPr lang="ru-RU" sz="1200" kern="1200" dirty="0" err="1">
                <a:solidFill>
                  <a:schemeClr val="tx1"/>
                </a:solidFill>
                <a:effectLst/>
                <a:latin typeface="+mn-lt"/>
                <a:ea typeface="+mn-ea"/>
                <a:cs typeface="+mn-cs"/>
              </a:rPr>
              <a:t>Саморефлексия</a:t>
            </a:r>
            <a:r>
              <a:rPr lang="ru-RU" sz="1200" kern="1200" dirty="0">
                <a:solidFill>
                  <a:schemeClr val="tx1"/>
                </a:solidFill>
                <a:effectLst/>
                <a:latin typeface="+mn-lt"/>
                <a:ea typeface="+mn-ea"/>
                <a:cs typeface="+mn-cs"/>
              </a:rPr>
              <a:t> полезна для вас и вашего ребенка. </a:t>
            </a:r>
            <a:endParaRPr lang="ru-RU" dirty="0"/>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Нарисуйте</a:t>
            </a:r>
            <a:r>
              <a:rPr lang="ru-RU" sz="1200" kern="1200" dirty="0">
                <a:solidFill>
                  <a:schemeClr val="tx1"/>
                </a:solidFill>
                <a:effectLst/>
                <a:latin typeface="+mn-lt"/>
                <a:ea typeface="+mn-ea"/>
                <a:cs typeface="+mn-cs"/>
              </a:rPr>
              <a:t> что-нибудь, что вы любите, или возьмите книжку-раскраску. Вы даже можете раскрашивать вместе с ребенком. </a:t>
            </a:r>
            <a:endParaRPr lang="ru-RU" dirty="0"/>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Поразмышляйте</a:t>
            </a:r>
            <a:r>
              <a:rPr lang="ru-RU" sz="1200" kern="1200" dirty="0">
                <a:solidFill>
                  <a:schemeClr val="tx1"/>
                </a:solidFill>
                <a:effectLst/>
                <a:latin typeface="+mn-lt"/>
                <a:ea typeface="+mn-ea"/>
                <a:cs typeface="+mn-cs"/>
              </a:rPr>
              <a:t> о </a:t>
            </a:r>
            <a:r>
              <a:rPr lang="ru-RU" sz="1200" kern="1200" dirty="0" err="1">
                <a:solidFill>
                  <a:schemeClr val="tx1"/>
                </a:solidFill>
                <a:effectLst/>
                <a:latin typeface="+mn-lt"/>
                <a:ea typeface="+mn-ea"/>
                <a:cs typeface="+mn-cs"/>
              </a:rPr>
              <a:t>своеи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любимои</a:t>
            </a:r>
            <a:r>
              <a:rPr lang="ru-RU" sz="1200" kern="1200" dirty="0">
                <a:solidFill>
                  <a:schemeClr val="tx1"/>
                </a:solidFill>
                <a:effectLst/>
                <a:latin typeface="+mn-lt"/>
                <a:ea typeface="+mn-ea"/>
                <a:cs typeface="+mn-cs"/>
              </a:rPr>
              <a:t>̆ истории из Библии. Возможно, вы захотите пересказать ее в современных выражениях, разыграть ее по ролям, нарисовать картину, чтобы повесить на стену или выбрать другое занятие. Вы можете даже совместить эту деятельность с </a:t>
            </a:r>
            <a:r>
              <a:rPr lang="ru-RU" sz="1200" kern="1200" dirty="0" err="1">
                <a:solidFill>
                  <a:schemeClr val="tx1"/>
                </a:solidFill>
                <a:effectLst/>
                <a:latin typeface="+mn-lt"/>
                <a:ea typeface="+mn-ea"/>
                <a:cs typeface="+mn-cs"/>
              </a:rPr>
              <a:t>семейным</a:t>
            </a:r>
            <a:r>
              <a:rPr lang="ru-RU" sz="1200" kern="1200" dirty="0">
                <a:solidFill>
                  <a:schemeClr val="tx1"/>
                </a:solidFill>
                <a:effectLst/>
                <a:latin typeface="+mn-lt"/>
                <a:ea typeface="+mn-ea"/>
                <a:cs typeface="+mn-cs"/>
              </a:rPr>
              <a:t> богослужением. </a:t>
            </a:r>
            <a:endParaRPr lang="ru-RU" dirty="0"/>
          </a:p>
          <a:p>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Прочитайте</a:t>
            </a:r>
            <a:r>
              <a:rPr lang="ru-RU" sz="1200" kern="1200" dirty="0">
                <a:solidFill>
                  <a:schemeClr val="tx1"/>
                </a:solidFill>
                <a:effectLst/>
                <a:latin typeface="+mn-lt"/>
                <a:ea typeface="+mn-ea"/>
                <a:cs typeface="+mn-cs"/>
              </a:rPr>
              <a:t> хорошую книгу. Возможно, вы сможете прочитать книгу своему ребенку или вместе с ним и обсудить ее. </a:t>
            </a:r>
            <a:endParaRPr lang="ru-RU" dirty="0"/>
          </a:p>
          <a:p>
            <a:pPr marL="171450" indent="-171450">
              <a:buFont typeface="Arial" panose="020B0604020202020204" pitchFamily="34" charset="0"/>
              <a:buChar char="•"/>
            </a:pPr>
            <a:r>
              <a:rPr lang="ru-RU" sz="1200" kern="1200" dirty="0" err="1">
                <a:solidFill>
                  <a:schemeClr val="tx1"/>
                </a:solidFill>
                <a:effectLst/>
                <a:latin typeface="+mn-lt"/>
                <a:ea typeface="+mn-ea"/>
                <a:cs typeface="+mn-cs"/>
              </a:rPr>
              <a:t>Разгадайте</a:t>
            </a:r>
            <a:r>
              <a:rPr lang="ru-RU" sz="1200" kern="1200" dirty="0">
                <a:solidFill>
                  <a:schemeClr val="tx1"/>
                </a:solidFill>
                <a:effectLst/>
                <a:latin typeface="+mn-lt"/>
                <a:ea typeface="+mn-ea"/>
                <a:cs typeface="+mn-cs"/>
              </a:rPr>
              <a:t> кроссворд или </a:t>
            </a:r>
            <a:r>
              <a:rPr lang="ru-RU" sz="1200" kern="1200" dirty="0" err="1">
                <a:solidFill>
                  <a:schemeClr val="tx1"/>
                </a:solidFill>
                <a:effectLst/>
                <a:latin typeface="+mn-lt"/>
                <a:ea typeface="+mn-ea"/>
                <a:cs typeface="+mn-cs"/>
              </a:rPr>
              <a:t>поиграйте</a:t>
            </a:r>
            <a:r>
              <a:rPr lang="ru-RU" sz="1200" kern="1200" dirty="0">
                <a:solidFill>
                  <a:schemeClr val="tx1"/>
                </a:solidFill>
                <a:effectLst/>
                <a:latin typeface="+mn-lt"/>
                <a:ea typeface="+mn-ea"/>
                <a:cs typeface="+mn-cs"/>
              </a:rPr>
              <a:t> вместе в скрабл. </a:t>
            </a:r>
          </a:p>
          <a:p>
            <a:endParaRPr lang="ru-RU" dirty="0"/>
          </a:p>
          <a:p>
            <a:pPr marL="171450" indent="-171450">
              <a:buFont typeface="Arial" panose="020B0604020202020204" pitchFamily="34" charset="0"/>
              <a:buChar char="•"/>
            </a:pP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12</a:t>
            </a:fld>
            <a:endParaRPr lang="ru-RU"/>
          </a:p>
        </p:txBody>
      </p:sp>
    </p:spTree>
    <p:extLst>
      <p:ext uri="{BB962C8B-B14F-4D97-AF65-F5344CB8AC3E}">
        <p14:creationId xmlns:p14="http://schemas.microsoft.com/office/powerpoint/2010/main" val="17395688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9F67B7-173F-4206-83F9-D45A21B37859}"/>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91502328-C39F-4ADC-7ACD-2FE2490D3C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2D1DB1D8-7838-CDAD-38A9-D9233EDA3349}"/>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11341FED-53F7-442C-B046-951D645125A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300ED30-3B1B-AD4E-8D58-A501E40CFE68}"/>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312850292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4F9328-0DB7-B6D9-0985-626E85A95B0A}"/>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BC94D5DE-3D8C-83D4-BA1F-E691C4CC883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CA2AE2B-8B34-669C-04CC-38A61A60CC24}"/>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F08C8EB0-97ED-72FA-F98D-A4F93782B75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0227BF5-8651-134E-0F09-AE460F5E2C31}"/>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130172366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F5B8CBF-3404-EB2E-CE59-86EFA05A3251}"/>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3C3EB0C7-68A8-7DB0-3318-FE4757DA0228}"/>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5D0D287-E949-3063-7EFB-B9265D7AF1F0}"/>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0A59339D-3CD4-062F-6D80-47A5F0F9BD5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3B37F8A-1ADC-7721-38C8-02864705B8B2}"/>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2059681602"/>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50CF92-999C-51C1-F0F2-11D9CCC718D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0691DB8-2027-B0B3-54F9-6DE2C207625B}"/>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C042E92-7E01-783C-54C6-B7776C544C7F}"/>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108B9D97-0B4F-974D-3066-378356DAF1A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043DDD2-D35D-1E91-8B24-9B6D4C6A9309}"/>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2147906235"/>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3513CC-393C-73D5-81C8-080102231866}"/>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6BAB36E7-ACD2-9F00-D249-7241F5F64A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0CE11DF-612A-A303-B2CA-B54AE3BEEC5E}"/>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57DF295E-8A66-A985-9281-ECB04FC1D4E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9ABC2E8-1A9C-4915-5B67-E5ACB812CFCF}"/>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397664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7284444-F477-C53E-2FCC-6446D8F0E60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73DC6BB4-7D43-8B34-E172-A74222DCDA04}"/>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8AB19BA2-B1AB-7222-59B4-3D6F3CDB174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A10D6D0A-3020-5E9B-DB59-70695804D05C}"/>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6" name="Нижний колонтитул 5">
            <a:extLst>
              <a:ext uri="{FF2B5EF4-FFF2-40B4-BE49-F238E27FC236}">
                <a16:creationId xmlns:a16="http://schemas.microsoft.com/office/drawing/2014/main" id="{4C1A51B6-4CAA-4522-90AF-E474174AB49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FFB1548-A9A8-8F30-6472-91420E398ADA}"/>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968095797"/>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89EBA1-CAD7-9372-E96E-20267BE65372}"/>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2A5E5F46-D504-C86B-E3A2-95645640BD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260AC13C-4706-F78C-4CFF-615B5ACD64FE}"/>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72CA0E12-4C3A-14C5-3E89-1FE0011AEF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3649E501-921A-9F20-F70A-35012381BFF0}"/>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C793026-B5B4-C462-00B6-5DF25C1CB7DE}"/>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8" name="Нижний колонтитул 7">
            <a:extLst>
              <a:ext uri="{FF2B5EF4-FFF2-40B4-BE49-F238E27FC236}">
                <a16:creationId xmlns:a16="http://schemas.microsoft.com/office/drawing/2014/main" id="{7D1732F4-4015-3A20-8935-30CAC5091723}"/>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40BC84C0-402E-E788-1A85-D6A761813DB7}"/>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681398472"/>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2B31D0-FB83-7C14-3F4C-4AD01ADAE9BA}"/>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7D3179B-BF0E-1DA3-A257-5F7F081DA469}"/>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4" name="Нижний колонтитул 3">
            <a:extLst>
              <a:ext uri="{FF2B5EF4-FFF2-40B4-BE49-F238E27FC236}">
                <a16:creationId xmlns:a16="http://schemas.microsoft.com/office/drawing/2014/main" id="{378F8C87-0636-4A69-F4A7-AF1A6A443B48}"/>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0A38150C-1261-02AA-DF80-A8672BF3106E}"/>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2151753245"/>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6CA84885-1B1C-3A1D-4447-1B8B93E25052}"/>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3" name="Нижний колонтитул 2">
            <a:extLst>
              <a:ext uri="{FF2B5EF4-FFF2-40B4-BE49-F238E27FC236}">
                <a16:creationId xmlns:a16="http://schemas.microsoft.com/office/drawing/2014/main" id="{3985A194-CA5C-4DE0-04DF-79DC36F9040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D003FD1E-DA03-A211-DBC1-1687A00B76CA}"/>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1683823878"/>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9BC723-5D90-C6D1-5648-86FAB590524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EE41ABF3-A8DE-B99D-805B-981454C5E5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338BCB40-C0F0-26B6-9E20-C6B150050B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F613F6D-89FE-AA0F-EE82-35F37CDF932C}"/>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6" name="Нижний колонтитул 5">
            <a:extLst>
              <a:ext uri="{FF2B5EF4-FFF2-40B4-BE49-F238E27FC236}">
                <a16:creationId xmlns:a16="http://schemas.microsoft.com/office/drawing/2014/main" id="{0DE06020-EAF9-DF8E-B4F2-1A65D504624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1E338E6-588B-DC8E-93FA-264594D0FD19}"/>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106164021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8A4D5E-C88E-012F-589D-63598E7AC5D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C681898-552B-5151-95C4-6D61AB1EB1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EB69ED3B-28EA-C2F9-51B0-9AFEF3BDE0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F3EF129-1F0A-ECC2-D89E-E0F7EF0C529B}"/>
              </a:ext>
            </a:extLst>
          </p:cNvPr>
          <p:cNvSpPr>
            <a:spLocks noGrp="1"/>
          </p:cNvSpPr>
          <p:nvPr>
            <p:ph type="dt" sz="half" idx="10"/>
          </p:nvPr>
        </p:nvSpPr>
        <p:spPr/>
        <p:txBody>
          <a:bodyPr/>
          <a:lstStyle/>
          <a:p>
            <a:fld id="{D377730B-63C5-CE4E-9D1F-AF9E91C56060}" type="datetimeFigureOut">
              <a:rPr lang="ru-RU" smtClean="0"/>
              <a:t>03.11.2022</a:t>
            </a:fld>
            <a:endParaRPr lang="ru-RU"/>
          </a:p>
        </p:txBody>
      </p:sp>
      <p:sp>
        <p:nvSpPr>
          <p:cNvPr id="6" name="Нижний колонтитул 5">
            <a:extLst>
              <a:ext uri="{FF2B5EF4-FFF2-40B4-BE49-F238E27FC236}">
                <a16:creationId xmlns:a16="http://schemas.microsoft.com/office/drawing/2014/main" id="{A0EA68B1-66A3-6BBA-45E6-3825A55EAB8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C5FA7B9-A0B8-BB09-4CA3-05B701E02771}"/>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89355136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32F873-4244-EDD5-C2D6-8F55A6A898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CA01E83D-F4AF-9024-61DA-9C5EBB5CFD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5A36EA5-7B59-DB30-2339-8D746C76B7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77730B-63C5-CE4E-9D1F-AF9E91C56060}"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457A7A57-5CDA-59F9-3A98-27D1287743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54F9B662-7961-C154-1A8A-670D5B99BA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916BD3-E8A4-C949-B497-1352344BC7B7}" type="slidenum">
              <a:rPr lang="ru-RU" smtClean="0"/>
              <a:t>‹#›</a:t>
            </a:fld>
            <a:endParaRPr lang="ru-RU"/>
          </a:p>
        </p:txBody>
      </p:sp>
    </p:spTree>
    <p:extLst>
      <p:ext uri="{BB962C8B-B14F-4D97-AF65-F5344CB8AC3E}">
        <p14:creationId xmlns:p14="http://schemas.microsoft.com/office/powerpoint/2010/main" val="1609434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2.jp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jp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snana\Pictures\Новая папка\images (8).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02314" y="264121"/>
            <a:ext cx="2952328" cy="221139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nana\Pictures\Новая папка\images (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8168" y="4556748"/>
            <a:ext cx="2635374" cy="20543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nana\Pictures\Новая папка\depositphotos_269483136-stock-photo-family-children-and-parenthood-concep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3552" y="3656273"/>
            <a:ext cx="4201962" cy="280831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nana\Pictures\Новая папка\Без названия (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8865" y="1287424"/>
            <a:ext cx="169545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snana\Pictures\Новая папка\image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03428" y="264121"/>
            <a:ext cx="3241044" cy="215676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rot="20786917">
            <a:off x="1606511" y="1647962"/>
            <a:ext cx="6674724" cy="2769989"/>
          </a:xfrm>
          <a:prstGeom prst="rect">
            <a:avLst/>
          </a:prstGeom>
        </p:spPr>
        <p:txBody>
          <a:bodyPr wrap="square">
            <a:spAutoFit/>
          </a:bodyPr>
          <a:lstStyle/>
          <a:p>
            <a:r>
              <a:rPr lang="ru-RU" dirty="0"/>
              <a:t>                        </a:t>
            </a:r>
          </a:p>
          <a:p>
            <a:r>
              <a:rPr lang="ru-RU" dirty="0"/>
              <a:t>     </a:t>
            </a:r>
            <a:r>
              <a:rPr lang="ru-RU" sz="3200" i="1" dirty="0"/>
              <a:t>СОЛО   </a:t>
            </a:r>
            <a:r>
              <a:rPr lang="ru-RU" dirty="0"/>
              <a:t>   </a:t>
            </a:r>
          </a:p>
          <a:p>
            <a:r>
              <a:rPr lang="ru-RU" dirty="0"/>
              <a:t> </a:t>
            </a:r>
            <a:r>
              <a:rPr lang="ru-RU" sz="8800" b="1" i="1" dirty="0">
                <a:solidFill>
                  <a:srgbClr val="C00000"/>
                </a:solidFill>
              </a:rPr>
              <a:t>МАМА</a:t>
            </a:r>
            <a:r>
              <a:rPr lang="ru-RU" sz="7200" b="1" i="1" dirty="0">
                <a:solidFill>
                  <a:schemeClr val="accent4">
                    <a:lumMod val="75000"/>
                  </a:schemeClr>
                </a:solidFill>
              </a:rPr>
              <a:t> </a:t>
            </a:r>
            <a:r>
              <a:rPr lang="ru-RU" sz="5400" b="1" dirty="0">
                <a:solidFill>
                  <a:schemeClr val="accent4">
                    <a:lumMod val="75000"/>
                  </a:schemeClr>
                </a:solidFill>
              </a:rPr>
              <a:t>   </a:t>
            </a:r>
            <a:r>
              <a:rPr lang="ru-RU" dirty="0"/>
              <a:t>    </a:t>
            </a:r>
          </a:p>
          <a:p>
            <a:endParaRPr lang="ru-RU" dirty="0"/>
          </a:p>
          <a:p>
            <a:r>
              <a:rPr lang="ru-RU" dirty="0"/>
              <a:t>                     </a:t>
            </a:r>
          </a:p>
        </p:txBody>
      </p:sp>
      <p:sp>
        <p:nvSpPr>
          <p:cNvPr id="5" name="Прямоугольник 4"/>
          <p:cNvSpPr/>
          <p:nvPr/>
        </p:nvSpPr>
        <p:spPr>
          <a:xfrm rot="10204286" flipV="1">
            <a:off x="7572222" y="2963776"/>
            <a:ext cx="2849497" cy="1384995"/>
          </a:xfrm>
          <a:prstGeom prst="rect">
            <a:avLst/>
          </a:prstGeom>
        </p:spPr>
        <p:txBody>
          <a:bodyPr wrap="square">
            <a:spAutoFit/>
          </a:bodyPr>
          <a:lstStyle/>
          <a:p>
            <a:r>
              <a:rPr lang="ru-RU" sz="2800" i="1" dirty="0">
                <a:solidFill>
                  <a:schemeClr val="accent2">
                    <a:lumMod val="75000"/>
                  </a:schemeClr>
                </a:solidFill>
              </a:rPr>
              <a:t>От выживания к процветанию</a:t>
            </a:r>
          </a:p>
          <a:p>
            <a:r>
              <a:rPr lang="ru-RU" sz="2800" i="1" dirty="0">
                <a:solidFill>
                  <a:schemeClr val="accent2">
                    <a:lumMod val="75000"/>
                  </a:schemeClr>
                </a:solidFill>
              </a:rPr>
              <a:t>      </a:t>
            </a:r>
            <a:r>
              <a:rPr lang="ru-RU" sz="2800" b="1" i="1" dirty="0">
                <a:solidFill>
                  <a:schemeClr val="accent2">
                    <a:lumMod val="75000"/>
                  </a:schemeClr>
                </a:solidFill>
              </a:rPr>
              <a:t>ЧАСТЬ 1</a:t>
            </a:r>
          </a:p>
        </p:txBody>
      </p:sp>
      <p:sp>
        <p:nvSpPr>
          <p:cNvPr id="6" name="Прямоугольник 5"/>
          <p:cNvSpPr/>
          <p:nvPr/>
        </p:nvSpPr>
        <p:spPr>
          <a:xfrm>
            <a:off x="5735960" y="4653136"/>
            <a:ext cx="1656184" cy="1015663"/>
          </a:xfrm>
          <a:prstGeom prst="rect">
            <a:avLst/>
          </a:prstGeom>
        </p:spPr>
        <p:txBody>
          <a:bodyPr wrap="square">
            <a:spAutoFit/>
          </a:bodyPr>
          <a:lstStyle/>
          <a:p>
            <a:r>
              <a:rPr lang="ru-RU" sz="2000" b="1" dirty="0"/>
              <a:t>    Доктор </a:t>
            </a:r>
          </a:p>
          <a:p>
            <a:r>
              <a:rPr lang="ru-RU" sz="2000" b="1" dirty="0"/>
              <a:t>   ПАМЕЛА    КОНСУЭГРА</a:t>
            </a:r>
          </a:p>
        </p:txBody>
      </p:sp>
    </p:spTree>
    <p:extLst>
      <p:ext uri="{BB962C8B-B14F-4D97-AF65-F5344CB8AC3E}">
        <p14:creationId xmlns:p14="http://schemas.microsoft.com/office/powerpoint/2010/main" val="2249670915"/>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1026" name="Picture 2" descr="C:\Users\snana\Pictures\Новая папка\images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262" y="40084"/>
            <a:ext cx="11887200" cy="681791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AE6B1444-8A30-C56F-0841-79150B4BD685}"/>
              </a:ext>
            </a:extLst>
          </p:cNvPr>
          <p:cNvSpPr/>
          <p:nvPr/>
        </p:nvSpPr>
        <p:spPr>
          <a:xfrm>
            <a:off x="2028825" y="1261218"/>
            <a:ext cx="8001000" cy="4524315"/>
          </a:xfrm>
          <a:prstGeom prst="rect">
            <a:avLst/>
          </a:prstGeom>
        </p:spPr>
        <p:txBody>
          <a:bodyPr wrap="square">
            <a:spAutoFit/>
          </a:bodyPr>
          <a:lstStyle/>
          <a:p>
            <a:r>
              <a:rPr lang="ru-RU" sz="3200" i="1" dirty="0" err="1">
                <a:solidFill>
                  <a:srgbClr val="FF0000"/>
                </a:solidFill>
                <a:latin typeface="TimesNewRomanPSMT"/>
              </a:rPr>
              <a:t>Пожалуйста</a:t>
            </a:r>
            <a:r>
              <a:rPr lang="ru-RU" sz="3200" i="1" dirty="0">
                <a:solidFill>
                  <a:srgbClr val="FF0000"/>
                </a:solidFill>
                <a:latin typeface="TimesNewRomanPSMT"/>
              </a:rPr>
              <a:t>, </a:t>
            </a:r>
            <a:r>
              <a:rPr lang="ru-RU" sz="3200" i="1" dirty="0" err="1">
                <a:solidFill>
                  <a:srgbClr val="FF0000"/>
                </a:solidFill>
                <a:latin typeface="TimesNewRomanPSMT"/>
              </a:rPr>
              <a:t>поймите</a:t>
            </a:r>
            <a:r>
              <a:rPr lang="ru-RU" sz="3200" i="1" dirty="0">
                <a:solidFill>
                  <a:srgbClr val="FF0000"/>
                </a:solidFill>
                <a:latin typeface="TimesNewRomanPSMT"/>
              </a:rPr>
              <a:t>, что заботиться о себе – это не значить тратить большие средства или ресурсы, и это также не добавляет дополнительных дел в ваш уже </a:t>
            </a:r>
            <a:r>
              <a:rPr lang="ru-RU" sz="3200" i="1" dirty="0" err="1">
                <a:solidFill>
                  <a:srgbClr val="FF0000"/>
                </a:solidFill>
                <a:latin typeface="TimesNewRomanPSMT"/>
              </a:rPr>
              <a:t>переполненныи</a:t>
            </a:r>
            <a:r>
              <a:rPr lang="ru-RU" sz="3200" i="1" dirty="0">
                <a:solidFill>
                  <a:srgbClr val="FF0000"/>
                </a:solidFill>
                <a:latin typeface="TimesNewRomanPSMT"/>
              </a:rPr>
              <a:t>̆ список. Вместо этого речь идет о поиске </a:t>
            </a:r>
            <a:r>
              <a:rPr lang="ru-RU" sz="3200" i="1" dirty="0" err="1">
                <a:solidFill>
                  <a:srgbClr val="FF0000"/>
                </a:solidFill>
                <a:latin typeface="TimesNewRomanPSMT"/>
              </a:rPr>
              <a:t>возможностеи</a:t>
            </a:r>
            <a:r>
              <a:rPr lang="ru-RU" sz="3200" i="1" dirty="0">
                <a:solidFill>
                  <a:srgbClr val="FF0000"/>
                </a:solidFill>
                <a:latin typeface="TimesNewRomanPSMT"/>
              </a:rPr>
              <a:t>̆, которые, вероятно, уже существуют в вашем напряженном дне, и которые могут помочь вам достичь </a:t>
            </a:r>
            <a:r>
              <a:rPr lang="ru-RU" sz="3200" i="1" dirty="0" err="1">
                <a:solidFill>
                  <a:srgbClr val="FF0000"/>
                </a:solidFill>
                <a:latin typeface="TimesNewRomanPSMT"/>
              </a:rPr>
              <a:t>этои</a:t>
            </a:r>
            <a:r>
              <a:rPr lang="ru-RU" sz="3200" i="1" dirty="0">
                <a:solidFill>
                  <a:srgbClr val="FF0000"/>
                </a:solidFill>
                <a:latin typeface="TimesNewRomanPSMT"/>
              </a:rPr>
              <a:t>̆ цели. </a:t>
            </a:r>
            <a:endParaRPr lang="ru-RU" sz="3200" i="1" dirty="0">
              <a:solidFill>
                <a:srgbClr val="FF0000"/>
              </a:solidFill>
            </a:endParaRPr>
          </a:p>
        </p:txBody>
      </p:sp>
    </p:spTree>
    <p:extLst>
      <p:ext uri="{BB962C8B-B14F-4D97-AF65-F5344CB8AC3E}">
        <p14:creationId xmlns:p14="http://schemas.microsoft.com/office/powerpoint/2010/main" val="1147302263"/>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 y="84938"/>
            <a:ext cx="11372850" cy="66881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6F9DD32F-D298-33D1-30D3-1A85DAA57E40}"/>
              </a:ext>
            </a:extLst>
          </p:cNvPr>
          <p:cNvSpPr/>
          <p:nvPr/>
        </p:nvSpPr>
        <p:spPr>
          <a:xfrm>
            <a:off x="1397000" y="1229525"/>
            <a:ext cx="9956800" cy="2985433"/>
          </a:xfrm>
          <a:prstGeom prst="rect">
            <a:avLst/>
          </a:prstGeom>
        </p:spPr>
        <p:txBody>
          <a:bodyPr wrap="square">
            <a:spAutoFit/>
          </a:bodyPr>
          <a:lstStyle/>
          <a:p>
            <a:r>
              <a:rPr lang="ru-RU" sz="4400" i="1" dirty="0">
                <a:solidFill>
                  <a:schemeClr val="accent4">
                    <a:lumMod val="50000"/>
                  </a:schemeClr>
                </a:solidFill>
                <a:latin typeface="TimesNewRomanPS"/>
              </a:rPr>
              <a:t>Личные размышления </a:t>
            </a:r>
          </a:p>
          <a:p>
            <a:endParaRPr lang="ru-RU" sz="3600" i="1" dirty="0">
              <a:solidFill>
                <a:schemeClr val="accent4">
                  <a:lumMod val="50000"/>
                </a:schemeClr>
              </a:solidFill>
            </a:endParaRPr>
          </a:p>
          <a:p>
            <a:pPr>
              <a:buFont typeface="+mj-lt"/>
              <a:buAutoNum type="arabicPeriod"/>
            </a:pPr>
            <a:r>
              <a:rPr lang="ru-RU" sz="3600" i="1" dirty="0">
                <a:solidFill>
                  <a:schemeClr val="accent4">
                    <a:lumMod val="50000"/>
                  </a:schemeClr>
                </a:solidFill>
                <a:latin typeface="TimesNewRomanPSMT"/>
              </a:rPr>
              <a:t>Когда в </a:t>
            </a:r>
            <a:r>
              <a:rPr lang="ru-RU" sz="3600" i="1" dirty="0" err="1">
                <a:solidFill>
                  <a:schemeClr val="accent4">
                    <a:lumMod val="50000"/>
                  </a:schemeClr>
                </a:solidFill>
                <a:latin typeface="TimesNewRomanPSMT"/>
              </a:rPr>
              <a:t>последнии</a:t>
            </a:r>
            <a:r>
              <a:rPr lang="ru-RU" sz="3600" i="1" dirty="0">
                <a:solidFill>
                  <a:schemeClr val="accent4">
                    <a:lumMod val="50000"/>
                  </a:schemeClr>
                </a:solidFill>
                <a:latin typeface="TimesNewRomanPSMT"/>
              </a:rPr>
              <a:t>̆ раз вы делали что-то, что вам особенно нравится? </a:t>
            </a:r>
          </a:p>
          <a:p>
            <a:pPr>
              <a:buFont typeface="+mj-lt"/>
              <a:buAutoNum type="arabicPeriod"/>
            </a:pPr>
            <a:r>
              <a:rPr lang="ru-RU" sz="3600" i="1" dirty="0">
                <a:solidFill>
                  <a:schemeClr val="accent4">
                    <a:lumMod val="50000"/>
                  </a:schemeClr>
                </a:solidFill>
                <a:latin typeface="TimesNewRomanPSMT"/>
              </a:rPr>
              <a:t>Что это было? </a:t>
            </a:r>
          </a:p>
        </p:txBody>
      </p:sp>
    </p:spTree>
    <p:extLst>
      <p:ext uri="{BB962C8B-B14F-4D97-AF65-F5344CB8AC3E}">
        <p14:creationId xmlns:p14="http://schemas.microsoft.com/office/powerpoint/2010/main" val="712631697"/>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5846" y="157805"/>
            <a:ext cx="11728939" cy="654238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35760" y="620689"/>
            <a:ext cx="5256584" cy="584775"/>
          </a:xfrm>
          <a:prstGeom prst="rect">
            <a:avLst/>
          </a:prstGeom>
        </p:spPr>
        <p:txBody>
          <a:bodyPr wrap="square">
            <a:spAutoFit/>
          </a:bodyPr>
          <a:lstStyle/>
          <a:p>
            <a:r>
              <a:rPr lang="ru-RU" sz="3200" b="1" dirty="0">
                <a:solidFill>
                  <a:schemeClr val="accent2">
                    <a:lumMod val="75000"/>
                  </a:schemeClr>
                </a:solidFill>
              </a:rPr>
              <a:t>Забота о себе</a:t>
            </a:r>
          </a:p>
        </p:txBody>
      </p:sp>
      <p:sp>
        <p:nvSpPr>
          <p:cNvPr id="5" name="Прямоугольник 4"/>
          <p:cNvSpPr/>
          <p:nvPr/>
        </p:nvSpPr>
        <p:spPr>
          <a:xfrm>
            <a:off x="3431704" y="1305341"/>
            <a:ext cx="6018868" cy="646331"/>
          </a:xfrm>
          <a:prstGeom prst="rect">
            <a:avLst/>
          </a:prstGeom>
        </p:spPr>
        <p:txBody>
          <a:bodyPr wrap="square">
            <a:spAutoFit/>
          </a:bodyPr>
          <a:lstStyle/>
          <a:p>
            <a:r>
              <a:rPr lang="ru-RU" sz="3600" b="1" i="1" dirty="0">
                <a:solidFill>
                  <a:schemeClr val="accent3">
                    <a:lumMod val="50000"/>
                  </a:schemeClr>
                </a:solidFill>
                <a:latin typeface="Times New Roman" panose="02020603050405020304" pitchFamily="18" charset="0"/>
                <a:cs typeface="Times New Roman" panose="02020603050405020304" pitchFamily="18" charset="0"/>
              </a:rPr>
              <a:t>Физические упражнения </a:t>
            </a:r>
          </a:p>
        </p:txBody>
      </p:sp>
      <p:sp>
        <p:nvSpPr>
          <p:cNvPr id="3" name="Прямоугольник 2">
            <a:extLst>
              <a:ext uri="{FF2B5EF4-FFF2-40B4-BE49-F238E27FC236}">
                <a16:creationId xmlns:a16="http://schemas.microsoft.com/office/drawing/2014/main" id="{E0325E35-0E35-D648-4F45-49C12AB53538}"/>
              </a:ext>
            </a:extLst>
          </p:cNvPr>
          <p:cNvSpPr/>
          <p:nvPr/>
        </p:nvSpPr>
        <p:spPr>
          <a:xfrm>
            <a:off x="3048000" y="2136339"/>
            <a:ext cx="6096000" cy="3416320"/>
          </a:xfrm>
          <a:prstGeom prst="rect">
            <a:avLst/>
          </a:prstGeom>
        </p:spPr>
        <p:txBody>
          <a:bodyPr>
            <a:spAutoFit/>
          </a:bodyPr>
          <a:lstStyle/>
          <a:p>
            <a:r>
              <a:rPr lang="ru-RU" sz="2400" dirty="0"/>
              <a:t>* </a:t>
            </a:r>
            <a:r>
              <a:rPr lang="ru-RU" sz="2400" dirty="0" err="1"/>
              <a:t>Прогуляйтесь</a:t>
            </a:r>
            <a:r>
              <a:rPr lang="ru-RU" sz="2400" dirty="0"/>
              <a:t> вокруг квартала. </a:t>
            </a:r>
          </a:p>
          <a:p>
            <a:r>
              <a:rPr lang="ru-RU" sz="2400" dirty="0"/>
              <a:t>* </a:t>
            </a:r>
            <a:r>
              <a:rPr lang="ru-RU" sz="2400" dirty="0" err="1"/>
              <a:t>Сделайте</a:t>
            </a:r>
            <a:r>
              <a:rPr lang="ru-RU" sz="2400" dirty="0"/>
              <a:t> растяжку в </a:t>
            </a:r>
            <a:r>
              <a:rPr lang="ru-RU" sz="2400" dirty="0" err="1"/>
              <a:t>своеи</a:t>
            </a:r>
            <a:r>
              <a:rPr lang="ru-RU" sz="2400" dirty="0"/>
              <a:t>̆ </a:t>
            </a:r>
            <a:r>
              <a:rPr lang="ru-RU" sz="2400" dirty="0" err="1"/>
              <a:t>гостинои</a:t>
            </a:r>
            <a:r>
              <a:rPr lang="ru-RU" sz="2400" dirty="0"/>
              <a:t>̆. </a:t>
            </a:r>
          </a:p>
          <a:p>
            <a:r>
              <a:rPr lang="ru-RU" sz="2400" dirty="0"/>
              <a:t>* </a:t>
            </a:r>
            <a:r>
              <a:rPr lang="ru-RU" sz="2400" dirty="0" err="1"/>
              <a:t>Пойдите</a:t>
            </a:r>
            <a:r>
              <a:rPr lang="ru-RU" sz="2400" dirty="0"/>
              <a:t> поплавать. </a:t>
            </a:r>
          </a:p>
          <a:p>
            <a:r>
              <a:rPr lang="ru-RU" sz="2400" dirty="0"/>
              <a:t>* Возьмите на прогулку свой велосипед. </a:t>
            </a:r>
          </a:p>
          <a:p>
            <a:r>
              <a:rPr lang="ru-RU" sz="2400" dirty="0"/>
              <a:t>* </a:t>
            </a:r>
            <a:r>
              <a:rPr lang="ru-RU" sz="2400" dirty="0" err="1"/>
              <a:t>Поиграйте</a:t>
            </a:r>
            <a:r>
              <a:rPr lang="ru-RU" sz="2400" dirty="0"/>
              <a:t> со своими детьми на улице. </a:t>
            </a:r>
          </a:p>
          <a:p>
            <a:r>
              <a:rPr lang="ru-RU" sz="2400" dirty="0"/>
              <a:t>* Сходите в парк и </a:t>
            </a:r>
            <a:r>
              <a:rPr lang="ru-RU" sz="2400" dirty="0" err="1"/>
              <a:t>поиграйте</a:t>
            </a:r>
            <a:r>
              <a:rPr lang="ru-RU" sz="2400" dirty="0"/>
              <a:t> на </a:t>
            </a:r>
            <a:r>
              <a:rPr lang="ru-RU" sz="2400" dirty="0" err="1"/>
              <a:t>детскои</a:t>
            </a:r>
            <a:r>
              <a:rPr lang="ru-RU" sz="2400" dirty="0"/>
              <a:t>̆ площадке со своими детьми. </a:t>
            </a:r>
          </a:p>
          <a:p>
            <a:r>
              <a:rPr lang="ru-RU" sz="2400" dirty="0"/>
              <a:t>* </a:t>
            </a:r>
            <a:r>
              <a:rPr lang="ru-RU" sz="2400" dirty="0" err="1"/>
              <a:t>Потренируйтесь</a:t>
            </a:r>
            <a:r>
              <a:rPr lang="ru-RU" sz="2400" dirty="0"/>
              <a:t> в </a:t>
            </a:r>
            <a:r>
              <a:rPr lang="ru-RU" sz="2400" dirty="0" err="1"/>
              <a:t>своеи</a:t>
            </a:r>
            <a:r>
              <a:rPr lang="ru-RU" sz="2400" dirty="0"/>
              <a:t>̆ </a:t>
            </a:r>
            <a:r>
              <a:rPr lang="ru-RU" sz="2400" dirty="0" err="1"/>
              <a:t>гостинои</a:t>
            </a:r>
            <a:r>
              <a:rPr lang="ru-RU" sz="2400" dirty="0"/>
              <a:t>̆. </a:t>
            </a:r>
          </a:p>
          <a:p>
            <a:pPr marL="171450" indent="-171450">
              <a:buFont typeface="Arial" panose="020B0604020202020204" pitchFamily="34" charset="0"/>
              <a:buChar char="•"/>
            </a:pPr>
            <a:r>
              <a:rPr lang="ru-RU" sz="2400" dirty="0" err="1"/>
              <a:t>Поработайте</a:t>
            </a:r>
            <a:r>
              <a:rPr lang="ru-RU" sz="2400" dirty="0"/>
              <a:t> в своем саду или во дворе. </a:t>
            </a:r>
          </a:p>
        </p:txBody>
      </p:sp>
    </p:spTree>
    <p:extLst>
      <p:ext uri="{BB962C8B-B14F-4D97-AF65-F5344CB8AC3E}">
        <p14:creationId xmlns:p14="http://schemas.microsoft.com/office/powerpoint/2010/main" val="32255779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linds(horizontal)">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blinds(horizontal)">
                                      <p:cBhvr>
                                        <p:cTn id="17" dur="500"/>
                                        <p:tgtEl>
                                          <p:spTgt spid="3">
                                            <p:txEl>
                                              <p:pRg st="0" end="0"/>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blinds(horizontal)">
                                      <p:cBhvr>
                                        <p:cTn id="20" dur="500"/>
                                        <p:tgtEl>
                                          <p:spTgt spid="3">
                                            <p:txEl>
                                              <p:pRg st="1" end="1"/>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blinds(horizontal)">
                                      <p:cBhvr>
                                        <p:cTn id="23" dur="500"/>
                                        <p:tgtEl>
                                          <p:spTgt spid="3">
                                            <p:txEl>
                                              <p:pRg st="2" end="2"/>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blinds(horizontal)">
                                      <p:cBhvr>
                                        <p:cTn id="26" dur="500"/>
                                        <p:tgtEl>
                                          <p:spTgt spid="3">
                                            <p:txEl>
                                              <p:pRg st="3" end="3"/>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linds(horizontal)">
                                      <p:cBhvr>
                                        <p:cTn id="29" dur="500"/>
                                        <p:tgtEl>
                                          <p:spTgt spid="3">
                                            <p:txEl>
                                              <p:pRg st="4" end="4"/>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blinds(horizontal)">
                                      <p:cBhvr>
                                        <p:cTn id="32" dur="500"/>
                                        <p:tgtEl>
                                          <p:spTgt spid="3">
                                            <p:txEl>
                                              <p:pRg st="5" end="5"/>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blinds(horizontal)">
                                      <p:cBhvr>
                                        <p:cTn id="35" dur="500"/>
                                        <p:tgtEl>
                                          <p:spTgt spid="3">
                                            <p:txEl>
                                              <p:pRg st="6" end="6"/>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3">
                                            <p:txEl>
                                              <p:pRg st="7" end="7"/>
                                            </p:txEl>
                                          </p:spTgt>
                                        </p:tgtEl>
                                        <p:attrNameLst>
                                          <p:attrName>style.visibility</p:attrName>
                                        </p:attrNameLst>
                                      </p:cBhvr>
                                      <p:to>
                                        <p:strVal val="visible"/>
                                      </p:to>
                                    </p:set>
                                    <p:animEffect transition="in" filter="blinds(horizontal)">
                                      <p:cBhvr>
                                        <p:cTn id="3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2142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35760" y="620689"/>
            <a:ext cx="5256584" cy="646331"/>
          </a:xfrm>
          <a:prstGeom prst="rect">
            <a:avLst/>
          </a:prstGeom>
        </p:spPr>
        <p:txBody>
          <a:bodyPr wrap="square">
            <a:spAutoFit/>
          </a:bodyPr>
          <a:lstStyle/>
          <a:p>
            <a:r>
              <a:rPr lang="ru-RU" sz="3600" b="1" dirty="0">
                <a:solidFill>
                  <a:schemeClr val="accent2">
                    <a:lumMod val="75000"/>
                  </a:schemeClr>
                </a:solidFill>
              </a:rPr>
              <a:t>Забота о себе</a:t>
            </a:r>
          </a:p>
        </p:txBody>
      </p:sp>
      <p:sp>
        <p:nvSpPr>
          <p:cNvPr id="5" name="Прямоугольник 4"/>
          <p:cNvSpPr/>
          <p:nvPr/>
        </p:nvSpPr>
        <p:spPr>
          <a:xfrm>
            <a:off x="3431704" y="1412777"/>
            <a:ext cx="4680520" cy="461665"/>
          </a:xfrm>
          <a:prstGeom prst="rect">
            <a:avLst/>
          </a:prstGeom>
        </p:spPr>
        <p:txBody>
          <a:bodyPr wrap="square">
            <a:spAutoFit/>
          </a:bodyPr>
          <a:lstStyle/>
          <a:p>
            <a:r>
              <a:rPr lang="ru-RU" sz="2400" dirty="0"/>
              <a:t> </a:t>
            </a:r>
          </a:p>
        </p:txBody>
      </p:sp>
      <p:sp>
        <p:nvSpPr>
          <p:cNvPr id="6" name="Прямоугольник 5"/>
          <p:cNvSpPr/>
          <p:nvPr/>
        </p:nvSpPr>
        <p:spPr>
          <a:xfrm>
            <a:off x="5222630" y="1522584"/>
            <a:ext cx="5483098" cy="1077218"/>
          </a:xfrm>
          <a:prstGeom prst="rect">
            <a:avLst/>
          </a:prstGeom>
        </p:spPr>
        <p:txBody>
          <a:bodyPr wrap="square">
            <a:spAutoFit/>
          </a:bodyPr>
          <a:lstStyle/>
          <a:p>
            <a:r>
              <a:rPr lang="ru-RU" sz="4000" b="1" i="1" dirty="0">
                <a:solidFill>
                  <a:schemeClr val="accent3">
                    <a:lumMod val="50000"/>
                  </a:schemeClr>
                </a:solidFill>
                <a:latin typeface="Times New Roman" panose="02020603050405020304" pitchFamily="18" charset="0"/>
                <a:cs typeface="Times New Roman" panose="02020603050405020304" pitchFamily="18" charset="0"/>
              </a:rPr>
              <a:t>Разминка для мозга</a:t>
            </a:r>
            <a:br>
              <a:rPr lang="ru-RU" sz="2400" dirty="0"/>
            </a:br>
            <a:endParaRPr lang="ru-RU" sz="2400" dirty="0"/>
          </a:p>
        </p:txBody>
      </p:sp>
      <p:sp>
        <p:nvSpPr>
          <p:cNvPr id="3" name="Прямоугольник 2">
            <a:extLst>
              <a:ext uri="{FF2B5EF4-FFF2-40B4-BE49-F238E27FC236}">
                <a16:creationId xmlns:a16="http://schemas.microsoft.com/office/drawing/2014/main" id="{FB373169-D4E8-385A-DF8A-91DDFBA60388}"/>
              </a:ext>
            </a:extLst>
          </p:cNvPr>
          <p:cNvSpPr/>
          <p:nvPr/>
        </p:nvSpPr>
        <p:spPr>
          <a:xfrm>
            <a:off x="2949104" y="1790239"/>
            <a:ext cx="6677496" cy="369332"/>
          </a:xfrm>
          <a:prstGeom prst="rect">
            <a:avLst/>
          </a:prstGeom>
        </p:spPr>
        <p:txBody>
          <a:bodyPr wrap="square">
            <a:spAutoFit/>
          </a:bodyPr>
          <a:lstStyle/>
          <a:p>
            <a:r>
              <a:rPr lang="ru-RU" dirty="0"/>
              <a:t> </a:t>
            </a:r>
          </a:p>
        </p:txBody>
      </p:sp>
      <p:sp>
        <p:nvSpPr>
          <p:cNvPr id="7" name="Прямоугольник 6">
            <a:extLst>
              <a:ext uri="{FF2B5EF4-FFF2-40B4-BE49-F238E27FC236}">
                <a16:creationId xmlns:a16="http://schemas.microsoft.com/office/drawing/2014/main" id="{BE649E24-3D05-5EEE-0336-22D92E73EC6D}"/>
              </a:ext>
            </a:extLst>
          </p:cNvPr>
          <p:cNvSpPr/>
          <p:nvPr/>
        </p:nvSpPr>
        <p:spPr>
          <a:xfrm rot="10800000" flipV="1">
            <a:off x="2417212" y="2194519"/>
            <a:ext cx="6677495" cy="984885"/>
          </a:xfrm>
          <a:prstGeom prst="rect">
            <a:avLst/>
          </a:prstGeom>
        </p:spPr>
        <p:txBody>
          <a:bodyPr wrap="square">
            <a:spAutoFit/>
          </a:bodyPr>
          <a:lstStyle/>
          <a:p>
            <a:br>
              <a:rPr lang="ru-RU" dirty="0"/>
            </a:br>
            <a:r>
              <a:rPr lang="ru-RU" sz="4000" b="1" i="1" dirty="0">
                <a:solidFill>
                  <a:schemeClr val="accent3">
                    <a:lumMod val="50000"/>
                  </a:schemeClr>
                </a:solidFill>
                <a:latin typeface="Times New Roman" panose="02020603050405020304" pitchFamily="18" charset="0"/>
                <a:cs typeface="Times New Roman" panose="02020603050405020304" pitchFamily="18" charset="0"/>
              </a:rPr>
              <a:t>Побалуйте себя</a:t>
            </a:r>
          </a:p>
        </p:txBody>
      </p:sp>
      <p:pic>
        <p:nvPicPr>
          <p:cNvPr id="11" name="Рисунок 10">
            <a:extLst>
              <a:ext uri="{FF2B5EF4-FFF2-40B4-BE49-F238E27FC236}">
                <a16:creationId xmlns:a16="http://schemas.microsoft.com/office/drawing/2014/main" id="{C4CFCF2B-727B-EB9C-AD36-916571FB502F}"/>
              </a:ext>
            </a:extLst>
          </p:cNvPr>
          <p:cNvPicPr>
            <a:picLocks noChangeAspect="1"/>
          </p:cNvPicPr>
          <p:nvPr/>
        </p:nvPicPr>
        <p:blipFill>
          <a:blip r:embed="rId4"/>
          <a:stretch>
            <a:fillRect/>
          </a:stretch>
        </p:blipFill>
        <p:spPr>
          <a:xfrm>
            <a:off x="4465041" y="3653580"/>
            <a:ext cx="3916447" cy="2736493"/>
          </a:xfrm>
          <a:prstGeom prst="rect">
            <a:avLst/>
          </a:prstGeom>
        </p:spPr>
      </p:pic>
    </p:spTree>
    <p:extLst>
      <p:ext uri="{BB962C8B-B14F-4D97-AF65-F5344CB8AC3E}">
        <p14:creationId xmlns:p14="http://schemas.microsoft.com/office/powerpoint/2010/main" val="324578092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blinds(horizontal)">
                                      <p:cBhvr>
                                        <p:cTn id="17"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4041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935760" y="620689"/>
            <a:ext cx="5256584" cy="646331"/>
          </a:xfrm>
          <a:prstGeom prst="rect">
            <a:avLst/>
          </a:prstGeom>
        </p:spPr>
        <p:txBody>
          <a:bodyPr wrap="square">
            <a:spAutoFit/>
          </a:bodyPr>
          <a:lstStyle/>
          <a:p>
            <a:r>
              <a:rPr lang="ru-RU" sz="3600" b="1" dirty="0">
                <a:solidFill>
                  <a:schemeClr val="accent2">
                    <a:lumMod val="75000"/>
                  </a:schemeClr>
                </a:solidFill>
              </a:rPr>
              <a:t>Забота о себе</a:t>
            </a:r>
          </a:p>
        </p:txBody>
      </p:sp>
      <p:sp>
        <p:nvSpPr>
          <p:cNvPr id="5" name="Прямоугольник 4"/>
          <p:cNvSpPr/>
          <p:nvPr/>
        </p:nvSpPr>
        <p:spPr>
          <a:xfrm>
            <a:off x="3431704" y="1412777"/>
            <a:ext cx="4680520" cy="461665"/>
          </a:xfrm>
          <a:prstGeom prst="rect">
            <a:avLst/>
          </a:prstGeom>
        </p:spPr>
        <p:txBody>
          <a:bodyPr wrap="square">
            <a:spAutoFit/>
          </a:bodyPr>
          <a:lstStyle/>
          <a:p>
            <a:r>
              <a:rPr lang="ru-RU" sz="2400" dirty="0"/>
              <a:t> </a:t>
            </a:r>
          </a:p>
        </p:txBody>
      </p:sp>
      <p:sp>
        <p:nvSpPr>
          <p:cNvPr id="6" name="Прямоугольник 5"/>
          <p:cNvSpPr/>
          <p:nvPr/>
        </p:nvSpPr>
        <p:spPr>
          <a:xfrm>
            <a:off x="4290646" y="1412777"/>
            <a:ext cx="6123354" cy="3539430"/>
          </a:xfrm>
          <a:prstGeom prst="rect">
            <a:avLst/>
          </a:prstGeom>
        </p:spPr>
        <p:txBody>
          <a:bodyPr wrap="square">
            <a:spAutoFit/>
          </a:bodyPr>
          <a:lstStyle/>
          <a:p>
            <a:r>
              <a:rPr lang="ru-RU" sz="3200" b="1" i="1" dirty="0" err="1">
                <a:solidFill>
                  <a:schemeClr val="accent3">
                    <a:lumMod val="50000"/>
                  </a:schemeClr>
                </a:solidFill>
                <a:latin typeface="Times New Roman" panose="02020603050405020304" pitchFamily="18" charset="0"/>
                <a:cs typeface="Times New Roman" panose="02020603050405020304" pitchFamily="18" charset="0"/>
              </a:rPr>
              <a:t>Найдите</a:t>
            </a:r>
            <a:r>
              <a:rPr lang="ru-RU" sz="3200" b="1" i="1" dirty="0">
                <a:solidFill>
                  <a:schemeClr val="accent3">
                    <a:lumMod val="50000"/>
                  </a:schemeClr>
                </a:solidFill>
                <a:latin typeface="Times New Roman" panose="02020603050405020304" pitchFamily="18" charset="0"/>
                <a:cs typeface="Times New Roman" panose="02020603050405020304" pitchFamily="18" charset="0"/>
              </a:rPr>
              <a:t> время, чтобы побыть с подругами</a:t>
            </a:r>
          </a:p>
          <a:p>
            <a:endParaRPr lang="ru-RU" sz="3200" b="1" i="1" dirty="0"/>
          </a:p>
          <a:p>
            <a:r>
              <a:rPr lang="ru-RU" sz="3200" b="1" i="1" dirty="0">
                <a:solidFill>
                  <a:schemeClr val="accent3">
                    <a:lumMod val="50000"/>
                  </a:schemeClr>
                </a:solidFill>
                <a:latin typeface="Times New Roman" panose="02020603050405020304" pitchFamily="18" charset="0"/>
                <a:cs typeface="Times New Roman" panose="02020603050405020304" pitchFamily="18" charset="0"/>
              </a:rPr>
              <a:t>Попробуйте что-то новое </a:t>
            </a:r>
          </a:p>
          <a:p>
            <a:endParaRPr lang="ru-RU" sz="3200" b="1" i="1" dirty="0"/>
          </a:p>
          <a:p>
            <a:r>
              <a:rPr lang="ru-RU" sz="3200" b="1" i="1" dirty="0">
                <a:solidFill>
                  <a:schemeClr val="accent3">
                    <a:lumMod val="50000"/>
                  </a:schemeClr>
                </a:solidFill>
                <a:latin typeface="Times New Roman" panose="02020603050405020304" pitchFamily="18" charset="0"/>
                <a:cs typeface="Times New Roman" panose="02020603050405020304" pitchFamily="18" charset="0"/>
              </a:rPr>
              <a:t>Оттачивайте свои навыки</a:t>
            </a:r>
            <a:endParaRPr lang="ru-RU" sz="3200" i="1" dirty="0">
              <a:solidFill>
                <a:schemeClr val="accent3">
                  <a:lumMod val="50000"/>
                </a:schemeClr>
              </a:solidFill>
              <a:latin typeface="Times New Roman" panose="02020603050405020304" pitchFamily="18" charset="0"/>
              <a:cs typeface="Times New Roman" panose="02020603050405020304" pitchFamily="18" charset="0"/>
            </a:endParaRPr>
          </a:p>
          <a:p>
            <a:endParaRPr lang="ru-RU" sz="3200" b="1" i="1" dirty="0"/>
          </a:p>
        </p:txBody>
      </p:sp>
      <p:pic>
        <p:nvPicPr>
          <p:cNvPr id="7" name="Рисунок 6" descr="Изображение выглядит как человек, стол, женщина, окно&#10;&#10;Автоматически созданное описание">
            <a:extLst>
              <a:ext uri="{FF2B5EF4-FFF2-40B4-BE49-F238E27FC236}">
                <a16:creationId xmlns:a16="http://schemas.microsoft.com/office/drawing/2014/main" id="{B570B7B8-1B01-C0D9-8970-0DA280927D17}"/>
              </a:ext>
            </a:extLst>
          </p:cNvPr>
          <p:cNvPicPr>
            <a:picLocks noChangeAspect="1"/>
          </p:cNvPicPr>
          <p:nvPr/>
        </p:nvPicPr>
        <p:blipFill>
          <a:blip r:embed="rId4"/>
          <a:stretch>
            <a:fillRect/>
          </a:stretch>
        </p:blipFill>
        <p:spPr>
          <a:xfrm>
            <a:off x="228600" y="3568310"/>
            <a:ext cx="3570165" cy="2372506"/>
          </a:xfrm>
          <a:prstGeom prst="rect">
            <a:avLst/>
          </a:prstGeom>
        </p:spPr>
      </p:pic>
    </p:spTree>
    <p:extLst>
      <p:ext uri="{BB962C8B-B14F-4D97-AF65-F5344CB8AC3E}">
        <p14:creationId xmlns:p14="http://schemas.microsoft.com/office/powerpoint/2010/main" val="36799410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linds(horizont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6">
                                            <p:txEl>
                                              <p:pRg st="2" end="2"/>
                                            </p:txEl>
                                          </p:spTgt>
                                        </p:tgtEl>
                                        <p:attrNameLst>
                                          <p:attrName>style.visibility</p:attrName>
                                        </p:attrNameLst>
                                      </p:cBhvr>
                                      <p:to>
                                        <p:strVal val="visible"/>
                                      </p:to>
                                    </p:set>
                                    <p:animEffect transition="in" filter="blinds(horizontal)">
                                      <p:cBhvr>
                                        <p:cTn id="17" dur="500"/>
                                        <p:tgtEl>
                                          <p:spTgt spid="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6">
                                            <p:txEl>
                                              <p:pRg st="4" end="4"/>
                                            </p:txEl>
                                          </p:spTgt>
                                        </p:tgtEl>
                                        <p:attrNameLst>
                                          <p:attrName>style.visibility</p:attrName>
                                        </p:attrNameLst>
                                      </p:cBhvr>
                                      <p:to>
                                        <p:strVal val="visible"/>
                                      </p:to>
                                    </p:set>
                                    <p:animEffect transition="in" filter="blinds(horizontal)">
                                      <p:cBhvr>
                                        <p:cTn id="22" dur="500"/>
                                        <p:tgtEl>
                                          <p:spTgt spid="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1"/>
            <a:ext cx="12192000" cy="683108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a:extLst>
              <a:ext uri="{FF2B5EF4-FFF2-40B4-BE49-F238E27FC236}">
                <a16:creationId xmlns:a16="http://schemas.microsoft.com/office/drawing/2014/main" id="{874456AD-0114-4E57-C0ED-D1E2B1C791D4}"/>
              </a:ext>
            </a:extLst>
          </p:cNvPr>
          <p:cNvSpPr/>
          <p:nvPr/>
        </p:nvSpPr>
        <p:spPr>
          <a:xfrm>
            <a:off x="3429000" y="634999"/>
            <a:ext cx="4089400" cy="646331"/>
          </a:xfrm>
          <a:prstGeom prst="rect">
            <a:avLst/>
          </a:prstGeom>
        </p:spPr>
        <p:txBody>
          <a:bodyPr wrap="square">
            <a:spAutoFit/>
          </a:bodyPr>
          <a:lstStyle/>
          <a:p>
            <a:r>
              <a:rPr lang="ru-RU" sz="3600" b="1" dirty="0">
                <a:solidFill>
                  <a:schemeClr val="accent2">
                    <a:lumMod val="75000"/>
                  </a:schemeClr>
                </a:solidFill>
              </a:rPr>
              <a:t>Забота о себе</a:t>
            </a:r>
          </a:p>
        </p:txBody>
      </p:sp>
      <p:sp>
        <p:nvSpPr>
          <p:cNvPr id="4" name="Прямоугольник 3">
            <a:extLst>
              <a:ext uri="{FF2B5EF4-FFF2-40B4-BE49-F238E27FC236}">
                <a16:creationId xmlns:a16="http://schemas.microsoft.com/office/drawing/2014/main" id="{7D64A207-2A4A-B1B4-821F-1F6E66446CA5}"/>
              </a:ext>
            </a:extLst>
          </p:cNvPr>
          <p:cNvSpPr/>
          <p:nvPr/>
        </p:nvSpPr>
        <p:spPr>
          <a:xfrm>
            <a:off x="2667001" y="1551204"/>
            <a:ext cx="7315198" cy="646331"/>
          </a:xfrm>
          <a:prstGeom prst="rect">
            <a:avLst/>
          </a:prstGeom>
        </p:spPr>
        <p:txBody>
          <a:bodyPr wrap="square">
            <a:spAutoFit/>
          </a:bodyPr>
          <a:lstStyle/>
          <a:p>
            <a:r>
              <a:rPr lang="ru-RU" sz="3600" b="1" i="1" dirty="0" err="1">
                <a:solidFill>
                  <a:schemeClr val="accent3">
                    <a:lumMod val="50000"/>
                  </a:schemeClr>
                </a:solidFill>
                <a:latin typeface="TimesNewRomanPS"/>
              </a:rPr>
              <a:t>Смейтесь</a:t>
            </a:r>
            <a:r>
              <a:rPr lang="ru-RU" sz="3600" b="1" i="1" dirty="0">
                <a:solidFill>
                  <a:schemeClr val="accent3">
                    <a:lumMod val="50000"/>
                  </a:schemeClr>
                </a:solidFill>
                <a:latin typeface="TimesNewRomanPS"/>
              </a:rPr>
              <a:t>, веселитесь </a:t>
            </a:r>
            <a:endParaRPr lang="ru-RU" sz="3600" i="1" dirty="0">
              <a:solidFill>
                <a:schemeClr val="accent3">
                  <a:lumMod val="50000"/>
                </a:schemeClr>
              </a:solidFill>
            </a:endParaRPr>
          </a:p>
        </p:txBody>
      </p:sp>
      <p:sp>
        <p:nvSpPr>
          <p:cNvPr id="5" name="Прямоугольник 4">
            <a:extLst>
              <a:ext uri="{FF2B5EF4-FFF2-40B4-BE49-F238E27FC236}">
                <a16:creationId xmlns:a16="http://schemas.microsoft.com/office/drawing/2014/main" id="{2253321E-8531-D518-C8AD-5890B5CDF8ED}"/>
              </a:ext>
            </a:extLst>
          </p:cNvPr>
          <p:cNvSpPr/>
          <p:nvPr/>
        </p:nvSpPr>
        <p:spPr>
          <a:xfrm>
            <a:off x="2321168" y="2467410"/>
            <a:ext cx="7315197" cy="1200329"/>
          </a:xfrm>
          <a:prstGeom prst="rect">
            <a:avLst/>
          </a:prstGeom>
        </p:spPr>
        <p:txBody>
          <a:bodyPr wrap="square">
            <a:spAutoFit/>
          </a:bodyPr>
          <a:lstStyle/>
          <a:p>
            <a:r>
              <a:rPr lang="ru-RU" sz="3600" b="1" i="1" dirty="0">
                <a:solidFill>
                  <a:schemeClr val="accent3">
                    <a:lumMod val="50000"/>
                  </a:schemeClr>
                </a:solidFill>
                <a:latin typeface="TimesNewRomanPS"/>
              </a:rPr>
              <a:t>Приготовьте особое место для отдыха </a:t>
            </a:r>
            <a:endParaRPr lang="ru-RU" sz="3600" i="1" dirty="0">
              <a:solidFill>
                <a:schemeClr val="accent3">
                  <a:lumMod val="50000"/>
                </a:schemeClr>
              </a:solidFill>
            </a:endParaRPr>
          </a:p>
        </p:txBody>
      </p:sp>
      <p:pic>
        <p:nvPicPr>
          <p:cNvPr id="7" name="Рисунок 6" descr="Изображение выглядит как окно, диван, сиденье&#10;&#10;Автоматически созданное описание">
            <a:extLst>
              <a:ext uri="{FF2B5EF4-FFF2-40B4-BE49-F238E27FC236}">
                <a16:creationId xmlns:a16="http://schemas.microsoft.com/office/drawing/2014/main" id="{57151A39-5C29-CC6A-77D7-77C6B1B40EDA}"/>
              </a:ext>
            </a:extLst>
          </p:cNvPr>
          <p:cNvPicPr>
            <a:picLocks noChangeAspect="1"/>
          </p:cNvPicPr>
          <p:nvPr/>
        </p:nvPicPr>
        <p:blipFill>
          <a:blip r:embed="rId4"/>
          <a:stretch>
            <a:fillRect/>
          </a:stretch>
        </p:blipFill>
        <p:spPr>
          <a:xfrm>
            <a:off x="4308231" y="3828114"/>
            <a:ext cx="3675184" cy="2468007"/>
          </a:xfrm>
          <a:prstGeom prst="rect">
            <a:avLst/>
          </a:prstGeom>
        </p:spPr>
      </p:pic>
    </p:spTree>
    <p:extLst>
      <p:ext uri="{BB962C8B-B14F-4D97-AF65-F5344CB8AC3E}">
        <p14:creationId xmlns:p14="http://schemas.microsoft.com/office/powerpoint/2010/main" val="13942076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linds(horizontal)">
                                      <p:cBhvr>
                                        <p:cTn id="1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p:cNvSpPr>
            <a:spLocks noGrp="1"/>
          </p:cNvSpPr>
          <p:nvPr>
            <p:ph type="title"/>
          </p:nvPr>
        </p:nvSpPr>
        <p:spPr>
          <a:xfrm>
            <a:off x="838200" y="365126"/>
            <a:ext cx="5257799" cy="1186584"/>
          </a:xfrm>
        </p:spPr>
        <p:txBody>
          <a:bodyPr vert="horz" lIns="91440" tIns="45720" rIns="91440" bIns="45720" rtlCol="0" anchor="ctr">
            <a:normAutofit/>
          </a:bodyPr>
          <a:lstStyle/>
          <a:p>
            <a:r>
              <a:rPr lang="ru-RU" b="1" dirty="0">
                <a:latin typeface="Arial" panose="020B0604020202020204" pitchFamily="34" charset="0"/>
                <a:cs typeface="Arial" panose="020B0604020202020204" pitchFamily="34" charset="0"/>
              </a:rPr>
              <a:t>МОЕ ВРЕМЯ</a:t>
            </a:r>
            <a:endParaRPr lang="en-US" b="1" dirty="0">
              <a:latin typeface="Arial" panose="020B0604020202020204" pitchFamily="34" charset="0"/>
              <a:cs typeface="Arial" panose="020B0604020202020204" pitchFamily="34" charset="0"/>
            </a:endParaRPr>
          </a:p>
        </p:txBody>
      </p:sp>
      <p:sp>
        <p:nvSpPr>
          <p:cNvPr id="8" name="Объект 7">
            <a:extLst>
              <a:ext uri="{FF2B5EF4-FFF2-40B4-BE49-F238E27FC236}">
                <a16:creationId xmlns:a16="http://schemas.microsoft.com/office/drawing/2014/main" id="{73E470B7-E275-4FEF-DBEB-5B839782169E}"/>
              </a:ext>
            </a:extLst>
          </p:cNvPr>
          <p:cNvSpPr>
            <a:spLocks noGrp="1"/>
          </p:cNvSpPr>
          <p:nvPr>
            <p:ph idx="1"/>
          </p:nvPr>
        </p:nvSpPr>
        <p:spPr>
          <a:xfrm>
            <a:off x="471055" y="1551710"/>
            <a:ext cx="5962785" cy="4625252"/>
          </a:xfrm>
        </p:spPr>
        <p:txBody>
          <a:bodyPr vert="horz" lIns="91440" tIns="45720" rIns="91440" bIns="45720" rtlCol="0">
            <a:normAutofit fontScale="62500" lnSpcReduction="20000"/>
          </a:bodyPr>
          <a:lstStyle/>
          <a:p>
            <a:pPr marL="0" indent="0">
              <a:buNone/>
            </a:pPr>
            <a:endParaRPr lang="en-US" sz="2000" dirty="0"/>
          </a:p>
          <a:p>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Знакомая</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семья</a:t>
            </a:r>
            <a:endParaRPr lang="ru-RU" sz="3400" b="1" i="1" dirty="0">
              <a:latin typeface="Abadi" panose="020B0604020104020204" pitchFamily="34" charset="0"/>
              <a:cs typeface="Arial" panose="020B0604020202020204" pitchFamily="34" charset="0"/>
            </a:endParaRPr>
          </a:p>
          <a:p>
            <a:br>
              <a:rPr lang="en-US" sz="3400" b="1" i="1" dirty="0">
                <a:latin typeface="Abadi" panose="020B0604020104020204" pitchFamily="34" charset="0"/>
                <a:cs typeface="Arial" panose="020B0604020202020204" pitchFamily="34" charset="0"/>
              </a:rPr>
            </a:b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Мамин</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вечер</a:t>
            </a:r>
            <a:r>
              <a:rPr lang="en-US" sz="3400" b="1" i="1" dirty="0">
                <a:latin typeface="Abadi" panose="020B0604020104020204" pitchFamily="34" charset="0"/>
                <a:cs typeface="Arial" panose="020B0604020202020204" pitchFamily="34" charset="0"/>
              </a:rPr>
              <a:t>»</a:t>
            </a:r>
            <a:endParaRPr lang="ru-RU" sz="3400" b="1" i="1" dirty="0">
              <a:latin typeface="Abadi" panose="020B0604020104020204" pitchFamily="34" charset="0"/>
              <a:cs typeface="Arial" panose="020B0604020202020204" pitchFamily="34" charset="0"/>
            </a:endParaRPr>
          </a:p>
          <a:p>
            <a:br>
              <a:rPr lang="en-US" sz="3400" b="1" i="1" dirty="0">
                <a:latin typeface="Abadi" panose="020B0604020104020204" pitchFamily="34" charset="0"/>
                <a:cs typeface="Arial" panose="020B0604020202020204" pitchFamily="34" charset="0"/>
              </a:rPr>
            </a:br>
            <a:r>
              <a:rPr lang="en-US" sz="3400" b="1" i="1" dirty="0">
                <a:latin typeface="Abadi" panose="020B0604020104020204" pitchFamily="34" charset="0"/>
                <a:cs typeface="Arial" panose="020B0604020202020204" pitchFamily="34" charset="0"/>
              </a:rPr>
              <a:t> * </a:t>
            </a:r>
            <a:r>
              <a:rPr lang="en-US" sz="3400" b="1" i="1" dirty="0" err="1">
                <a:latin typeface="Abadi" panose="020B0604020104020204" pitchFamily="34" charset="0"/>
                <a:cs typeface="Arial" panose="020B0604020202020204" pitchFamily="34" charset="0"/>
              </a:rPr>
              <a:t>Посидите</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по</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очереди</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с</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детьми</a:t>
            </a:r>
            <a:r>
              <a:rPr lang="en-US" sz="3400" b="1" i="1" dirty="0">
                <a:latin typeface="Abadi" panose="020B0604020104020204" pitchFamily="34" charset="0"/>
                <a:cs typeface="Arial" panose="020B0604020202020204" pitchFamily="34" charset="0"/>
              </a:rPr>
              <a:t>. </a:t>
            </a:r>
            <a:endParaRPr lang="ru-RU" sz="3400" b="1" i="1" dirty="0">
              <a:latin typeface="Abadi" panose="020B0604020104020204" pitchFamily="34" charset="0"/>
              <a:cs typeface="Arial" panose="020B0604020202020204" pitchFamily="34" charset="0"/>
            </a:endParaRPr>
          </a:p>
          <a:p>
            <a:br>
              <a:rPr lang="en-US" sz="3400" b="1" i="1" dirty="0">
                <a:latin typeface="Abadi" panose="020B0604020104020204" pitchFamily="34" charset="0"/>
                <a:cs typeface="Arial" panose="020B0604020202020204" pitchFamily="34" charset="0"/>
              </a:rPr>
            </a:b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Игровые</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встречи</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с</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другими</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детьми</a:t>
            </a:r>
            <a:endParaRPr lang="ru-RU" sz="3400" b="1" i="1" dirty="0">
              <a:latin typeface="Abadi" panose="020B0604020104020204" pitchFamily="34" charset="0"/>
              <a:cs typeface="Arial" panose="020B0604020202020204" pitchFamily="34" charset="0"/>
            </a:endParaRPr>
          </a:p>
          <a:p>
            <a:br>
              <a:rPr lang="en-US" sz="3400" b="1" i="1" dirty="0">
                <a:latin typeface="Abadi" panose="020B0604020104020204" pitchFamily="34" charset="0"/>
                <a:cs typeface="Arial" panose="020B0604020202020204" pitchFamily="34" charset="0"/>
              </a:rPr>
            </a:b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Обеденный</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перерыв</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для</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некоторого</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моего</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времени</a:t>
            </a:r>
            <a:r>
              <a:rPr lang="en-US" sz="3400" b="1" i="1" dirty="0">
                <a:latin typeface="Abadi" panose="020B0604020104020204" pitchFamily="34" charset="0"/>
                <a:cs typeface="Arial" panose="020B0604020202020204" pitchFamily="34" charset="0"/>
              </a:rPr>
              <a:t>».</a:t>
            </a:r>
            <a:endParaRPr lang="ru-RU" sz="3400" b="1" i="1" dirty="0">
              <a:latin typeface="Abadi" panose="020B0604020104020204" pitchFamily="34" charset="0"/>
              <a:cs typeface="Arial" panose="020B0604020202020204" pitchFamily="34" charset="0"/>
            </a:endParaRPr>
          </a:p>
          <a:p>
            <a:r>
              <a:rPr lang="en-US" sz="3400" b="1" i="1" dirty="0">
                <a:latin typeface="Abadi" panose="020B0604020104020204" pitchFamily="34" charset="0"/>
                <a:cs typeface="Arial" panose="020B0604020202020204" pitchFamily="34" charset="0"/>
              </a:rPr>
              <a:t> </a:t>
            </a:r>
            <a:br>
              <a:rPr lang="en-US" sz="3400" b="1" i="1" dirty="0">
                <a:latin typeface="Abadi" panose="020B0604020104020204" pitchFamily="34" charset="0"/>
                <a:cs typeface="Arial" panose="020B0604020202020204" pitchFamily="34" charset="0"/>
              </a:rPr>
            </a:b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Просыпайтесь</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на</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час</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раньше</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своих</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детей</a:t>
            </a:r>
            <a:endParaRPr lang="ru-RU" sz="3400" b="1" i="1" dirty="0">
              <a:latin typeface="Abadi" panose="020B0604020104020204" pitchFamily="34" charset="0"/>
              <a:cs typeface="Arial" panose="020B0604020202020204" pitchFamily="34" charset="0"/>
            </a:endParaRPr>
          </a:p>
          <a:p>
            <a:br>
              <a:rPr lang="en-US" sz="3400" b="1" i="1" dirty="0">
                <a:latin typeface="Abadi" panose="020B0604020104020204" pitchFamily="34" charset="0"/>
                <a:cs typeface="Arial" panose="020B0604020202020204" pitchFamily="34" charset="0"/>
              </a:rPr>
            </a:b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Когда</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дети</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ложатся</a:t>
            </a:r>
            <a:r>
              <a:rPr lang="en-US" sz="3400" b="1" i="1" dirty="0">
                <a:latin typeface="Abadi" panose="020B0604020104020204" pitchFamily="34" charset="0"/>
                <a:cs typeface="Arial" panose="020B0604020202020204" pitchFamily="34" charset="0"/>
              </a:rPr>
              <a:t> </a:t>
            </a:r>
            <a:r>
              <a:rPr lang="en-US" sz="3400" b="1" i="1" dirty="0" err="1">
                <a:latin typeface="Abadi" panose="020B0604020104020204" pitchFamily="34" charset="0"/>
                <a:cs typeface="Arial" panose="020B0604020202020204" pitchFamily="34" charset="0"/>
              </a:rPr>
              <a:t>спать</a:t>
            </a:r>
            <a:r>
              <a:rPr lang="en-US" sz="3400" b="1" i="1" dirty="0">
                <a:latin typeface="Abadi" panose="020B0604020104020204" pitchFamily="34" charset="0"/>
                <a:cs typeface="Arial" panose="020B0604020202020204" pitchFamily="34" charset="0"/>
              </a:rPr>
              <a:t>…</a:t>
            </a:r>
          </a:p>
        </p:txBody>
      </p:sp>
      <p:pic>
        <p:nvPicPr>
          <p:cNvPr id="7" name="Рисунок 6" descr="Изображение выглядит как человек, внутренний, часы, в позе&#10;&#10;Автоматически созданное описание">
            <a:extLst>
              <a:ext uri="{FF2B5EF4-FFF2-40B4-BE49-F238E27FC236}">
                <a16:creationId xmlns:a16="http://schemas.microsoft.com/office/drawing/2014/main" id="{413B26DD-A79E-A1C6-9260-AB4A947D8576}"/>
              </a:ext>
            </a:extLst>
          </p:cNvPr>
          <p:cNvPicPr>
            <a:picLocks noChangeAspect="1"/>
          </p:cNvPicPr>
          <p:nvPr/>
        </p:nvPicPr>
        <p:blipFill rotWithShape="1">
          <a:blip r:embed="rId3"/>
          <a:srcRect l="6259" r="22010" b="1"/>
          <a:stretch/>
        </p:blipFill>
        <p:spPr>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p:spPr>
      </p:pic>
    </p:spTree>
    <p:extLst>
      <p:ext uri="{BB962C8B-B14F-4D97-AF65-F5344CB8AC3E}">
        <p14:creationId xmlns:p14="http://schemas.microsoft.com/office/powerpoint/2010/main" val="4127530629"/>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A3C210E6-A35A-4F68-8D60-801A019C75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Рисунок 10" descr="Изображение выглядит как человек, внутренний, стена, кровать&#10;&#10;Автоматически созданное описание">
            <a:extLst>
              <a:ext uri="{FF2B5EF4-FFF2-40B4-BE49-F238E27FC236}">
                <a16:creationId xmlns:a16="http://schemas.microsoft.com/office/drawing/2014/main" id="{452D9DA8-3E2B-86B2-8175-B0391630FB54}"/>
              </a:ext>
            </a:extLst>
          </p:cNvPr>
          <p:cNvPicPr>
            <a:picLocks noChangeAspect="1"/>
          </p:cNvPicPr>
          <p:nvPr/>
        </p:nvPicPr>
        <p:blipFill rotWithShape="1">
          <a:blip r:embed="rId3"/>
          <a:srcRect l="8511" r="-2" b="-2"/>
          <a:stretch/>
        </p:blipFill>
        <p:spPr>
          <a:xfrm>
            <a:off x="3136389" y="10"/>
            <a:ext cx="4979304" cy="3401558"/>
          </a:xfrm>
          <a:custGeom>
            <a:avLst/>
            <a:gdLst/>
            <a:ahLst/>
            <a:cxnLst/>
            <a:rect l="l" t="t" r="r" b="b"/>
            <a:pathLst>
              <a:path w="4979304" h="3364992">
                <a:moveTo>
                  <a:pt x="0" y="0"/>
                </a:moveTo>
                <a:lnTo>
                  <a:pt x="4211250" y="0"/>
                </a:lnTo>
                <a:lnTo>
                  <a:pt x="4309461" y="192282"/>
                </a:lnTo>
                <a:cubicBezTo>
                  <a:pt x="4697535" y="1033269"/>
                  <a:pt x="4937593" y="2032690"/>
                  <a:pt x="4974907" y="3110424"/>
                </a:cubicBezTo>
                <a:lnTo>
                  <a:pt x="4979304" y="3364992"/>
                </a:lnTo>
                <a:lnTo>
                  <a:pt x="800592" y="3364992"/>
                </a:lnTo>
                <a:lnTo>
                  <a:pt x="797493" y="3185579"/>
                </a:lnTo>
                <a:cubicBezTo>
                  <a:pt x="756786" y="2009870"/>
                  <a:pt x="474799" y="927359"/>
                  <a:pt x="22579" y="42066"/>
                </a:cubicBezTo>
                <a:close/>
              </a:path>
            </a:pathLst>
          </a:custGeom>
        </p:spPr>
      </p:pic>
      <p:pic>
        <p:nvPicPr>
          <p:cNvPr id="7" name="Рисунок 6">
            <a:extLst>
              <a:ext uri="{FF2B5EF4-FFF2-40B4-BE49-F238E27FC236}">
                <a16:creationId xmlns:a16="http://schemas.microsoft.com/office/drawing/2014/main" id="{23C7DAEA-C73B-7B21-66FB-765157E52EEC}"/>
              </a:ext>
            </a:extLst>
          </p:cNvPr>
          <p:cNvPicPr>
            <a:picLocks noChangeAspect="1"/>
          </p:cNvPicPr>
          <p:nvPr/>
        </p:nvPicPr>
        <p:blipFill rotWithShape="1">
          <a:blip r:embed="rId4"/>
          <a:srcRect l="11829" r="3321" b="-1"/>
          <a:stretch/>
        </p:blipFill>
        <p:spPr>
          <a:xfrm>
            <a:off x="7381690" y="3456433"/>
            <a:ext cx="4810310" cy="3401568"/>
          </a:xfrm>
          <a:custGeom>
            <a:avLst/>
            <a:gdLst/>
            <a:ahLst/>
            <a:cxnLst/>
            <a:rect l="l" t="t" r="r" b="b"/>
            <a:pathLst>
              <a:path w="4810310" h="3401568">
                <a:moveTo>
                  <a:pt x="781270" y="0"/>
                </a:moveTo>
                <a:lnTo>
                  <a:pt x="4810310" y="0"/>
                </a:lnTo>
                <a:lnTo>
                  <a:pt x="4810310" y="3401568"/>
                </a:lnTo>
                <a:lnTo>
                  <a:pt x="0" y="3401568"/>
                </a:lnTo>
                <a:lnTo>
                  <a:pt x="1963" y="3397912"/>
                </a:lnTo>
                <a:cubicBezTo>
                  <a:pt x="454182" y="2512619"/>
                  <a:pt x="736170" y="1430108"/>
                  <a:pt x="776876" y="254399"/>
                </a:cubicBezTo>
                <a:close/>
              </a:path>
            </a:pathLst>
          </a:custGeom>
        </p:spPr>
      </p:pic>
      <p:pic>
        <p:nvPicPr>
          <p:cNvPr id="5" name="Рисунок 4" descr="Изображение выглядит как еда, стол, фрукт, деревянный&#10;&#10;Автоматически созданное описание">
            <a:extLst>
              <a:ext uri="{FF2B5EF4-FFF2-40B4-BE49-F238E27FC236}">
                <a16:creationId xmlns:a16="http://schemas.microsoft.com/office/drawing/2014/main" id="{8A663975-5C3F-3895-EFD7-889CA6920A5F}"/>
              </a:ext>
            </a:extLst>
          </p:cNvPr>
          <p:cNvPicPr>
            <a:picLocks noChangeAspect="1"/>
          </p:cNvPicPr>
          <p:nvPr/>
        </p:nvPicPr>
        <p:blipFill rotWithShape="1">
          <a:blip r:embed="rId5"/>
          <a:srcRect l="2779" r="568"/>
          <a:stretch/>
        </p:blipFill>
        <p:spPr>
          <a:xfrm>
            <a:off x="3189428" y="3456432"/>
            <a:ext cx="4925479" cy="3401568"/>
          </a:xfrm>
          <a:custGeom>
            <a:avLst/>
            <a:gdLst/>
            <a:ahLst/>
            <a:cxnLst/>
            <a:rect l="l" t="t" r="r" b="b"/>
            <a:pathLst>
              <a:path w="4925479" h="3364992">
                <a:moveTo>
                  <a:pt x="749362" y="0"/>
                </a:moveTo>
                <a:lnTo>
                  <a:pt x="4925479" y="0"/>
                </a:lnTo>
                <a:lnTo>
                  <a:pt x="4921868" y="209033"/>
                </a:lnTo>
                <a:cubicBezTo>
                  <a:pt x="4884554" y="1286766"/>
                  <a:pt x="4644496" y="2286187"/>
                  <a:pt x="4256422" y="3127175"/>
                </a:cubicBezTo>
                <a:lnTo>
                  <a:pt x="4134952" y="3364992"/>
                </a:lnTo>
                <a:lnTo>
                  <a:pt x="0" y="3364992"/>
                </a:lnTo>
                <a:lnTo>
                  <a:pt x="79008" y="3202330"/>
                </a:lnTo>
                <a:cubicBezTo>
                  <a:pt x="467082" y="2361343"/>
                  <a:pt x="707140" y="1361922"/>
                  <a:pt x="744454" y="284189"/>
                </a:cubicBezTo>
                <a:close/>
              </a:path>
            </a:pathLst>
          </a:custGeom>
        </p:spPr>
      </p:pic>
      <p:sp useBgFill="1">
        <p:nvSpPr>
          <p:cNvPr id="19" name="Freeform: Shape 18">
            <a:extLst>
              <a:ext uri="{FF2B5EF4-FFF2-40B4-BE49-F238E27FC236}">
                <a16:creationId xmlns:a16="http://schemas.microsoft.com/office/drawing/2014/main" id="{AC0D06B0-F19C-459E-B221-A34B506FB5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45815" cy="6858000"/>
          </a:xfrm>
          <a:custGeom>
            <a:avLst/>
            <a:gdLst>
              <a:gd name="connsiteX0" fmla="*/ 0 w 3945815"/>
              <a:gd name="connsiteY0" fmla="*/ 0 h 6858000"/>
              <a:gd name="connsiteX1" fmla="*/ 3138662 w 3945815"/>
              <a:gd name="connsiteY1" fmla="*/ 0 h 6858000"/>
              <a:gd name="connsiteX2" fmla="*/ 3275260 w 3945815"/>
              <a:gd name="connsiteY2" fmla="*/ 267438 h 6858000"/>
              <a:gd name="connsiteX3" fmla="*/ 3945815 w 3945815"/>
              <a:gd name="connsiteY3" fmla="*/ 3481388 h 6858000"/>
              <a:gd name="connsiteX4" fmla="*/ 3275260 w 3945815"/>
              <a:gd name="connsiteY4" fmla="*/ 6695338 h 6858000"/>
              <a:gd name="connsiteX5" fmla="*/ 3192177 w 3945815"/>
              <a:gd name="connsiteY5" fmla="*/ 6858000 h 6858000"/>
              <a:gd name="connsiteX6" fmla="*/ 0 w 394581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45815" h="6858000">
                <a:moveTo>
                  <a:pt x="0" y="0"/>
                </a:moveTo>
                <a:lnTo>
                  <a:pt x="3138662" y="0"/>
                </a:lnTo>
                <a:lnTo>
                  <a:pt x="3275260" y="267438"/>
                </a:lnTo>
                <a:cubicBezTo>
                  <a:pt x="3698614" y="1184879"/>
                  <a:pt x="3945815" y="2290869"/>
                  <a:pt x="3945815" y="3481388"/>
                </a:cubicBezTo>
                <a:cubicBezTo>
                  <a:pt x="3945815" y="4671908"/>
                  <a:pt x="3698614" y="5777898"/>
                  <a:pt x="3275260" y="6695338"/>
                </a:cubicBezTo>
                <a:lnTo>
                  <a:pt x="3192177"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1" name="Freeform: Shape 20">
            <a:extLst>
              <a:ext uri="{FF2B5EF4-FFF2-40B4-BE49-F238E27FC236}">
                <a16:creationId xmlns:a16="http://schemas.microsoft.com/office/drawing/2014/main" id="{345B26DA-1C6B-4C66-81C9-9C1877FC2D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3936670" cy="6858000"/>
          </a:xfrm>
          <a:custGeom>
            <a:avLst/>
            <a:gdLst>
              <a:gd name="connsiteX0" fmla="*/ 0 w 3936670"/>
              <a:gd name="connsiteY0" fmla="*/ 0 h 6858000"/>
              <a:gd name="connsiteX1" fmla="*/ 3129517 w 3936670"/>
              <a:gd name="connsiteY1" fmla="*/ 0 h 6858000"/>
              <a:gd name="connsiteX2" fmla="*/ 3266115 w 3936670"/>
              <a:gd name="connsiteY2" fmla="*/ 267438 h 6858000"/>
              <a:gd name="connsiteX3" fmla="*/ 3936670 w 3936670"/>
              <a:gd name="connsiteY3" fmla="*/ 3481388 h 6858000"/>
              <a:gd name="connsiteX4" fmla="*/ 3266115 w 3936670"/>
              <a:gd name="connsiteY4" fmla="*/ 6695338 h 6858000"/>
              <a:gd name="connsiteX5" fmla="*/ 3183032 w 3936670"/>
              <a:gd name="connsiteY5" fmla="*/ 6858000 h 6858000"/>
              <a:gd name="connsiteX6" fmla="*/ 0 w 3936670"/>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6670" h="6858000">
                <a:moveTo>
                  <a:pt x="0" y="0"/>
                </a:moveTo>
                <a:lnTo>
                  <a:pt x="3129517" y="0"/>
                </a:lnTo>
                <a:lnTo>
                  <a:pt x="3266115" y="267438"/>
                </a:lnTo>
                <a:cubicBezTo>
                  <a:pt x="3689469" y="1184879"/>
                  <a:pt x="3936670" y="2290869"/>
                  <a:pt x="3936670" y="3481388"/>
                </a:cubicBezTo>
                <a:cubicBezTo>
                  <a:pt x="3936670" y="4671908"/>
                  <a:pt x="3689469" y="5777898"/>
                  <a:pt x="3266115" y="6695338"/>
                </a:cubicBezTo>
                <a:lnTo>
                  <a:pt x="3183032"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Заголовок 1"/>
          <p:cNvSpPr>
            <a:spLocks noGrp="1"/>
          </p:cNvSpPr>
          <p:nvPr>
            <p:ph type="title"/>
          </p:nvPr>
        </p:nvSpPr>
        <p:spPr>
          <a:xfrm>
            <a:off x="448055" y="694944"/>
            <a:ext cx="2880009" cy="1316419"/>
          </a:xfrm>
        </p:spPr>
        <p:txBody>
          <a:bodyPr>
            <a:normAutofit/>
          </a:bodyPr>
          <a:lstStyle/>
          <a:p>
            <a:r>
              <a:rPr lang="ru-RU" sz="4000" b="1" dirty="0">
                <a:solidFill>
                  <a:schemeClr val="accent2">
                    <a:lumMod val="50000"/>
                  </a:schemeClr>
                </a:solidFill>
                <a:latin typeface="Arial" panose="020B0604020202020204" pitchFamily="34" charset="0"/>
                <a:cs typeface="Arial" panose="020B0604020202020204" pitchFamily="34" charset="0"/>
              </a:rPr>
              <a:t>Здоровый выбор</a:t>
            </a:r>
          </a:p>
          <a:p>
            <a:endParaRPr lang="ru-RU" sz="1500" i="1" dirty="0"/>
          </a:p>
        </p:txBody>
      </p:sp>
      <p:sp>
        <p:nvSpPr>
          <p:cNvPr id="23" name="Rectangle 22">
            <a:extLst>
              <a:ext uri="{FF2B5EF4-FFF2-40B4-BE49-F238E27FC236}">
                <a16:creationId xmlns:a16="http://schemas.microsoft.com/office/drawing/2014/main" id="{98DE6C44-43F8-4DE4-AB81-66853FFEA0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05840"/>
            <a:ext cx="128016"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2409529B-9B56-4F10-BE4D-F934DB89E5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2" y="2089941"/>
            <a:ext cx="2834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Объект 11">
            <a:extLst>
              <a:ext uri="{FF2B5EF4-FFF2-40B4-BE49-F238E27FC236}">
                <a16:creationId xmlns:a16="http://schemas.microsoft.com/office/drawing/2014/main" id="{9262535E-E6D2-0A61-16CF-BA68D863DE72}"/>
              </a:ext>
            </a:extLst>
          </p:cNvPr>
          <p:cNvSpPr>
            <a:spLocks noGrp="1"/>
          </p:cNvSpPr>
          <p:nvPr>
            <p:ph idx="1"/>
          </p:nvPr>
        </p:nvSpPr>
        <p:spPr>
          <a:xfrm>
            <a:off x="448056" y="2205095"/>
            <a:ext cx="3086452" cy="3976249"/>
          </a:xfrm>
        </p:spPr>
        <p:txBody>
          <a:bodyPr>
            <a:noAutofit/>
          </a:bodyPr>
          <a:lstStyle/>
          <a:p>
            <a:r>
              <a:rPr lang="ru-RU" sz="3600" i="1" dirty="0"/>
              <a:t>Пища</a:t>
            </a:r>
          </a:p>
          <a:p>
            <a:r>
              <a:rPr lang="ru-RU" sz="3600" i="1" dirty="0"/>
              <a:t>Физические упражнения</a:t>
            </a:r>
          </a:p>
          <a:p>
            <a:r>
              <a:rPr lang="ru-RU" sz="3600" i="1" dirty="0"/>
              <a:t>Свежий воздух</a:t>
            </a:r>
          </a:p>
          <a:p>
            <a:r>
              <a:rPr lang="ru-RU" sz="3600" i="1" dirty="0"/>
              <a:t>Сон</a:t>
            </a:r>
          </a:p>
        </p:txBody>
      </p:sp>
      <p:pic>
        <p:nvPicPr>
          <p:cNvPr id="9" name="Рисунок 8" descr="Изображение выглядит как небо, человек, внешний, женщина&#10;&#10;Автоматически созданное описание">
            <a:extLst>
              <a:ext uri="{FF2B5EF4-FFF2-40B4-BE49-F238E27FC236}">
                <a16:creationId xmlns:a16="http://schemas.microsoft.com/office/drawing/2014/main" id="{E96E7605-F1B5-31D4-2B91-81C06B1B2534}"/>
              </a:ext>
            </a:extLst>
          </p:cNvPr>
          <p:cNvPicPr>
            <a:picLocks noChangeAspect="1"/>
          </p:cNvPicPr>
          <p:nvPr/>
        </p:nvPicPr>
        <p:blipFill rotWithShape="1">
          <a:blip r:embed="rId6"/>
          <a:srcRect l="22588" r="2" b="2"/>
          <a:stretch/>
        </p:blipFill>
        <p:spPr>
          <a:xfrm>
            <a:off x="7404372" y="10"/>
            <a:ext cx="4787628" cy="3401558"/>
          </a:xfrm>
          <a:custGeom>
            <a:avLst/>
            <a:gdLst/>
            <a:ahLst/>
            <a:cxnLst/>
            <a:rect l="l" t="t" r="r" b="b"/>
            <a:pathLst>
              <a:path w="4787628" h="3401568">
                <a:moveTo>
                  <a:pt x="0" y="0"/>
                </a:moveTo>
                <a:lnTo>
                  <a:pt x="4787628" y="0"/>
                </a:lnTo>
                <a:lnTo>
                  <a:pt x="4787628" y="3401568"/>
                </a:lnTo>
                <a:lnTo>
                  <a:pt x="762748" y="3401568"/>
                </a:lnTo>
                <a:lnTo>
                  <a:pt x="751436" y="2963954"/>
                </a:lnTo>
                <a:cubicBezTo>
                  <a:pt x="698408" y="1942163"/>
                  <a:pt x="463174" y="995044"/>
                  <a:pt x="93264" y="192283"/>
                </a:cubicBezTo>
                <a:close/>
              </a:path>
            </a:pathLst>
          </a:custGeom>
        </p:spPr>
      </p:pic>
    </p:spTree>
    <p:extLst>
      <p:ext uri="{BB962C8B-B14F-4D97-AF65-F5344CB8AC3E}">
        <p14:creationId xmlns:p14="http://schemas.microsoft.com/office/powerpoint/2010/main" val="1885860886"/>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46183" y="193431"/>
            <a:ext cx="11764109" cy="6497814"/>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143672" y="765544"/>
            <a:ext cx="7340030" cy="5324535"/>
          </a:xfrm>
          <a:prstGeom prst="rect">
            <a:avLst/>
          </a:prstGeom>
        </p:spPr>
        <p:txBody>
          <a:bodyPr wrap="square">
            <a:spAutoFit/>
          </a:bodyPr>
          <a:lstStyle/>
          <a:p>
            <a:r>
              <a:rPr lang="ru-RU" sz="3200" b="1" dirty="0">
                <a:solidFill>
                  <a:schemeClr val="accent2">
                    <a:lumMod val="75000"/>
                  </a:schemeClr>
                </a:solidFill>
              </a:rPr>
              <a:t>Вас достаточно</a:t>
            </a:r>
          </a:p>
          <a:p>
            <a:r>
              <a:rPr lang="ru-RU" sz="2800" i="1" dirty="0">
                <a:solidFill>
                  <a:srgbClr val="C00000"/>
                </a:solidFill>
              </a:rPr>
              <a:t>- Окружите себя правильными людьми. </a:t>
            </a:r>
            <a:br>
              <a:rPr lang="ru-RU" sz="2800" i="1" dirty="0">
                <a:solidFill>
                  <a:srgbClr val="C00000"/>
                </a:solidFill>
              </a:rPr>
            </a:br>
            <a:r>
              <a:rPr lang="ru-RU" sz="2800" i="1" dirty="0">
                <a:solidFill>
                  <a:srgbClr val="C00000"/>
                </a:solidFill>
              </a:rPr>
              <a:t>- Напомните себе, что вас ценят. </a:t>
            </a:r>
            <a:br>
              <a:rPr lang="ru-RU" sz="2800" i="1" dirty="0">
                <a:solidFill>
                  <a:srgbClr val="C00000"/>
                </a:solidFill>
              </a:rPr>
            </a:br>
            <a:r>
              <a:rPr lang="ru-RU" sz="2800" i="1" dirty="0">
                <a:solidFill>
                  <a:srgbClr val="C00000"/>
                </a:solidFill>
              </a:rPr>
              <a:t>- Признайте то, в чем вам нужны перемены. </a:t>
            </a:r>
            <a:br>
              <a:rPr lang="ru-RU" sz="2800" i="1" dirty="0">
                <a:solidFill>
                  <a:srgbClr val="C00000"/>
                </a:solidFill>
              </a:rPr>
            </a:br>
            <a:r>
              <a:rPr lang="ru-RU" sz="2800" i="1" dirty="0">
                <a:solidFill>
                  <a:srgbClr val="C00000"/>
                </a:solidFill>
              </a:rPr>
              <a:t> - Не сравнивай себя с другими. </a:t>
            </a:r>
            <a:br>
              <a:rPr lang="ru-RU" sz="2800" i="1" dirty="0">
                <a:solidFill>
                  <a:srgbClr val="C00000"/>
                </a:solidFill>
              </a:rPr>
            </a:br>
            <a:r>
              <a:rPr lang="ru-RU" sz="2800" i="1" dirty="0">
                <a:solidFill>
                  <a:srgbClr val="C00000"/>
                </a:solidFill>
              </a:rPr>
              <a:t> - Повторяйте позитивные утверждения. </a:t>
            </a:r>
            <a:br>
              <a:rPr lang="ru-RU" sz="2800" i="1" dirty="0">
                <a:solidFill>
                  <a:srgbClr val="C00000"/>
                </a:solidFill>
              </a:rPr>
            </a:br>
            <a:r>
              <a:rPr lang="ru-RU" sz="2800" i="1" dirty="0">
                <a:solidFill>
                  <a:srgbClr val="C00000"/>
                </a:solidFill>
              </a:rPr>
              <a:t>- Берегите себя и свое окружение. </a:t>
            </a:r>
            <a:br>
              <a:rPr lang="ru-RU" sz="2800" i="1" dirty="0">
                <a:solidFill>
                  <a:srgbClr val="C00000"/>
                </a:solidFill>
              </a:rPr>
            </a:br>
            <a:r>
              <a:rPr lang="ru-RU" sz="2800" i="1" dirty="0">
                <a:solidFill>
                  <a:srgbClr val="C00000"/>
                </a:solidFill>
              </a:rPr>
              <a:t>- Совершайте добрые дела. </a:t>
            </a:r>
            <a:br>
              <a:rPr lang="ru-RU" sz="2800" i="1" dirty="0">
                <a:solidFill>
                  <a:srgbClr val="C00000"/>
                </a:solidFill>
              </a:rPr>
            </a:br>
            <a:r>
              <a:rPr lang="ru-RU" sz="2800" i="1" dirty="0">
                <a:solidFill>
                  <a:srgbClr val="C00000"/>
                </a:solidFill>
              </a:rPr>
              <a:t>- Делайте что-нибудь веселое с вашим ребенком. Наслаждайтесь простыми радостями. </a:t>
            </a:r>
            <a:br>
              <a:rPr lang="ru-RU" sz="2800" i="1" dirty="0">
                <a:solidFill>
                  <a:srgbClr val="C00000"/>
                </a:solidFill>
              </a:rPr>
            </a:br>
            <a:r>
              <a:rPr lang="ru-RU" sz="2800" i="1" dirty="0">
                <a:solidFill>
                  <a:srgbClr val="C00000"/>
                </a:solidFill>
              </a:rPr>
              <a:t>- Спите!</a:t>
            </a:r>
          </a:p>
        </p:txBody>
      </p:sp>
    </p:spTree>
    <p:extLst>
      <p:ext uri="{BB962C8B-B14F-4D97-AF65-F5344CB8AC3E}">
        <p14:creationId xmlns:p14="http://schemas.microsoft.com/office/powerpoint/2010/main" val="1959554149"/>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 y="84938"/>
            <a:ext cx="11372850" cy="668812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snana\Pictures\Новая папка\Без названия (4).jpg">
            <a:extLst>
              <a:ext uri="{FF2B5EF4-FFF2-40B4-BE49-F238E27FC236}">
                <a16:creationId xmlns:a16="http://schemas.microsoft.com/office/drawing/2014/main" id="{8B6EF5D7-A711-F884-531C-3ED6F2C6AA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9575" y="84937"/>
            <a:ext cx="11372850" cy="66881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75A1A98C-B2E7-B61D-F1EF-39FA53961B08}"/>
              </a:ext>
            </a:extLst>
          </p:cNvPr>
          <p:cNvSpPr/>
          <p:nvPr/>
        </p:nvSpPr>
        <p:spPr>
          <a:xfrm>
            <a:off x="1382233" y="935665"/>
            <a:ext cx="8654902" cy="3600986"/>
          </a:xfrm>
          <a:prstGeom prst="rect">
            <a:avLst/>
          </a:prstGeom>
        </p:spPr>
        <p:txBody>
          <a:bodyPr wrap="square">
            <a:spAutoFit/>
          </a:bodyPr>
          <a:lstStyle/>
          <a:p>
            <a:r>
              <a:rPr lang="ru-RU" sz="3200" b="1" i="1" dirty="0">
                <a:solidFill>
                  <a:schemeClr val="accent4">
                    <a:lumMod val="50000"/>
                  </a:schemeClr>
                </a:solidFill>
                <a:latin typeface="TimesNewRomanPS"/>
              </a:rPr>
              <a:t>    Личные размышления </a:t>
            </a:r>
            <a:endParaRPr lang="ru-RU" sz="3200" i="1" dirty="0">
              <a:solidFill>
                <a:schemeClr val="accent4">
                  <a:lumMod val="50000"/>
                </a:schemeClr>
              </a:solidFill>
            </a:endParaRPr>
          </a:p>
          <a:p>
            <a:pPr marL="514350" indent="-514350">
              <a:buAutoNum type="arabicPeriod"/>
            </a:pPr>
            <a:r>
              <a:rPr lang="ru-RU" sz="2800" i="1" dirty="0">
                <a:solidFill>
                  <a:schemeClr val="accent4">
                    <a:lumMod val="50000"/>
                  </a:schemeClr>
                </a:solidFill>
                <a:latin typeface="TimesNewRomanPSMT"/>
              </a:rPr>
              <a:t>Была ли раньше у вас на примете карьерная цель, которую вы еще не достигли?</a:t>
            </a:r>
          </a:p>
          <a:p>
            <a:r>
              <a:rPr lang="ru-RU" sz="2800" i="1" dirty="0">
                <a:solidFill>
                  <a:schemeClr val="accent4">
                    <a:lumMod val="50000"/>
                  </a:schemeClr>
                </a:solidFill>
                <a:latin typeface="TimesNewRomanPSMT"/>
              </a:rPr>
              <a:t>2. Какие конкретные шаги вы предпримете для </a:t>
            </a:r>
          </a:p>
          <a:p>
            <a:r>
              <a:rPr lang="ru-RU" sz="2800" i="1" dirty="0">
                <a:solidFill>
                  <a:schemeClr val="accent4">
                    <a:lumMod val="50000"/>
                  </a:schemeClr>
                </a:solidFill>
                <a:latin typeface="TimesNewRomanPSMT"/>
              </a:rPr>
              <a:t>      достижения этой цели?</a:t>
            </a:r>
            <a:br>
              <a:rPr lang="ru-RU" sz="2800" i="1" dirty="0">
                <a:solidFill>
                  <a:schemeClr val="accent4">
                    <a:lumMod val="50000"/>
                  </a:schemeClr>
                </a:solidFill>
                <a:latin typeface="TimesNewRomanPSMT"/>
              </a:rPr>
            </a:br>
            <a:r>
              <a:rPr lang="ru-RU" sz="2800" i="1" dirty="0">
                <a:solidFill>
                  <a:schemeClr val="accent4">
                    <a:lumMod val="50000"/>
                  </a:schemeClr>
                </a:solidFill>
                <a:latin typeface="TimesNewRomanPSMT"/>
              </a:rPr>
              <a:t>3. Каковы будут преимущества для </a:t>
            </a:r>
            <a:r>
              <a:rPr lang="ru-RU" sz="2800" i="1" dirty="0" err="1">
                <a:solidFill>
                  <a:schemeClr val="accent4">
                    <a:lumMod val="50000"/>
                  </a:schemeClr>
                </a:solidFill>
                <a:latin typeface="TimesNewRomanPSMT"/>
              </a:rPr>
              <a:t>вашеи</a:t>
            </a:r>
            <a:r>
              <a:rPr lang="ru-RU" sz="2800" i="1" dirty="0">
                <a:solidFill>
                  <a:schemeClr val="accent4">
                    <a:lumMod val="50000"/>
                  </a:schemeClr>
                </a:solidFill>
                <a:latin typeface="TimesNewRomanPSMT"/>
              </a:rPr>
              <a:t>̆ семьи?</a:t>
            </a:r>
            <a:br>
              <a:rPr lang="ru-RU" sz="2800" i="1" dirty="0">
                <a:solidFill>
                  <a:schemeClr val="accent4">
                    <a:lumMod val="50000"/>
                  </a:schemeClr>
                </a:solidFill>
                <a:latin typeface="TimesNewRomanPSMT"/>
              </a:rPr>
            </a:br>
            <a:r>
              <a:rPr lang="ru-RU" sz="2800" i="1" dirty="0">
                <a:solidFill>
                  <a:schemeClr val="accent4">
                    <a:lumMod val="50000"/>
                  </a:schemeClr>
                </a:solidFill>
                <a:latin typeface="TimesNewRomanPSMT"/>
              </a:rPr>
              <a:t>4. Что нужно сделать, чтобы изучить возможности </a:t>
            </a:r>
          </a:p>
          <a:p>
            <a:r>
              <a:rPr lang="ru-RU" sz="2800" i="1" dirty="0">
                <a:solidFill>
                  <a:schemeClr val="accent4">
                    <a:lumMod val="50000"/>
                  </a:schemeClr>
                </a:solidFill>
                <a:latin typeface="TimesNewRomanPSMT"/>
              </a:rPr>
              <a:t>      ее достижения?</a:t>
            </a:r>
            <a:endParaRPr lang="ru-RU" sz="2800" i="1" dirty="0">
              <a:solidFill>
                <a:schemeClr val="accent4">
                  <a:lumMod val="50000"/>
                </a:schemeClr>
              </a:solidFill>
            </a:endParaRPr>
          </a:p>
        </p:txBody>
      </p:sp>
    </p:spTree>
    <p:extLst>
      <p:ext uri="{BB962C8B-B14F-4D97-AF65-F5344CB8AC3E}">
        <p14:creationId xmlns:p14="http://schemas.microsoft.com/office/powerpoint/2010/main" val="357491162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063552" y="980728"/>
            <a:ext cx="7704856" cy="1077218"/>
          </a:xfrm>
          <a:prstGeom prst="rect">
            <a:avLst/>
          </a:prstGeom>
        </p:spPr>
        <p:txBody>
          <a:bodyPr wrap="square">
            <a:spAutoFit/>
          </a:bodyPr>
          <a:lstStyle/>
          <a:p>
            <a:endParaRPr lang="ru-RU" sz="3200" dirty="0"/>
          </a:p>
          <a:p>
            <a:r>
              <a:rPr lang="ru-RU" sz="3200" dirty="0"/>
              <a:t> </a:t>
            </a:r>
            <a:endParaRPr lang="ru-RU" sz="2400" i="1" dirty="0">
              <a:solidFill>
                <a:schemeClr val="accent2">
                  <a:lumMod val="50000"/>
                </a:schemeClr>
              </a:solidFill>
            </a:endParaRPr>
          </a:p>
        </p:txBody>
      </p:sp>
      <p:sp>
        <p:nvSpPr>
          <p:cNvPr id="5" name="Прямоугольник 4"/>
          <p:cNvSpPr/>
          <p:nvPr/>
        </p:nvSpPr>
        <p:spPr>
          <a:xfrm>
            <a:off x="2423592" y="1268761"/>
            <a:ext cx="7128792" cy="1015663"/>
          </a:xfrm>
          <a:prstGeom prst="rect">
            <a:avLst/>
          </a:prstGeom>
        </p:spPr>
        <p:txBody>
          <a:bodyPr wrap="square">
            <a:spAutoFit/>
          </a:bodyPr>
          <a:lstStyle/>
          <a:p>
            <a:r>
              <a:rPr lang="ru-RU" sz="6000" dirty="0">
                <a:solidFill>
                  <a:schemeClr val="accent6">
                    <a:lumMod val="50000"/>
                  </a:schemeClr>
                </a:solidFill>
              </a:rPr>
              <a:t>Вы не одиноки</a:t>
            </a:r>
          </a:p>
        </p:txBody>
      </p:sp>
      <p:sp>
        <p:nvSpPr>
          <p:cNvPr id="6" name="Прямоугольник 5">
            <a:extLst>
              <a:ext uri="{FF2B5EF4-FFF2-40B4-BE49-F238E27FC236}">
                <a16:creationId xmlns:a16="http://schemas.microsoft.com/office/drawing/2014/main" id="{9DCDE2C6-C97A-2781-A9BF-0F25725783AE}"/>
              </a:ext>
            </a:extLst>
          </p:cNvPr>
          <p:cNvSpPr/>
          <p:nvPr/>
        </p:nvSpPr>
        <p:spPr>
          <a:xfrm>
            <a:off x="3165231" y="2673549"/>
            <a:ext cx="7438292" cy="1477328"/>
          </a:xfrm>
          <a:prstGeom prst="rect">
            <a:avLst/>
          </a:prstGeom>
        </p:spPr>
        <p:txBody>
          <a:bodyPr wrap="square">
            <a:spAutoFit/>
          </a:bodyPr>
          <a:lstStyle/>
          <a:p>
            <a:r>
              <a:rPr lang="ru-RU" sz="3600" b="1" i="1" dirty="0">
                <a:solidFill>
                  <a:schemeClr val="bg2">
                    <a:lumMod val="50000"/>
                  </a:schemeClr>
                </a:solidFill>
                <a:latin typeface="TimesNewRomanPS"/>
              </a:rPr>
              <a:t>«.. любовью вечною Я возлюбил тебя...» (Иеремии 31:3)</a:t>
            </a:r>
            <a:br>
              <a:rPr lang="ru-RU" b="1" dirty="0">
                <a:latin typeface="TimesNewRomanPS"/>
              </a:rPr>
            </a:br>
            <a:endParaRPr lang="ru-RU" dirty="0"/>
          </a:p>
        </p:txBody>
      </p:sp>
      <p:sp>
        <p:nvSpPr>
          <p:cNvPr id="8" name="Прямоугольник 7">
            <a:extLst>
              <a:ext uri="{FF2B5EF4-FFF2-40B4-BE49-F238E27FC236}">
                <a16:creationId xmlns:a16="http://schemas.microsoft.com/office/drawing/2014/main" id="{DE21A3BE-32E6-E63E-82D6-A90C84137ADA}"/>
              </a:ext>
            </a:extLst>
          </p:cNvPr>
          <p:cNvSpPr/>
          <p:nvPr/>
        </p:nvSpPr>
        <p:spPr>
          <a:xfrm>
            <a:off x="8184232" y="274639"/>
            <a:ext cx="1450504" cy="461665"/>
          </a:xfrm>
          <a:prstGeom prst="rect">
            <a:avLst/>
          </a:prstGeom>
        </p:spPr>
        <p:txBody>
          <a:bodyPr wrap="square">
            <a:spAutoFit/>
          </a:bodyPr>
          <a:lstStyle/>
          <a:p>
            <a:r>
              <a:rPr lang="ru-RU" sz="2400" i="1" u="sng" dirty="0"/>
              <a:t>ГЛАВА 1</a:t>
            </a:r>
          </a:p>
        </p:txBody>
      </p:sp>
    </p:spTree>
    <p:extLst>
      <p:ext uri="{BB962C8B-B14F-4D97-AF65-F5344CB8AC3E}">
        <p14:creationId xmlns:p14="http://schemas.microsoft.com/office/powerpoint/2010/main" val="3385614791"/>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0" name="Rectangle 1039">
            <a:extLst>
              <a:ext uri="{FF2B5EF4-FFF2-40B4-BE49-F238E27FC236}">
                <a16:creationId xmlns:a16="http://schemas.microsoft.com/office/drawing/2014/main" id="{99F1FFA9-D672-408C-9220-ADEEC6ABD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Заголовок 1"/>
          <p:cNvSpPr>
            <a:spLocks noGrp="1"/>
          </p:cNvSpPr>
          <p:nvPr>
            <p:ph type="title"/>
          </p:nvPr>
        </p:nvSpPr>
        <p:spPr>
          <a:xfrm>
            <a:off x="838200" y="606056"/>
            <a:ext cx="5257799" cy="3157870"/>
          </a:xfrm>
        </p:spPr>
        <p:txBody>
          <a:bodyPr vert="horz" lIns="91440" tIns="45720" rIns="91440" bIns="45720" rtlCol="0" anchor="ctr">
            <a:normAutofit/>
          </a:bodyPr>
          <a:lstStyle/>
          <a:p>
            <a:r>
              <a:rPr lang="en-US" i="1" dirty="0"/>
              <a:t> </a:t>
            </a:r>
            <a:r>
              <a:rPr lang="en-US" sz="3200" i="1" dirty="0" err="1"/>
              <a:t>Ищите</a:t>
            </a:r>
            <a:r>
              <a:rPr lang="en-US" sz="3200" i="1" dirty="0"/>
              <a:t> </a:t>
            </a:r>
            <a:r>
              <a:rPr lang="en-US" sz="3200" i="1" dirty="0" err="1"/>
              <a:t>моменты</a:t>
            </a:r>
            <a:r>
              <a:rPr lang="en-US" sz="3200" i="1" dirty="0"/>
              <a:t>, </a:t>
            </a:r>
            <a:r>
              <a:rPr lang="en-US" sz="3200" i="1" dirty="0" err="1"/>
              <a:t>когда</a:t>
            </a:r>
            <a:r>
              <a:rPr lang="en-US" sz="3200" i="1" dirty="0"/>
              <a:t> </a:t>
            </a:r>
            <a:r>
              <a:rPr lang="en-US" sz="3200" i="1" dirty="0" err="1"/>
              <a:t>вы</a:t>
            </a:r>
            <a:r>
              <a:rPr lang="en-US" sz="3200" i="1" dirty="0"/>
              <a:t> </a:t>
            </a:r>
            <a:r>
              <a:rPr lang="en-US" sz="3200" i="1" dirty="0" err="1"/>
              <a:t>можете</a:t>
            </a:r>
            <a:r>
              <a:rPr lang="en-US" sz="3200" i="1" dirty="0"/>
              <a:t> </a:t>
            </a:r>
            <a:r>
              <a:rPr lang="en-US" sz="3200" i="1" dirty="0" err="1"/>
              <a:t>сделать</a:t>
            </a:r>
            <a:r>
              <a:rPr lang="en-US" sz="3200" i="1" dirty="0"/>
              <a:t> </a:t>
            </a:r>
            <a:r>
              <a:rPr lang="en-US" sz="3200" i="1" dirty="0" err="1"/>
              <a:t>что-то</a:t>
            </a:r>
            <a:r>
              <a:rPr lang="en-US" sz="3200" i="1" dirty="0"/>
              <a:t>, </a:t>
            </a:r>
            <a:r>
              <a:rPr lang="en-US" sz="3200" i="1" dirty="0" err="1"/>
              <a:t>что</a:t>
            </a:r>
            <a:r>
              <a:rPr lang="en-US" sz="3200" i="1" dirty="0"/>
              <a:t> </a:t>
            </a:r>
            <a:r>
              <a:rPr lang="en-US" sz="3200" i="1" dirty="0" err="1"/>
              <a:t>может</a:t>
            </a:r>
            <a:r>
              <a:rPr lang="en-US" sz="3200" i="1" dirty="0"/>
              <a:t> </a:t>
            </a:r>
            <a:r>
              <a:rPr lang="en-US" sz="3200" i="1" dirty="0" err="1"/>
              <a:t>оказаться</a:t>
            </a:r>
            <a:r>
              <a:rPr lang="en-US" sz="3200" i="1" dirty="0"/>
              <a:t> </a:t>
            </a:r>
            <a:r>
              <a:rPr lang="en-US" sz="3200" i="1" dirty="0" err="1"/>
              <a:t>полезным</a:t>
            </a:r>
            <a:r>
              <a:rPr lang="en-US" sz="3200" i="1" dirty="0"/>
              <a:t> </a:t>
            </a:r>
            <a:r>
              <a:rPr lang="en-US" sz="3200" i="1" dirty="0" err="1"/>
              <a:t>как</a:t>
            </a:r>
            <a:r>
              <a:rPr lang="en-US" sz="3200" i="1" dirty="0"/>
              <a:t> </a:t>
            </a:r>
            <a:r>
              <a:rPr lang="en-US" sz="3200" i="1" dirty="0" err="1"/>
              <a:t>для</a:t>
            </a:r>
            <a:r>
              <a:rPr lang="en-US" sz="3200" i="1" dirty="0"/>
              <a:t> </a:t>
            </a:r>
            <a:r>
              <a:rPr lang="en-US" sz="3200" i="1" dirty="0" err="1"/>
              <a:t>вас</a:t>
            </a:r>
            <a:r>
              <a:rPr lang="en-US" sz="3200" i="1" dirty="0"/>
              <a:t>, </a:t>
            </a:r>
            <a:r>
              <a:rPr lang="en-US" sz="3200" i="1" dirty="0" err="1"/>
              <a:t>так</a:t>
            </a:r>
            <a:r>
              <a:rPr lang="en-US" sz="3200" i="1" dirty="0"/>
              <a:t> </a:t>
            </a:r>
            <a:r>
              <a:rPr lang="en-US" sz="3200" i="1" dirty="0" err="1"/>
              <a:t>и</a:t>
            </a:r>
            <a:r>
              <a:rPr lang="en-US" sz="3200" i="1" dirty="0"/>
              <a:t> </a:t>
            </a:r>
            <a:r>
              <a:rPr lang="en-US" sz="3200" i="1" dirty="0" err="1"/>
              <a:t>для</a:t>
            </a:r>
            <a:r>
              <a:rPr lang="en-US" sz="3200" i="1" dirty="0"/>
              <a:t> </a:t>
            </a:r>
            <a:r>
              <a:rPr lang="en-US" sz="3200" i="1" dirty="0" err="1"/>
              <a:t>вашего</a:t>
            </a:r>
            <a:r>
              <a:rPr lang="en-US" sz="3200" i="1" dirty="0"/>
              <a:t> </a:t>
            </a:r>
            <a:r>
              <a:rPr lang="en-US" sz="3200" i="1" dirty="0" err="1"/>
              <a:t>ребенка</a:t>
            </a:r>
            <a:r>
              <a:rPr lang="en-US" sz="3200" i="1" dirty="0"/>
              <a:t> </a:t>
            </a:r>
            <a:r>
              <a:rPr lang="en-US" sz="3200" i="1" dirty="0" err="1"/>
              <a:t>во</a:t>
            </a:r>
            <a:r>
              <a:rPr lang="en-US" sz="3200" i="1" dirty="0"/>
              <a:t> </a:t>
            </a:r>
            <a:r>
              <a:rPr lang="en-US" sz="3200" i="1" dirty="0" err="1"/>
              <a:t>многих</a:t>
            </a:r>
            <a:r>
              <a:rPr lang="en-US" sz="3200" i="1" dirty="0"/>
              <a:t> </a:t>
            </a:r>
            <a:r>
              <a:rPr lang="en-US" sz="3200" i="1" dirty="0" err="1"/>
              <a:t>отношениях</a:t>
            </a:r>
            <a:r>
              <a:rPr lang="en-US" sz="3200" i="1" dirty="0"/>
              <a:t>. </a:t>
            </a:r>
            <a:endParaRPr lang="en-US" sz="3200" i="1" kern="1200" dirty="0">
              <a:solidFill>
                <a:schemeClr val="tx1"/>
              </a:solidFill>
              <a:latin typeface="+mj-lt"/>
              <a:ea typeface="+mj-ea"/>
              <a:cs typeface="+mj-cs"/>
            </a:endParaRPr>
          </a:p>
        </p:txBody>
      </p:sp>
      <p:sp>
        <p:nvSpPr>
          <p:cNvPr id="5" name="Прямоугольник 4">
            <a:extLst>
              <a:ext uri="{FF2B5EF4-FFF2-40B4-BE49-F238E27FC236}">
                <a16:creationId xmlns:a16="http://schemas.microsoft.com/office/drawing/2014/main" id="{CDD0E706-D5D8-A8BA-05DB-B9EC3E91FCF6}"/>
              </a:ext>
            </a:extLst>
          </p:cNvPr>
          <p:cNvSpPr/>
          <p:nvPr/>
        </p:nvSpPr>
        <p:spPr>
          <a:xfrm>
            <a:off x="1212112" y="4217483"/>
            <a:ext cx="9505507" cy="2034460"/>
          </a:xfrm>
          <a:prstGeom prst="rect">
            <a:avLst/>
          </a:prstGeom>
        </p:spPr>
        <p:txBody>
          <a:bodyPr vert="horz" lIns="91440" tIns="45720" rIns="91440" bIns="45720" rtlCol="0">
            <a:noAutofit/>
          </a:bodyPr>
          <a:lstStyle/>
          <a:p>
            <a:pPr>
              <a:lnSpc>
                <a:spcPct val="90000"/>
              </a:lnSpc>
              <a:spcAft>
                <a:spcPts val="600"/>
              </a:spcAft>
            </a:pPr>
            <a:r>
              <a:rPr lang="ru-RU" sz="2800" i="1" dirty="0"/>
              <a:t>   </a:t>
            </a:r>
            <a:r>
              <a:rPr lang="en-US" sz="3200" i="1" dirty="0"/>
              <a:t> </a:t>
            </a:r>
            <a:r>
              <a:rPr lang="en-US" sz="3600" b="1" i="1" dirty="0" err="1">
                <a:solidFill>
                  <a:schemeClr val="accent6">
                    <a:lumMod val="75000"/>
                  </a:schemeClr>
                </a:solidFill>
              </a:rPr>
              <a:t>Мать</a:t>
            </a:r>
            <a:r>
              <a:rPr lang="en-US" sz="3600" b="1" i="1" dirty="0">
                <a:solidFill>
                  <a:schemeClr val="accent6">
                    <a:lumMod val="75000"/>
                  </a:schemeClr>
                </a:solidFill>
              </a:rPr>
              <a:t>, </a:t>
            </a:r>
            <a:r>
              <a:rPr lang="en-US" sz="3600" b="1" i="1" dirty="0" err="1">
                <a:solidFill>
                  <a:schemeClr val="accent6">
                    <a:lumMod val="75000"/>
                  </a:schemeClr>
                </a:solidFill>
              </a:rPr>
              <a:t>в</a:t>
            </a:r>
            <a:r>
              <a:rPr lang="en-US" sz="3600" b="1" i="1" dirty="0">
                <a:solidFill>
                  <a:schemeClr val="accent6">
                    <a:lumMod val="75000"/>
                  </a:schemeClr>
                </a:solidFill>
              </a:rPr>
              <a:t> </a:t>
            </a:r>
            <a:r>
              <a:rPr lang="en-US" sz="3600" b="1" i="1" dirty="0" err="1">
                <a:solidFill>
                  <a:schemeClr val="accent6">
                    <a:lumMod val="75000"/>
                  </a:schemeClr>
                </a:solidFill>
              </a:rPr>
              <a:t>одиночку</a:t>
            </a:r>
            <a:r>
              <a:rPr lang="en-US" sz="3600" b="1" i="1" dirty="0">
                <a:solidFill>
                  <a:schemeClr val="accent6">
                    <a:lumMod val="75000"/>
                  </a:schemeClr>
                </a:solidFill>
              </a:rPr>
              <a:t> </a:t>
            </a:r>
            <a:r>
              <a:rPr lang="en-US" sz="3600" b="1" i="1" dirty="0" err="1">
                <a:solidFill>
                  <a:schemeClr val="accent6">
                    <a:lumMod val="75000"/>
                  </a:schemeClr>
                </a:solidFill>
              </a:rPr>
              <a:t>воспитывающая</a:t>
            </a:r>
            <a:r>
              <a:rPr lang="en-US" sz="3600" b="1" i="1" dirty="0">
                <a:solidFill>
                  <a:schemeClr val="accent6">
                    <a:lumMod val="75000"/>
                  </a:schemeClr>
                </a:solidFill>
              </a:rPr>
              <a:t> </a:t>
            </a:r>
            <a:r>
              <a:rPr lang="en-US" sz="3600" b="1" i="1" dirty="0" err="1">
                <a:solidFill>
                  <a:schemeClr val="accent6">
                    <a:lumMod val="75000"/>
                  </a:schemeClr>
                </a:solidFill>
              </a:rPr>
              <a:t>ребенка</a:t>
            </a:r>
            <a:r>
              <a:rPr lang="en-US" sz="3600" b="1" i="1" dirty="0">
                <a:solidFill>
                  <a:schemeClr val="accent6">
                    <a:lumMod val="75000"/>
                  </a:schemeClr>
                </a:solidFill>
              </a:rPr>
              <a:t>, </a:t>
            </a:r>
            <a:r>
              <a:rPr lang="en-US" sz="3600" b="1" i="1" dirty="0" err="1">
                <a:solidFill>
                  <a:schemeClr val="accent6">
                    <a:lumMod val="75000"/>
                  </a:schemeClr>
                </a:solidFill>
              </a:rPr>
              <a:t>никогда</a:t>
            </a:r>
            <a:r>
              <a:rPr lang="en-US" sz="3600" b="1" i="1" dirty="0">
                <a:solidFill>
                  <a:schemeClr val="accent6">
                    <a:lumMod val="75000"/>
                  </a:schemeClr>
                </a:solidFill>
              </a:rPr>
              <a:t> </a:t>
            </a:r>
            <a:r>
              <a:rPr lang="en-US" sz="3600" b="1" i="1" dirty="0" err="1">
                <a:solidFill>
                  <a:schemeClr val="accent6">
                    <a:lumMod val="75000"/>
                  </a:schemeClr>
                </a:solidFill>
              </a:rPr>
              <a:t>не</a:t>
            </a:r>
            <a:r>
              <a:rPr lang="en-US" sz="3600" b="1" i="1" dirty="0">
                <a:solidFill>
                  <a:schemeClr val="accent6">
                    <a:lumMod val="75000"/>
                  </a:schemeClr>
                </a:solidFill>
              </a:rPr>
              <a:t> </a:t>
            </a:r>
            <a:r>
              <a:rPr lang="en-US" sz="3600" b="1" i="1" dirty="0" err="1">
                <a:solidFill>
                  <a:schemeClr val="accent6">
                    <a:lumMod val="75000"/>
                  </a:schemeClr>
                </a:solidFill>
              </a:rPr>
              <a:t>забываи</a:t>
            </a:r>
            <a:r>
              <a:rPr lang="en-US" sz="3600" b="1" i="1" dirty="0">
                <a:solidFill>
                  <a:schemeClr val="accent6">
                    <a:lumMod val="75000"/>
                  </a:schemeClr>
                </a:solidFill>
              </a:rPr>
              <a:t>̆, </a:t>
            </a:r>
            <a:r>
              <a:rPr lang="en-US" sz="3600" b="1" i="1" dirty="0" err="1">
                <a:solidFill>
                  <a:schemeClr val="accent6">
                    <a:lumMod val="75000"/>
                  </a:schemeClr>
                </a:solidFill>
              </a:rPr>
              <a:t>насколько</a:t>
            </a:r>
            <a:r>
              <a:rPr lang="en-US" sz="3600" b="1" i="1" dirty="0">
                <a:solidFill>
                  <a:schemeClr val="accent6">
                    <a:lumMod val="75000"/>
                  </a:schemeClr>
                </a:solidFill>
              </a:rPr>
              <a:t> </a:t>
            </a:r>
            <a:r>
              <a:rPr lang="en-US" sz="3600" b="1" i="1" dirty="0" err="1">
                <a:solidFill>
                  <a:schemeClr val="accent6">
                    <a:lumMod val="75000"/>
                  </a:schemeClr>
                </a:solidFill>
              </a:rPr>
              <a:t>ты</a:t>
            </a:r>
            <a:r>
              <a:rPr lang="en-US" sz="3600" b="1" i="1" dirty="0">
                <a:solidFill>
                  <a:schemeClr val="accent6">
                    <a:lumMod val="75000"/>
                  </a:schemeClr>
                </a:solidFill>
              </a:rPr>
              <a:t> </a:t>
            </a:r>
            <a:r>
              <a:rPr lang="en-US" sz="3600" b="1" i="1" dirty="0" err="1">
                <a:solidFill>
                  <a:schemeClr val="accent6">
                    <a:lumMod val="75000"/>
                  </a:schemeClr>
                </a:solidFill>
              </a:rPr>
              <a:t>ценна</a:t>
            </a:r>
            <a:r>
              <a:rPr lang="en-US" sz="3600" b="1" i="1" dirty="0">
                <a:solidFill>
                  <a:schemeClr val="accent6">
                    <a:lumMod val="75000"/>
                  </a:schemeClr>
                </a:solidFill>
              </a:rPr>
              <a:t>. </a:t>
            </a:r>
            <a:r>
              <a:rPr lang="en-US" sz="3600" b="1" i="1" dirty="0" err="1">
                <a:solidFill>
                  <a:schemeClr val="accent6">
                    <a:lumMod val="75000"/>
                  </a:schemeClr>
                </a:solidFill>
              </a:rPr>
              <a:t>Ты</a:t>
            </a:r>
            <a:r>
              <a:rPr lang="en-US" sz="3600" b="1" i="1" dirty="0">
                <a:solidFill>
                  <a:schemeClr val="accent6">
                    <a:lumMod val="75000"/>
                  </a:schemeClr>
                </a:solidFill>
              </a:rPr>
              <a:t> </a:t>
            </a:r>
            <a:r>
              <a:rPr lang="en-US" sz="3600" b="1" i="1" dirty="0" err="1">
                <a:solidFill>
                  <a:schemeClr val="accent6">
                    <a:lumMod val="75000"/>
                  </a:schemeClr>
                </a:solidFill>
              </a:rPr>
              <a:t>бесценна</a:t>
            </a:r>
            <a:r>
              <a:rPr lang="en-US" sz="3600" b="1" i="1" dirty="0">
                <a:solidFill>
                  <a:schemeClr val="accent6">
                    <a:lumMod val="75000"/>
                  </a:schemeClr>
                </a:solidFill>
              </a:rPr>
              <a:t> </a:t>
            </a:r>
            <a:r>
              <a:rPr lang="en-US" sz="3600" b="1" i="1" dirty="0" err="1">
                <a:solidFill>
                  <a:schemeClr val="accent6">
                    <a:lumMod val="75000"/>
                  </a:schemeClr>
                </a:solidFill>
              </a:rPr>
              <a:t>с</a:t>
            </a:r>
            <a:r>
              <a:rPr lang="en-US" sz="3600" b="1" i="1" dirty="0">
                <a:solidFill>
                  <a:schemeClr val="accent6">
                    <a:lumMod val="75000"/>
                  </a:schemeClr>
                </a:solidFill>
              </a:rPr>
              <a:t> </a:t>
            </a:r>
            <a:r>
              <a:rPr lang="en-US" sz="3600" b="1" i="1" dirty="0" err="1">
                <a:solidFill>
                  <a:schemeClr val="accent6">
                    <a:lumMod val="75000"/>
                  </a:schemeClr>
                </a:solidFill>
              </a:rPr>
              <a:t>точки</a:t>
            </a:r>
            <a:r>
              <a:rPr lang="en-US" sz="3600" b="1" i="1" dirty="0">
                <a:solidFill>
                  <a:schemeClr val="accent6">
                    <a:lumMod val="75000"/>
                  </a:schemeClr>
                </a:solidFill>
              </a:rPr>
              <a:t> </a:t>
            </a:r>
            <a:r>
              <a:rPr lang="en-US" sz="3600" b="1" i="1" dirty="0" err="1">
                <a:solidFill>
                  <a:schemeClr val="accent6">
                    <a:lumMod val="75000"/>
                  </a:schemeClr>
                </a:solidFill>
              </a:rPr>
              <a:t>зрения</a:t>
            </a:r>
            <a:r>
              <a:rPr lang="en-US" sz="3600" b="1" i="1" dirty="0">
                <a:solidFill>
                  <a:schemeClr val="accent6">
                    <a:lumMod val="75000"/>
                  </a:schemeClr>
                </a:solidFill>
              </a:rPr>
              <a:t> </a:t>
            </a:r>
            <a:r>
              <a:rPr lang="en-US" sz="3600" b="1" i="1" dirty="0" err="1">
                <a:solidFill>
                  <a:schemeClr val="accent6">
                    <a:lumMod val="75000"/>
                  </a:schemeClr>
                </a:solidFill>
              </a:rPr>
              <a:t>того</a:t>
            </a:r>
            <a:r>
              <a:rPr lang="en-US" sz="3600" b="1" i="1" dirty="0">
                <a:solidFill>
                  <a:schemeClr val="accent6">
                    <a:lumMod val="75000"/>
                  </a:schemeClr>
                </a:solidFill>
              </a:rPr>
              <a:t>, </a:t>
            </a:r>
            <a:r>
              <a:rPr lang="en-US" sz="3600" b="1" i="1" dirty="0" err="1">
                <a:solidFill>
                  <a:schemeClr val="accent6">
                    <a:lumMod val="75000"/>
                  </a:schemeClr>
                </a:solidFill>
              </a:rPr>
              <a:t>кто</a:t>
            </a:r>
            <a:r>
              <a:rPr lang="en-US" sz="3600" b="1" i="1" dirty="0">
                <a:solidFill>
                  <a:schemeClr val="accent6">
                    <a:lumMod val="75000"/>
                  </a:schemeClr>
                </a:solidFill>
              </a:rPr>
              <a:t> </a:t>
            </a:r>
            <a:r>
              <a:rPr lang="en-US" sz="3600" b="1" i="1" dirty="0" err="1">
                <a:solidFill>
                  <a:schemeClr val="accent6">
                    <a:lumMod val="75000"/>
                  </a:schemeClr>
                </a:solidFill>
              </a:rPr>
              <a:t>ты</a:t>
            </a:r>
            <a:r>
              <a:rPr lang="en-US" sz="3600" b="1" i="1" dirty="0">
                <a:solidFill>
                  <a:schemeClr val="accent6">
                    <a:lumMod val="75000"/>
                  </a:schemeClr>
                </a:solidFill>
              </a:rPr>
              <a:t> </a:t>
            </a:r>
            <a:r>
              <a:rPr lang="en-US" sz="3600" b="1" i="1" dirty="0" err="1">
                <a:solidFill>
                  <a:schemeClr val="accent6">
                    <a:lumMod val="75000"/>
                  </a:schemeClr>
                </a:solidFill>
              </a:rPr>
              <a:t>есть</a:t>
            </a:r>
            <a:r>
              <a:rPr lang="en-US" sz="3600" b="1" i="1" dirty="0">
                <a:solidFill>
                  <a:schemeClr val="accent6">
                    <a:lumMod val="75000"/>
                  </a:schemeClr>
                </a:solidFill>
              </a:rPr>
              <a:t> </a:t>
            </a:r>
            <a:r>
              <a:rPr lang="en-US" sz="3600" b="1" i="1" dirty="0" err="1">
                <a:solidFill>
                  <a:schemeClr val="accent6">
                    <a:lumMod val="75000"/>
                  </a:schemeClr>
                </a:solidFill>
              </a:rPr>
              <a:t>и</a:t>
            </a:r>
            <a:r>
              <a:rPr lang="en-US" sz="3600" b="1" i="1" dirty="0">
                <a:solidFill>
                  <a:schemeClr val="accent6">
                    <a:lumMod val="75000"/>
                  </a:schemeClr>
                </a:solidFill>
              </a:rPr>
              <a:t> </a:t>
            </a:r>
            <a:r>
              <a:rPr lang="en-US" sz="3600" b="1" i="1" dirty="0" err="1">
                <a:solidFill>
                  <a:schemeClr val="accent6">
                    <a:lumMod val="75000"/>
                  </a:schemeClr>
                </a:solidFill>
              </a:rPr>
              <a:t>что</a:t>
            </a:r>
            <a:r>
              <a:rPr lang="en-US" sz="3600" b="1" i="1" dirty="0">
                <a:solidFill>
                  <a:schemeClr val="accent6">
                    <a:lumMod val="75000"/>
                  </a:schemeClr>
                </a:solidFill>
              </a:rPr>
              <a:t> </a:t>
            </a:r>
            <a:r>
              <a:rPr lang="en-US" sz="3600" b="1" i="1" dirty="0" err="1">
                <a:solidFill>
                  <a:schemeClr val="accent6">
                    <a:lumMod val="75000"/>
                  </a:schemeClr>
                </a:solidFill>
              </a:rPr>
              <a:t>ты</a:t>
            </a:r>
            <a:r>
              <a:rPr lang="en-US" sz="3600" b="1" i="1" dirty="0">
                <a:solidFill>
                  <a:schemeClr val="accent6">
                    <a:lumMod val="75000"/>
                  </a:schemeClr>
                </a:solidFill>
              </a:rPr>
              <a:t> </a:t>
            </a:r>
            <a:r>
              <a:rPr lang="en-US" sz="3600" b="1" i="1" dirty="0" err="1">
                <a:solidFill>
                  <a:schemeClr val="accent6">
                    <a:lumMod val="75000"/>
                  </a:schemeClr>
                </a:solidFill>
              </a:rPr>
              <a:t>даешь</a:t>
            </a:r>
            <a:r>
              <a:rPr lang="en-US" sz="3600" b="1" i="1" dirty="0">
                <a:solidFill>
                  <a:schemeClr val="accent6">
                    <a:lumMod val="75000"/>
                  </a:schemeClr>
                </a:solidFill>
              </a:rPr>
              <a:t> </a:t>
            </a:r>
            <a:r>
              <a:rPr lang="en-US" sz="3600" b="1" i="1" dirty="0" err="1">
                <a:solidFill>
                  <a:schemeClr val="accent6">
                    <a:lumMod val="75000"/>
                  </a:schemeClr>
                </a:solidFill>
              </a:rPr>
              <a:t>своему</a:t>
            </a:r>
            <a:r>
              <a:rPr lang="en-US" sz="3600" b="1" i="1" dirty="0">
                <a:solidFill>
                  <a:schemeClr val="accent6">
                    <a:lumMod val="75000"/>
                  </a:schemeClr>
                </a:solidFill>
              </a:rPr>
              <a:t> </a:t>
            </a:r>
            <a:r>
              <a:rPr lang="en-US" sz="3600" b="1" i="1" dirty="0" err="1">
                <a:solidFill>
                  <a:schemeClr val="accent6">
                    <a:lumMod val="75000"/>
                  </a:schemeClr>
                </a:solidFill>
              </a:rPr>
              <a:t>ребенку</a:t>
            </a:r>
            <a:r>
              <a:rPr lang="en-US" sz="3600" b="1" i="1" dirty="0">
                <a:solidFill>
                  <a:schemeClr val="accent6">
                    <a:lumMod val="75000"/>
                  </a:schemeClr>
                </a:solidFill>
              </a:rPr>
              <a:t>. </a:t>
            </a:r>
          </a:p>
        </p:txBody>
      </p:sp>
      <p:pic>
        <p:nvPicPr>
          <p:cNvPr id="9" name="Объект 8" descr="Изображение выглядит как человек, женщина, внутренний&#10;&#10;Автоматически созданное описание">
            <a:extLst>
              <a:ext uri="{FF2B5EF4-FFF2-40B4-BE49-F238E27FC236}">
                <a16:creationId xmlns:a16="http://schemas.microsoft.com/office/drawing/2014/main" id="{A3286D0F-A8EC-51AF-7221-699D75D0BC8D}"/>
              </a:ext>
            </a:extLst>
          </p:cNvPr>
          <p:cNvPicPr>
            <a:picLocks noGrp="1" noChangeAspect="1"/>
          </p:cNvPicPr>
          <p:nvPr>
            <p:ph idx="1"/>
          </p:nvPr>
        </p:nvPicPr>
        <p:blipFill rotWithShape="1">
          <a:blip r:embed="rId3"/>
          <a:srcRect r="-1" b="9877"/>
          <a:stretch/>
        </p:blipFill>
        <p:spPr>
          <a:xfrm>
            <a:off x="6060283" y="988413"/>
            <a:ext cx="5831663" cy="2956265"/>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pic>
        <p:nvPicPr>
          <p:cNvPr id="1026" name="Picture 2" descr="C:\Users\snana\Pictures\Новая папка\images (1).jpg"/>
          <p:cNvPicPr>
            <a:picLocks noChangeAspect="1" noChangeArrowheads="1"/>
          </p:cNvPicPr>
          <p:nvPr/>
        </p:nvPicPr>
        <p:blipFill rotWithShape="1">
          <a:blip r:embed="rId4">
            <a:extLst>
              <a:ext uri="{28A0092B-C50C-407E-A947-70E740481C1C}">
                <a14:useLocalDpi xmlns:a14="http://schemas.microsoft.com/office/drawing/2010/main" val="0"/>
              </a:ext>
            </a:extLst>
          </a:blip>
          <a:srcRect t="21925" b="23493"/>
          <a:stretch/>
        </p:blipFill>
        <p:spPr bwMode="auto">
          <a:xfrm flipH="1" flipV="1">
            <a:off x="9216436" y="7038753"/>
            <a:ext cx="813387" cy="332550"/>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AE6B1444-8A30-C56F-0841-79150B4BD685}"/>
              </a:ext>
            </a:extLst>
          </p:cNvPr>
          <p:cNvSpPr/>
          <p:nvPr/>
        </p:nvSpPr>
        <p:spPr>
          <a:xfrm>
            <a:off x="2028825" y="1261218"/>
            <a:ext cx="8001000" cy="584775"/>
          </a:xfrm>
          <a:prstGeom prst="rect">
            <a:avLst/>
          </a:prstGeom>
        </p:spPr>
        <p:txBody>
          <a:bodyPr wrap="square">
            <a:spAutoFit/>
          </a:bodyPr>
          <a:lstStyle/>
          <a:p>
            <a:pPr>
              <a:spcAft>
                <a:spcPts val="600"/>
              </a:spcAft>
            </a:pPr>
            <a:r>
              <a:rPr lang="ru-RU" sz="3200" i="1" dirty="0">
                <a:solidFill>
                  <a:srgbClr val="FF0000"/>
                </a:solidFill>
                <a:latin typeface="TimesNewRomanPSMT"/>
              </a:rPr>
              <a:t> </a:t>
            </a:r>
            <a:endParaRPr lang="ru-RU" sz="3200" i="1">
              <a:solidFill>
                <a:srgbClr val="FF0000"/>
              </a:solidFill>
            </a:endParaRPr>
          </a:p>
        </p:txBody>
      </p:sp>
    </p:spTree>
    <p:extLst>
      <p:ext uri="{BB962C8B-B14F-4D97-AF65-F5344CB8AC3E}">
        <p14:creationId xmlns:p14="http://schemas.microsoft.com/office/powerpoint/2010/main" val="1866058033"/>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3512" y="81465"/>
            <a:ext cx="8856984" cy="6659902"/>
          </a:xfrm>
        </p:spPr>
      </p:pic>
      <p:pic>
        <p:nvPicPr>
          <p:cNvPr id="4" name="Объект 4" descr="Изображение выглядит как доска&#10;&#10;Автоматически созданное описание">
            <a:extLst>
              <a:ext uri="{FF2B5EF4-FFF2-40B4-BE49-F238E27FC236}">
                <a16:creationId xmlns:a16="http://schemas.microsoft.com/office/drawing/2014/main" id="{785D0ECF-E154-E41F-3EC3-8846C81C168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353" y="99049"/>
            <a:ext cx="11465169" cy="6659902"/>
          </a:xfrm>
          <a:prstGeom prst="rect">
            <a:avLst/>
          </a:prstGeom>
        </p:spPr>
      </p:pic>
      <p:sp>
        <p:nvSpPr>
          <p:cNvPr id="3" name="Прямоугольник 2">
            <a:extLst>
              <a:ext uri="{FF2B5EF4-FFF2-40B4-BE49-F238E27FC236}">
                <a16:creationId xmlns:a16="http://schemas.microsoft.com/office/drawing/2014/main" id="{F48CDF16-558A-FE65-627C-E1BFA7284AF4}"/>
              </a:ext>
            </a:extLst>
          </p:cNvPr>
          <p:cNvSpPr/>
          <p:nvPr/>
        </p:nvSpPr>
        <p:spPr>
          <a:xfrm>
            <a:off x="2495600" y="1417639"/>
            <a:ext cx="6768752" cy="4524315"/>
          </a:xfrm>
          <a:prstGeom prst="rect">
            <a:avLst/>
          </a:prstGeom>
        </p:spPr>
        <p:txBody>
          <a:bodyPr wrap="square">
            <a:spAutoFit/>
          </a:bodyPr>
          <a:lstStyle/>
          <a:p>
            <a:r>
              <a:rPr lang="ru-RU" sz="3200" b="1" i="1" dirty="0">
                <a:solidFill>
                  <a:schemeClr val="accent3">
                    <a:lumMod val="75000"/>
                  </a:schemeClr>
                </a:solidFill>
                <a:latin typeface="TimesNewRomanPS"/>
              </a:rPr>
              <a:t>Моя любимая одинокая мама!!!</a:t>
            </a:r>
          </a:p>
          <a:p>
            <a:endParaRPr lang="ru-RU" sz="3200" b="1" i="1" dirty="0"/>
          </a:p>
          <a:p>
            <a:r>
              <a:rPr lang="ru-RU" sz="3200" i="1" dirty="0">
                <a:latin typeface="TimesNewRomanPS"/>
              </a:rPr>
              <a:t>  </a:t>
            </a:r>
            <a:r>
              <a:rPr lang="ru-RU" sz="3200" i="1" dirty="0">
                <a:solidFill>
                  <a:schemeClr val="accent3">
                    <a:lumMod val="50000"/>
                  </a:schemeClr>
                </a:solidFill>
                <a:latin typeface="TimesNewRomanPS"/>
              </a:rPr>
              <a:t>Ты избрана, ты достаточно хороша, и ты моя. Я горячо люблю тебя. Я горжусь </a:t>
            </a:r>
            <a:r>
              <a:rPr lang="ru-RU" sz="3200" i="1" dirty="0" err="1">
                <a:solidFill>
                  <a:schemeClr val="accent3">
                    <a:lumMod val="50000"/>
                  </a:schemeClr>
                </a:solidFill>
                <a:latin typeface="TimesNewRomanPS"/>
              </a:rPr>
              <a:t>тобои</a:t>
            </a:r>
            <a:r>
              <a:rPr lang="ru-RU" sz="3200" i="1" dirty="0">
                <a:solidFill>
                  <a:schemeClr val="accent3">
                    <a:lumMod val="50000"/>
                  </a:schemeClr>
                </a:solidFill>
                <a:latin typeface="TimesNewRomanPS"/>
              </a:rPr>
              <a:t>̆. Я вижу твое сердце, то, как ты ищешь Меня, и твою преданность воспитанию своего ребенка. Ты молодец, дитя Мое. </a:t>
            </a:r>
            <a:endParaRPr lang="ru-RU" sz="3200" i="1" dirty="0">
              <a:solidFill>
                <a:schemeClr val="accent3">
                  <a:lumMod val="50000"/>
                </a:schemeClr>
              </a:solidFill>
            </a:endParaRPr>
          </a:p>
        </p:txBody>
      </p:sp>
    </p:spTree>
    <p:extLst>
      <p:ext uri="{BB962C8B-B14F-4D97-AF65-F5344CB8AC3E}">
        <p14:creationId xmlns:p14="http://schemas.microsoft.com/office/powerpoint/2010/main" val="4094256773"/>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4107" y="140676"/>
            <a:ext cx="11306907" cy="6683145"/>
          </a:xfrm>
        </p:spPr>
      </p:pic>
      <p:sp>
        <p:nvSpPr>
          <p:cNvPr id="6" name="Прямоугольник 5">
            <a:extLst>
              <a:ext uri="{FF2B5EF4-FFF2-40B4-BE49-F238E27FC236}">
                <a16:creationId xmlns:a16="http://schemas.microsoft.com/office/drawing/2014/main" id="{4CD1C975-25AD-DC4F-9007-D106DB71619E}"/>
              </a:ext>
            </a:extLst>
          </p:cNvPr>
          <p:cNvSpPr/>
          <p:nvPr/>
        </p:nvSpPr>
        <p:spPr>
          <a:xfrm>
            <a:off x="2711624" y="1556792"/>
            <a:ext cx="6480720" cy="3970318"/>
          </a:xfrm>
          <a:prstGeom prst="rect">
            <a:avLst/>
          </a:prstGeom>
        </p:spPr>
        <p:txBody>
          <a:bodyPr wrap="square">
            <a:spAutoFit/>
          </a:bodyPr>
          <a:lstStyle/>
          <a:p>
            <a:r>
              <a:rPr lang="ru-RU" sz="2800" i="1" dirty="0">
                <a:latin typeface="TimesNewRomanPS"/>
              </a:rPr>
              <a:t>  </a:t>
            </a:r>
            <a:r>
              <a:rPr lang="ru-RU" sz="2800" i="1" dirty="0">
                <a:solidFill>
                  <a:schemeClr val="accent3">
                    <a:lumMod val="50000"/>
                  </a:schemeClr>
                </a:solidFill>
                <a:latin typeface="TimesNewRomanPS"/>
              </a:rPr>
              <a:t>Дитя мое, ты Моя радость. Я избрал тебя при основании мира и освятил тебя для </a:t>
            </a:r>
            <a:r>
              <a:rPr lang="ru-RU" sz="2800" i="1" dirty="0" err="1">
                <a:solidFill>
                  <a:schemeClr val="accent3">
                    <a:lumMod val="50000"/>
                  </a:schemeClr>
                </a:solidFill>
                <a:latin typeface="TimesNewRomanPS"/>
              </a:rPr>
              <a:t>великои</a:t>
            </a:r>
            <a:r>
              <a:rPr lang="ru-RU" sz="2800" i="1" dirty="0">
                <a:solidFill>
                  <a:schemeClr val="accent3">
                    <a:lumMod val="50000"/>
                  </a:schemeClr>
                </a:solidFill>
                <a:latin typeface="TimesNewRomanPS"/>
              </a:rPr>
              <a:t>̆ цели. Возлюбленная, Я готов присоединиться к тебе в твоем родительском труде. Путь может казаться тебе покрытым мраком, но Я его вижу хорошо, и я вижу финишную черту. Я понесу тебя, когда ты будешь слаба, дам тебе силы, и ты не упадешь. </a:t>
            </a:r>
            <a:endParaRPr lang="ru-RU" sz="2800" dirty="0">
              <a:solidFill>
                <a:schemeClr val="accent3">
                  <a:lumMod val="50000"/>
                </a:schemeClr>
              </a:solidFill>
            </a:endParaRPr>
          </a:p>
        </p:txBody>
      </p:sp>
    </p:spTree>
    <p:extLst>
      <p:ext uri="{BB962C8B-B14F-4D97-AF65-F5344CB8AC3E}">
        <p14:creationId xmlns:p14="http://schemas.microsoft.com/office/powerpoint/2010/main" val="2649854924"/>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3512" y="81465"/>
            <a:ext cx="8856984" cy="6659902"/>
          </a:xfrm>
        </p:spPr>
      </p:pic>
      <p:pic>
        <p:nvPicPr>
          <p:cNvPr id="4" name="Объект 4" descr="Изображение выглядит как доска&#10;&#10;Автоматически созданное описание">
            <a:extLst>
              <a:ext uri="{FF2B5EF4-FFF2-40B4-BE49-F238E27FC236}">
                <a16:creationId xmlns:a16="http://schemas.microsoft.com/office/drawing/2014/main" id="{C772271F-DFBE-1061-0B98-80EA57F813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99049"/>
            <a:ext cx="11553092" cy="6659902"/>
          </a:xfrm>
          <a:prstGeom prst="rect">
            <a:avLst/>
          </a:prstGeom>
        </p:spPr>
      </p:pic>
      <p:sp>
        <p:nvSpPr>
          <p:cNvPr id="3" name="Прямоугольник 2">
            <a:extLst>
              <a:ext uri="{FF2B5EF4-FFF2-40B4-BE49-F238E27FC236}">
                <a16:creationId xmlns:a16="http://schemas.microsoft.com/office/drawing/2014/main" id="{DF52792E-184F-4404-2202-CBEBA6CCACEB}"/>
              </a:ext>
            </a:extLst>
          </p:cNvPr>
          <p:cNvSpPr/>
          <p:nvPr/>
        </p:nvSpPr>
        <p:spPr>
          <a:xfrm>
            <a:off x="2783632" y="1916832"/>
            <a:ext cx="6624736" cy="3539430"/>
          </a:xfrm>
          <a:prstGeom prst="rect">
            <a:avLst/>
          </a:prstGeom>
        </p:spPr>
        <p:txBody>
          <a:bodyPr wrap="square">
            <a:spAutoFit/>
          </a:bodyPr>
          <a:lstStyle/>
          <a:p>
            <a:r>
              <a:rPr lang="ru-RU" sz="2800" i="1" dirty="0">
                <a:latin typeface="TimesNewRomanPS"/>
              </a:rPr>
              <a:t>     </a:t>
            </a:r>
            <a:r>
              <a:rPr lang="ru-RU" sz="2800" i="1" dirty="0">
                <a:solidFill>
                  <a:schemeClr val="accent3">
                    <a:lumMod val="50000"/>
                  </a:schemeClr>
                </a:solidFill>
                <a:latin typeface="TimesNewRomanPS"/>
              </a:rPr>
              <a:t>Любимая дочь, тебя достаточно. </a:t>
            </a:r>
          </a:p>
          <a:p>
            <a:r>
              <a:rPr lang="ru-RU" sz="2800" i="1" dirty="0">
                <a:solidFill>
                  <a:schemeClr val="accent3">
                    <a:lumMod val="50000"/>
                  </a:schemeClr>
                </a:solidFill>
                <a:latin typeface="TimesNewRomanPS"/>
              </a:rPr>
              <a:t>Я выбрал тебя в качестве родителя твоего ребенка. Ты принадлежишь Мне, и Я считаю тебя </a:t>
            </a:r>
            <a:r>
              <a:rPr lang="ru-RU" sz="2800" i="1" dirty="0" err="1">
                <a:solidFill>
                  <a:schemeClr val="accent3">
                    <a:lumMod val="50000"/>
                  </a:schemeClr>
                </a:solidFill>
                <a:latin typeface="TimesNewRomanPS"/>
              </a:rPr>
              <a:t>достойнои</a:t>
            </a:r>
            <a:r>
              <a:rPr lang="ru-RU" sz="2800" i="1" dirty="0">
                <a:solidFill>
                  <a:schemeClr val="accent3">
                    <a:lumMod val="50000"/>
                  </a:schemeClr>
                </a:solidFill>
                <a:latin typeface="TimesNewRomanPS"/>
              </a:rPr>
              <a:t>̆. Я обещаю дать тебе будущность и надежду. Не </a:t>
            </a:r>
            <a:r>
              <a:rPr lang="ru-RU" sz="2800" i="1" dirty="0" err="1">
                <a:solidFill>
                  <a:schemeClr val="accent3">
                    <a:lumMod val="50000"/>
                  </a:schemeClr>
                </a:solidFill>
                <a:latin typeface="TimesNewRomanPS"/>
              </a:rPr>
              <a:t>теряи</a:t>
            </a:r>
            <a:r>
              <a:rPr lang="ru-RU" sz="2800" i="1" dirty="0">
                <a:solidFill>
                  <a:schemeClr val="accent3">
                    <a:lumMod val="50000"/>
                  </a:schemeClr>
                </a:solidFill>
                <a:latin typeface="TimesNewRomanPS"/>
              </a:rPr>
              <a:t>̆ благословенного времени, беспокоясь о завтрашнем дне, ибо Я уже позаботился о твоих нуждах. </a:t>
            </a:r>
            <a:endParaRPr lang="ru-RU" sz="2800" dirty="0">
              <a:solidFill>
                <a:schemeClr val="accent3">
                  <a:lumMod val="50000"/>
                </a:schemeClr>
              </a:solidFill>
            </a:endParaRPr>
          </a:p>
        </p:txBody>
      </p:sp>
    </p:spTree>
    <p:extLst>
      <p:ext uri="{BB962C8B-B14F-4D97-AF65-F5344CB8AC3E}">
        <p14:creationId xmlns:p14="http://schemas.microsoft.com/office/powerpoint/2010/main" val="1625964449"/>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03512" y="81465"/>
            <a:ext cx="8856984" cy="6659902"/>
          </a:xfrm>
        </p:spPr>
      </p:pic>
      <p:pic>
        <p:nvPicPr>
          <p:cNvPr id="4" name="Объект 4" descr="Изображение выглядит как доска&#10;&#10;Автоматически созданное описание">
            <a:extLst>
              <a:ext uri="{FF2B5EF4-FFF2-40B4-BE49-F238E27FC236}">
                <a16:creationId xmlns:a16="http://schemas.microsoft.com/office/drawing/2014/main" id="{FBF9610C-1156-F377-2B88-8F5F89AAA1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769" y="99049"/>
            <a:ext cx="11377246" cy="6659902"/>
          </a:xfrm>
          <a:prstGeom prst="rect">
            <a:avLst/>
          </a:prstGeom>
        </p:spPr>
      </p:pic>
      <p:sp>
        <p:nvSpPr>
          <p:cNvPr id="3" name="Прямоугольник 2">
            <a:extLst>
              <a:ext uri="{FF2B5EF4-FFF2-40B4-BE49-F238E27FC236}">
                <a16:creationId xmlns:a16="http://schemas.microsoft.com/office/drawing/2014/main" id="{BC712589-DF2F-3FA0-72B8-963E907AEF7C}"/>
              </a:ext>
            </a:extLst>
          </p:cNvPr>
          <p:cNvSpPr/>
          <p:nvPr/>
        </p:nvSpPr>
        <p:spPr>
          <a:xfrm>
            <a:off x="2639616" y="1988840"/>
            <a:ext cx="6696744" cy="3539430"/>
          </a:xfrm>
          <a:prstGeom prst="rect">
            <a:avLst/>
          </a:prstGeom>
        </p:spPr>
        <p:txBody>
          <a:bodyPr wrap="square">
            <a:spAutoFit/>
          </a:bodyPr>
          <a:lstStyle/>
          <a:p>
            <a:r>
              <a:rPr lang="ru-RU" sz="2800" i="1" dirty="0">
                <a:latin typeface="TimesNewRomanPS"/>
              </a:rPr>
              <a:t>   </a:t>
            </a:r>
            <a:r>
              <a:rPr lang="ru-RU" sz="2800" i="1" dirty="0">
                <a:solidFill>
                  <a:schemeClr val="accent3">
                    <a:lumMod val="50000"/>
                  </a:schemeClr>
                </a:solidFill>
                <a:latin typeface="TimesNewRomanPS"/>
              </a:rPr>
              <a:t>Любя </a:t>
            </a:r>
            <a:r>
              <a:rPr lang="ru-RU" sz="2800" i="1" dirty="0" err="1">
                <a:solidFill>
                  <a:schemeClr val="accent3">
                    <a:lumMod val="50000"/>
                  </a:schemeClr>
                </a:solidFill>
                <a:latin typeface="TimesNewRomanPS"/>
              </a:rPr>
              <a:t>безграничнои</a:t>
            </a:r>
            <a:r>
              <a:rPr lang="ru-RU" sz="2800" i="1" dirty="0">
                <a:solidFill>
                  <a:schemeClr val="accent3">
                    <a:lumMod val="50000"/>
                  </a:schemeClr>
                </a:solidFill>
                <a:latin typeface="TimesNewRomanPS"/>
              </a:rPr>
              <a:t>̆ и </a:t>
            </a:r>
            <a:r>
              <a:rPr lang="ru-RU" sz="2800" i="1" dirty="0" err="1">
                <a:solidFill>
                  <a:schemeClr val="accent3">
                    <a:lumMod val="50000"/>
                  </a:schemeClr>
                </a:solidFill>
                <a:latin typeface="TimesNewRomanPS"/>
              </a:rPr>
              <a:t>вечнои</a:t>
            </a:r>
            <a:r>
              <a:rPr lang="ru-RU" sz="2800" i="1" dirty="0">
                <a:solidFill>
                  <a:schemeClr val="accent3">
                    <a:lumMod val="50000"/>
                  </a:schemeClr>
                </a:solidFill>
                <a:latin typeface="TimesNewRomanPS"/>
              </a:rPr>
              <a:t>̆ любовью, Я буду также восполнять нужды и твоего ребенка. Меня вполне довольно для этого. То, кем они являются – во Мне, восполнение их нужд – во Мне, и их будущее – во Мне. Я отделил их для </a:t>
            </a:r>
            <a:r>
              <a:rPr lang="ru-RU" sz="2800" i="1" dirty="0" err="1">
                <a:solidFill>
                  <a:schemeClr val="accent3">
                    <a:lumMod val="50000"/>
                  </a:schemeClr>
                </a:solidFill>
                <a:latin typeface="TimesNewRomanPS"/>
              </a:rPr>
              <a:t>великои</a:t>
            </a:r>
            <a:r>
              <a:rPr lang="ru-RU" sz="2800" i="1" dirty="0">
                <a:solidFill>
                  <a:schemeClr val="accent3">
                    <a:lumMod val="50000"/>
                  </a:schemeClr>
                </a:solidFill>
                <a:latin typeface="TimesNewRomanPS"/>
              </a:rPr>
              <a:t>̆ цели. У меня грандиозные планы на будущее твоего ребенка. </a:t>
            </a:r>
            <a:endParaRPr lang="ru-RU" sz="2800" dirty="0">
              <a:solidFill>
                <a:schemeClr val="accent3">
                  <a:lumMod val="50000"/>
                </a:schemeClr>
              </a:solidFill>
            </a:endParaRPr>
          </a:p>
        </p:txBody>
      </p:sp>
    </p:spTree>
    <p:extLst>
      <p:ext uri="{BB962C8B-B14F-4D97-AF65-F5344CB8AC3E}">
        <p14:creationId xmlns:p14="http://schemas.microsoft.com/office/powerpoint/2010/main" val="599473973"/>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98939" y="116632"/>
            <a:ext cx="11394830" cy="6624736"/>
          </a:xfrm>
        </p:spPr>
      </p:pic>
      <p:sp>
        <p:nvSpPr>
          <p:cNvPr id="3" name="Прямоугольник 2">
            <a:extLst>
              <a:ext uri="{FF2B5EF4-FFF2-40B4-BE49-F238E27FC236}">
                <a16:creationId xmlns:a16="http://schemas.microsoft.com/office/drawing/2014/main" id="{5DB7B8FA-5120-CFBE-6E9F-DA9AE95CBCEE}"/>
              </a:ext>
            </a:extLst>
          </p:cNvPr>
          <p:cNvSpPr/>
          <p:nvPr/>
        </p:nvSpPr>
        <p:spPr>
          <a:xfrm>
            <a:off x="2567608" y="1916832"/>
            <a:ext cx="6984776" cy="3539430"/>
          </a:xfrm>
          <a:prstGeom prst="rect">
            <a:avLst/>
          </a:prstGeom>
        </p:spPr>
        <p:txBody>
          <a:bodyPr wrap="square">
            <a:spAutoFit/>
          </a:bodyPr>
          <a:lstStyle/>
          <a:p>
            <a:r>
              <a:rPr lang="ru-RU" sz="2800" i="1" dirty="0">
                <a:latin typeface="TimesNewRomanPS"/>
              </a:rPr>
              <a:t>  </a:t>
            </a:r>
            <a:r>
              <a:rPr lang="ru-RU" sz="2800" i="1" dirty="0">
                <a:solidFill>
                  <a:schemeClr val="accent3">
                    <a:lumMod val="50000"/>
                  </a:schemeClr>
                </a:solidFill>
                <a:latin typeface="TimesNewRomanPS"/>
              </a:rPr>
              <a:t>Мне доставляет удовольствие смотреть, как ты их растишь. Я избрал тебя, чтобы вырастить этого ребенка. Ты – воин, </a:t>
            </a:r>
            <a:r>
              <a:rPr lang="ru-RU" sz="2800" i="1" dirty="0" err="1">
                <a:solidFill>
                  <a:schemeClr val="accent3">
                    <a:lumMod val="50000"/>
                  </a:schemeClr>
                </a:solidFill>
                <a:latin typeface="TimesNewRomanPS"/>
              </a:rPr>
              <a:t>способныи</a:t>
            </a:r>
            <a:r>
              <a:rPr lang="ru-RU" sz="2800" i="1" dirty="0">
                <a:solidFill>
                  <a:schemeClr val="accent3">
                    <a:lumMod val="50000"/>
                  </a:schemeClr>
                </a:solidFill>
                <a:latin typeface="TimesNewRomanPS"/>
              </a:rPr>
              <a:t>̆ оттачивать их, наставлять, направлять, готовить, тренировать и подготавливать их к встрече с миром. Никакое оружие, созданное против них, не устоит, ибо они принадлежат Мне. </a:t>
            </a:r>
            <a:endParaRPr lang="ru-RU" sz="2800" dirty="0">
              <a:solidFill>
                <a:schemeClr val="accent3">
                  <a:lumMod val="50000"/>
                </a:schemeClr>
              </a:solidFill>
            </a:endParaRPr>
          </a:p>
        </p:txBody>
      </p:sp>
    </p:spTree>
    <p:extLst>
      <p:ext uri="{BB962C8B-B14F-4D97-AF65-F5344CB8AC3E}">
        <p14:creationId xmlns:p14="http://schemas.microsoft.com/office/powerpoint/2010/main" val="2725543533"/>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822CBF8-8DD1-A9A3-0600-97FD2942E7C2}"/>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443DD075-E72C-B82B-A62C-035FA668DA3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72678" y="181981"/>
            <a:ext cx="8643803" cy="6482853"/>
          </a:xfrm>
        </p:spPr>
      </p:pic>
      <p:pic>
        <p:nvPicPr>
          <p:cNvPr id="6" name="Объект 4" descr="Изображение выглядит как доска&#10;&#10;Автоматически созданное описание">
            <a:extLst>
              <a:ext uri="{FF2B5EF4-FFF2-40B4-BE49-F238E27FC236}">
                <a16:creationId xmlns:a16="http://schemas.microsoft.com/office/drawing/2014/main" id="{2F21749A-4924-BC4C-10B6-216B73D3DD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446" y="187574"/>
            <a:ext cx="11429999" cy="6482853"/>
          </a:xfrm>
          <a:prstGeom prst="rect">
            <a:avLst/>
          </a:prstGeom>
        </p:spPr>
      </p:pic>
      <p:sp>
        <p:nvSpPr>
          <p:cNvPr id="7" name="Прямоугольник 6">
            <a:extLst>
              <a:ext uri="{FF2B5EF4-FFF2-40B4-BE49-F238E27FC236}">
                <a16:creationId xmlns:a16="http://schemas.microsoft.com/office/drawing/2014/main" id="{73ECAC6B-12D7-1F81-2AD7-995BB868A690}"/>
              </a:ext>
            </a:extLst>
          </p:cNvPr>
          <p:cNvSpPr/>
          <p:nvPr/>
        </p:nvSpPr>
        <p:spPr>
          <a:xfrm>
            <a:off x="2927648" y="1196752"/>
            <a:ext cx="6408712" cy="3118996"/>
          </a:xfrm>
          <a:prstGeom prst="rect">
            <a:avLst/>
          </a:prstGeom>
        </p:spPr>
        <p:txBody>
          <a:bodyPr wrap="square">
            <a:spAutoFit/>
          </a:bodyPr>
          <a:lstStyle/>
          <a:p>
            <a:r>
              <a:rPr lang="ru-RU" sz="3200" i="1" dirty="0">
                <a:latin typeface="TimesNewRomanPS"/>
              </a:rPr>
              <a:t>   </a:t>
            </a:r>
            <a:r>
              <a:rPr lang="ru-RU" sz="3200" i="1" dirty="0">
                <a:solidFill>
                  <a:schemeClr val="accent3">
                    <a:lumMod val="50000"/>
                  </a:schemeClr>
                </a:solidFill>
                <a:latin typeface="TimesNewRomanPS"/>
              </a:rPr>
              <a:t>Моя дорогая дочь, не </a:t>
            </a:r>
            <a:r>
              <a:rPr lang="ru-RU" sz="3200" i="1" dirty="0" err="1">
                <a:solidFill>
                  <a:schemeClr val="accent3">
                    <a:lumMod val="50000"/>
                  </a:schemeClr>
                </a:solidFill>
                <a:latin typeface="TimesNewRomanPS"/>
              </a:rPr>
              <a:t>забываи</a:t>
            </a:r>
            <a:r>
              <a:rPr lang="ru-RU" sz="3200" i="1" dirty="0">
                <a:solidFill>
                  <a:schemeClr val="accent3">
                    <a:lumMod val="50000"/>
                  </a:schemeClr>
                </a:solidFill>
                <a:latin typeface="TimesNewRomanPS"/>
              </a:rPr>
              <a:t>̆, что ты для Меня сокровище. Ты бесценна, и я никогда не перестану любить тебя! </a:t>
            </a:r>
            <a:endParaRPr lang="ru-RU" sz="3200" dirty="0">
              <a:solidFill>
                <a:schemeClr val="accent3">
                  <a:lumMod val="50000"/>
                </a:schemeClr>
              </a:solidFill>
            </a:endParaRPr>
          </a:p>
          <a:p>
            <a:r>
              <a:rPr lang="ru-RU" sz="3200" b="1" i="1" dirty="0">
                <a:solidFill>
                  <a:schemeClr val="accent3">
                    <a:lumMod val="50000"/>
                  </a:schemeClr>
                </a:solidFill>
                <a:latin typeface="TimesNewRomanPS"/>
              </a:rPr>
              <a:t>   </a:t>
            </a:r>
            <a:r>
              <a:rPr lang="ru-RU" sz="3200" b="1" i="1" dirty="0">
                <a:solidFill>
                  <a:schemeClr val="accent5">
                    <a:lumMod val="50000"/>
                  </a:schemeClr>
                </a:solidFill>
                <a:latin typeface="TimesNewRomanPS"/>
              </a:rPr>
              <a:t>Моя возлюбленная, ты Моя навеки. Твой </a:t>
            </a:r>
            <a:r>
              <a:rPr lang="ru-RU" sz="3200" b="1" i="1" dirty="0" err="1">
                <a:solidFill>
                  <a:schemeClr val="accent5">
                    <a:lumMod val="50000"/>
                  </a:schemeClr>
                </a:solidFill>
                <a:latin typeface="TimesNewRomanPS"/>
              </a:rPr>
              <a:t>Небесныи</a:t>
            </a:r>
            <a:r>
              <a:rPr lang="ru-RU" sz="3200" b="1" i="1" dirty="0">
                <a:solidFill>
                  <a:schemeClr val="accent5">
                    <a:lumMod val="50000"/>
                  </a:schemeClr>
                </a:solidFill>
                <a:latin typeface="TimesNewRomanPS"/>
              </a:rPr>
              <a:t>̆ Отец </a:t>
            </a:r>
            <a:endParaRPr lang="ru-RU" sz="3200" b="1" dirty="0">
              <a:solidFill>
                <a:schemeClr val="accent5">
                  <a:lumMod val="50000"/>
                </a:schemeClr>
              </a:solidFill>
            </a:endParaRPr>
          </a:p>
        </p:txBody>
      </p:sp>
    </p:spTree>
    <p:extLst>
      <p:ext uri="{BB962C8B-B14F-4D97-AF65-F5344CB8AC3E}">
        <p14:creationId xmlns:p14="http://schemas.microsoft.com/office/powerpoint/2010/main" val="914092784"/>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2135560" y="692697"/>
            <a:ext cx="7992888" cy="4401205"/>
          </a:xfrm>
          <a:prstGeom prst="rect">
            <a:avLst/>
          </a:prstGeom>
        </p:spPr>
        <p:txBody>
          <a:bodyPr wrap="square">
            <a:spAutoFit/>
          </a:bodyPr>
          <a:lstStyle/>
          <a:p>
            <a:r>
              <a:rPr lang="ru-RU" sz="2800" b="1" dirty="0"/>
              <a:t>Установление границ</a:t>
            </a:r>
          </a:p>
          <a:p>
            <a:r>
              <a:rPr lang="ru-RU" sz="2800" dirty="0"/>
              <a:t>Прекратите негативные разговоры с самими собой.</a:t>
            </a:r>
          </a:p>
          <a:p>
            <a:r>
              <a:rPr lang="ru-RU" sz="2800" dirty="0"/>
              <a:t>Сосредоточьтесь на добрых друзьях.</a:t>
            </a:r>
          </a:p>
          <a:p>
            <a:r>
              <a:rPr lang="ru-RU" sz="2800" dirty="0"/>
              <a:t>Сосредоточьтесь на том, что у вас есть на сегодня.</a:t>
            </a:r>
          </a:p>
          <a:p>
            <a:r>
              <a:rPr lang="ru-RU" sz="2800" dirty="0"/>
              <a:t>Честно выражайте свои мысли.</a:t>
            </a:r>
          </a:p>
          <a:p>
            <a:r>
              <a:rPr lang="ru-RU" sz="2800" dirty="0"/>
              <a:t>Самосознание</a:t>
            </a:r>
          </a:p>
          <a:p>
            <a:r>
              <a:rPr lang="ru-RU" sz="2800" dirty="0"/>
              <a:t>Выйдите на улицу.</a:t>
            </a:r>
          </a:p>
          <a:p>
            <a:r>
              <a:rPr lang="ru-RU" sz="2800" dirty="0"/>
              <a:t>Знайте, когда нужно уйти и когда нужно вступиться за себя.</a:t>
            </a:r>
          </a:p>
        </p:txBody>
      </p:sp>
    </p:spTree>
    <p:extLst>
      <p:ext uri="{BB962C8B-B14F-4D97-AF65-F5344CB8AC3E}">
        <p14:creationId xmlns:p14="http://schemas.microsoft.com/office/powerpoint/2010/main" val="1367062853"/>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CC33A1-7AE0-01B3-89A9-91D6FA6D1D25}"/>
              </a:ext>
            </a:extLst>
          </p:cNvPr>
          <p:cNvSpPr>
            <a:spLocks noGrp="1"/>
          </p:cNvSpPr>
          <p:nvPr>
            <p:ph type="title"/>
          </p:nvPr>
        </p:nvSpPr>
        <p:spPr/>
        <p:txBody>
          <a:bodyPr/>
          <a:lstStyle/>
          <a:p>
            <a:endParaRPr lang="ru-RU" dirty="0"/>
          </a:p>
        </p:txBody>
      </p:sp>
      <p:pic>
        <p:nvPicPr>
          <p:cNvPr id="5"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2CC381FD-3A8D-16B0-0A89-F45C7A5D22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461194" y="0"/>
            <a:ext cx="9099303" cy="6789480"/>
          </a:xfrm>
        </p:spPr>
      </p:pic>
      <p:pic>
        <p:nvPicPr>
          <p:cNvPr id="7"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FD3A36FA-78C9-4AC3-F2BE-DFAB25D219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789480"/>
          </a:xfrm>
          <a:prstGeom prst="rect">
            <a:avLst/>
          </a:prstGeom>
        </p:spPr>
      </p:pic>
      <p:sp>
        <p:nvSpPr>
          <p:cNvPr id="3" name="Прямоугольник 2">
            <a:extLst>
              <a:ext uri="{FF2B5EF4-FFF2-40B4-BE49-F238E27FC236}">
                <a16:creationId xmlns:a16="http://schemas.microsoft.com/office/drawing/2014/main" id="{4400E5B9-0347-A032-8E09-220E37D671D3}"/>
              </a:ext>
            </a:extLst>
          </p:cNvPr>
          <p:cNvSpPr/>
          <p:nvPr/>
        </p:nvSpPr>
        <p:spPr>
          <a:xfrm>
            <a:off x="2927648" y="1268761"/>
            <a:ext cx="6408712" cy="4401205"/>
          </a:xfrm>
          <a:prstGeom prst="rect">
            <a:avLst/>
          </a:prstGeom>
        </p:spPr>
        <p:txBody>
          <a:bodyPr wrap="square">
            <a:spAutoFit/>
          </a:bodyPr>
          <a:lstStyle/>
          <a:p>
            <a:pPr marL="342900" indent="-342900">
              <a:buAutoNum type="arabicPeriod"/>
            </a:pPr>
            <a:r>
              <a:rPr lang="ru-RU" sz="2800" b="1" dirty="0"/>
              <a:t>Какой у вас любимый библейский стих, говорящий о Божьей любви к вам?</a:t>
            </a:r>
          </a:p>
          <a:p>
            <a:pPr marL="342900" indent="-342900">
              <a:buAutoNum type="arabicPeriod"/>
            </a:pPr>
            <a:r>
              <a:rPr lang="ru-RU" sz="2800" b="1" dirty="0"/>
              <a:t> Напишите этот библейский стих и поставьте в нем свое имя. Например: «Ибо так возлюбил Бог (ВАШЕ ИМЯ), что отдал Сына Своего Единородного, дабы (ВАШЕ ИМЯ), верующая в Него, не погибла, но имела жизнь вечную» (Иоанна 3:16).</a:t>
            </a:r>
          </a:p>
        </p:txBody>
      </p:sp>
    </p:spTree>
    <p:extLst>
      <p:ext uri="{BB962C8B-B14F-4D97-AF65-F5344CB8AC3E}">
        <p14:creationId xmlns:p14="http://schemas.microsoft.com/office/powerpoint/2010/main" val="412688239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200" y="0"/>
            <a:ext cx="8229600" cy="1417638"/>
          </a:xfrm>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6" name="Picture 2" descr="C:\Users\snana\Pictures\Новая папка\Без названия (4).jpg">
            <a:extLst>
              <a:ext uri="{FF2B5EF4-FFF2-40B4-BE49-F238E27FC236}">
                <a16:creationId xmlns:a16="http://schemas.microsoft.com/office/drawing/2014/main" id="{B3437DB0-58D7-E4A8-F35E-42C916DCF4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0678" y="123092"/>
            <a:ext cx="11924148" cy="6611816"/>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a:extLst>
              <a:ext uri="{FF2B5EF4-FFF2-40B4-BE49-F238E27FC236}">
                <a16:creationId xmlns:a16="http://schemas.microsoft.com/office/drawing/2014/main" id="{4ED358BF-1A0B-60B4-8B9A-A34943F1ED7C}"/>
              </a:ext>
            </a:extLst>
          </p:cNvPr>
          <p:cNvSpPr/>
          <p:nvPr/>
        </p:nvSpPr>
        <p:spPr>
          <a:xfrm>
            <a:off x="2135560" y="408845"/>
            <a:ext cx="8075240" cy="830997"/>
          </a:xfrm>
          <a:prstGeom prst="rect">
            <a:avLst/>
          </a:prstGeom>
        </p:spPr>
        <p:txBody>
          <a:bodyPr wrap="square">
            <a:spAutoFit/>
          </a:bodyPr>
          <a:lstStyle/>
          <a:p>
            <a:r>
              <a:rPr lang="ru-RU" sz="2400" b="1" dirty="0">
                <a:latin typeface="TimesNewRomanPS"/>
              </a:rPr>
              <a:t>Когда нужна помощь, </a:t>
            </a:r>
            <a:r>
              <a:rPr lang="ru-RU" sz="2400" b="1" dirty="0" err="1">
                <a:latin typeface="TimesNewRomanPS"/>
              </a:rPr>
              <a:t>признавайте</a:t>
            </a:r>
            <a:r>
              <a:rPr lang="ru-RU" sz="2400" b="1" dirty="0">
                <a:latin typeface="TimesNewRomanPS"/>
              </a:rPr>
              <a:t> это, и </a:t>
            </a:r>
            <a:r>
              <a:rPr lang="ru-RU" sz="2400" b="1" dirty="0" err="1">
                <a:latin typeface="TimesNewRomanPS"/>
              </a:rPr>
              <a:t>получайте</a:t>
            </a:r>
            <a:r>
              <a:rPr lang="ru-RU" sz="2400" b="1" dirty="0">
                <a:latin typeface="TimesNewRomanPS"/>
              </a:rPr>
              <a:t> ее:   </a:t>
            </a:r>
          </a:p>
          <a:p>
            <a:r>
              <a:rPr lang="ru-RU" sz="2400" b="1" dirty="0">
                <a:latin typeface="TimesNewRomanPS"/>
              </a:rPr>
              <a:t>                     (признаки)</a:t>
            </a:r>
            <a:endParaRPr lang="ru-RU" sz="2400" dirty="0"/>
          </a:p>
        </p:txBody>
      </p:sp>
      <p:sp>
        <p:nvSpPr>
          <p:cNvPr id="7" name="Прямоугольник 6">
            <a:extLst>
              <a:ext uri="{FF2B5EF4-FFF2-40B4-BE49-F238E27FC236}">
                <a16:creationId xmlns:a16="http://schemas.microsoft.com/office/drawing/2014/main" id="{F64D1A36-6101-EAC4-B92D-28FE5401307F}"/>
              </a:ext>
            </a:extLst>
          </p:cNvPr>
          <p:cNvSpPr/>
          <p:nvPr/>
        </p:nvSpPr>
        <p:spPr>
          <a:xfrm>
            <a:off x="2135560" y="1571423"/>
            <a:ext cx="7848872" cy="400110"/>
          </a:xfrm>
          <a:prstGeom prst="rect">
            <a:avLst/>
          </a:prstGeom>
        </p:spPr>
        <p:txBody>
          <a:bodyPr wrap="square">
            <a:spAutoFit/>
          </a:bodyPr>
          <a:lstStyle/>
          <a:p>
            <a:r>
              <a:rPr lang="ru-RU" sz="2000" b="1" dirty="0">
                <a:latin typeface="TimesNewRomanPS"/>
              </a:rPr>
              <a:t>Вы не можете вспомнить, когда в </a:t>
            </a:r>
            <a:r>
              <a:rPr lang="ru-RU" sz="2000" b="1" dirty="0" err="1">
                <a:latin typeface="TimesNewRomanPS"/>
              </a:rPr>
              <a:t>последнии</a:t>
            </a:r>
            <a:r>
              <a:rPr lang="ru-RU" sz="2000" b="1" dirty="0">
                <a:latin typeface="TimesNewRomanPS"/>
              </a:rPr>
              <a:t>̆ раз хорошо спали</a:t>
            </a:r>
            <a:r>
              <a:rPr lang="ru-RU" sz="2000" dirty="0">
                <a:latin typeface="TimesNewRomanPSMT"/>
              </a:rPr>
              <a:t>. </a:t>
            </a:r>
            <a:endParaRPr lang="ru-RU" sz="2000" dirty="0"/>
          </a:p>
        </p:txBody>
      </p:sp>
      <p:sp>
        <p:nvSpPr>
          <p:cNvPr id="8" name="Прямоугольник 7">
            <a:extLst>
              <a:ext uri="{FF2B5EF4-FFF2-40B4-BE49-F238E27FC236}">
                <a16:creationId xmlns:a16="http://schemas.microsoft.com/office/drawing/2014/main" id="{EB50DC78-351A-85A2-94A9-E9E7C0D819FD}"/>
              </a:ext>
            </a:extLst>
          </p:cNvPr>
          <p:cNvSpPr/>
          <p:nvPr/>
        </p:nvSpPr>
        <p:spPr>
          <a:xfrm>
            <a:off x="2135560" y="2030206"/>
            <a:ext cx="6030416" cy="400110"/>
          </a:xfrm>
          <a:prstGeom prst="rect">
            <a:avLst/>
          </a:prstGeom>
        </p:spPr>
        <p:txBody>
          <a:bodyPr wrap="square">
            <a:spAutoFit/>
          </a:bodyPr>
          <a:lstStyle/>
          <a:p>
            <a:r>
              <a:rPr lang="ru-RU" sz="2000" b="1" dirty="0">
                <a:latin typeface="TimesNewRomanPS"/>
              </a:rPr>
              <a:t>Ваша сеть поддержки не работает</a:t>
            </a:r>
            <a:r>
              <a:rPr lang="ru-RU" sz="2000" dirty="0">
                <a:latin typeface="TimesNewRomanPSMT"/>
              </a:rPr>
              <a:t>. </a:t>
            </a:r>
            <a:endParaRPr lang="ru-RU" sz="2000" dirty="0"/>
          </a:p>
        </p:txBody>
      </p:sp>
      <p:sp>
        <p:nvSpPr>
          <p:cNvPr id="9" name="Прямоугольник 8">
            <a:extLst>
              <a:ext uri="{FF2B5EF4-FFF2-40B4-BE49-F238E27FC236}">
                <a16:creationId xmlns:a16="http://schemas.microsoft.com/office/drawing/2014/main" id="{D0581B5F-C499-8A06-1D59-4CFCCA68025F}"/>
              </a:ext>
            </a:extLst>
          </p:cNvPr>
          <p:cNvSpPr/>
          <p:nvPr/>
        </p:nvSpPr>
        <p:spPr>
          <a:xfrm>
            <a:off x="2135560" y="2553323"/>
            <a:ext cx="7848872" cy="400110"/>
          </a:xfrm>
          <a:prstGeom prst="rect">
            <a:avLst/>
          </a:prstGeom>
        </p:spPr>
        <p:txBody>
          <a:bodyPr wrap="square">
            <a:spAutoFit/>
          </a:bodyPr>
          <a:lstStyle/>
          <a:p>
            <a:r>
              <a:rPr lang="ru-RU" sz="2000" b="1" dirty="0">
                <a:latin typeface="TimesNewRomanPS"/>
              </a:rPr>
              <a:t>Было/присутствует физическое и/или эмоциональное насилие. </a:t>
            </a:r>
            <a:endParaRPr lang="ru-RU" sz="2000" dirty="0"/>
          </a:p>
        </p:txBody>
      </p:sp>
      <p:sp>
        <p:nvSpPr>
          <p:cNvPr id="10" name="Прямоугольник 9">
            <a:extLst>
              <a:ext uri="{FF2B5EF4-FFF2-40B4-BE49-F238E27FC236}">
                <a16:creationId xmlns:a16="http://schemas.microsoft.com/office/drawing/2014/main" id="{64E5CB51-6A22-2E95-F58E-5663BD8E3157}"/>
              </a:ext>
            </a:extLst>
          </p:cNvPr>
          <p:cNvSpPr/>
          <p:nvPr/>
        </p:nvSpPr>
        <p:spPr>
          <a:xfrm>
            <a:off x="2135560" y="3076439"/>
            <a:ext cx="7200800" cy="400110"/>
          </a:xfrm>
          <a:prstGeom prst="rect">
            <a:avLst/>
          </a:prstGeom>
        </p:spPr>
        <p:txBody>
          <a:bodyPr wrap="square">
            <a:spAutoFit/>
          </a:bodyPr>
          <a:lstStyle/>
          <a:p>
            <a:r>
              <a:rPr lang="ru-RU" sz="2000" b="1" dirty="0">
                <a:latin typeface="TimesNewRomanPS"/>
              </a:rPr>
              <a:t>Вы боитесь говорить определенные вещи в </a:t>
            </a:r>
            <a:r>
              <a:rPr lang="ru-RU" sz="2000" b="1" dirty="0" err="1">
                <a:latin typeface="TimesNewRomanPS"/>
              </a:rPr>
              <a:t>своеи</a:t>
            </a:r>
            <a:r>
              <a:rPr lang="ru-RU" sz="2000" b="1" dirty="0">
                <a:latin typeface="TimesNewRomanPS"/>
              </a:rPr>
              <a:t>̆ семье</a:t>
            </a:r>
            <a:r>
              <a:rPr lang="ru-RU" sz="2000" dirty="0">
                <a:latin typeface="TimesNewRomanPSMT"/>
              </a:rPr>
              <a:t>. </a:t>
            </a:r>
            <a:endParaRPr lang="ru-RU" sz="2000" dirty="0"/>
          </a:p>
        </p:txBody>
      </p:sp>
      <p:sp>
        <p:nvSpPr>
          <p:cNvPr id="11" name="Прямоугольник 10">
            <a:extLst>
              <a:ext uri="{FF2B5EF4-FFF2-40B4-BE49-F238E27FC236}">
                <a16:creationId xmlns:a16="http://schemas.microsoft.com/office/drawing/2014/main" id="{645AB92D-8B93-E971-B818-6FC60C1AB2CD}"/>
              </a:ext>
            </a:extLst>
          </p:cNvPr>
          <p:cNvSpPr/>
          <p:nvPr/>
        </p:nvSpPr>
        <p:spPr>
          <a:xfrm>
            <a:off x="2207568" y="3599556"/>
            <a:ext cx="8003232" cy="1015555"/>
          </a:xfrm>
          <a:prstGeom prst="rect">
            <a:avLst/>
          </a:prstGeom>
        </p:spPr>
        <p:txBody>
          <a:bodyPr wrap="square">
            <a:spAutoFit/>
          </a:bodyPr>
          <a:lstStyle/>
          <a:p>
            <a:r>
              <a:rPr lang="ru-RU" sz="2000" b="1" dirty="0">
                <a:latin typeface="TimesNewRomanPS"/>
              </a:rPr>
              <a:t>Вы отрицаете, оправдываете или предпочитаете игнорировать признаки таких проблем, как злоупотребление наркотиками или алкоголем </a:t>
            </a:r>
            <a:endParaRPr lang="ru-RU" sz="2000" dirty="0"/>
          </a:p>
        </p:txBody>
      </p:sp>
      <p:sp>
        <p:nvSpPr>
          <p:cNvPr id="12" name="Прямоугольник 11">
            <a:extLst>
              <a:ext uri="{FF2B5EF4-FFF2-40B4-BE49-F238E27FC236}">
                <a16:creationId xmlns:a16="http://schemas.microsoft.com/office/drawing/2014/main" id="{27CD7A98-25FC-DA23-F32B-99F7514648AF}"/>
              </a:ext>
            </a:extLst>
          </p:cNvPr>
          <p:cNvSpPr/>
          <p:nvPr/>
        </p:nvSpPr>
        <p:spPr>
          <a:xfrm>
            <a:off x="3791744" y="4581347"/>
            <a:ext cx="6192688" cy="707886"/>
          </a:xfrm>
          <a:prstGeom prst="rect">
            <a:avLst/>
          </a:prstGeom>
        </p:spPr>
        <p:txBody>
          <a:bodyPr wrap="square">
            <a:spAutoFit/>
          </a:bodyPr>
          <a:lstStyle/>
          <a:p>
            <a:r>
              <a:rPr lang="ru-RU" sz="2000" b="1" dirty="0">
                <a:latin typeface="TimesNewRomanPS"/>
              </a:rPr>
              <a:t>У вас постоянно возникают мысли о том, что вашему ребенку было бы лучше без вас</a:t>
            </a:r>
            <a:r>
              <a:rPr lang="ru-RU" sz="2000" dirty="0">
                <a:latin typeface="TimesNewRomanPSMT"/>
              </a:rPr>
              <a:t>. </a:t>
            </a:r>
            <a:endParaRPr lang="ru-RU" sz="2000" dirty="0"/>
          </a:p>
        </p:txBody>
      </p:sp>
    </p:spTree>
    <p:extLst>
      <p:ext uri="{BB962C8B-B14F-4D97-AF65-F5344CB8AC3E}">
        <p14:creationId xmlns:p14="http://schemas.microsoft.com/office/powerpoint/2010/main" val="3489723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blinds(horizontal)">
                                      <p:cBhvr>
                                        <p:cTn id="17" dur="500"/>
                                        <p:tgtEl>
                                          <p:spTgt spid="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0" end="0"/>
                                            </p:txEl>
                                          </p:spTgt>
                                        </p:tgtEl>
                                        <p:attrNameLst>
                                          <p:attrName>style.visibility</p:attrName>
                                        </p:attrNameLst>
                                      </p:cBhvr>
                                      <p:to>
                                        <p:strVal val="visible"/>
                                      </p:to>
                                    </p:set>
                                    <p:animEffect transition="in" filter="blinds(horizontal)">
                                      <p:cBhvr>
                                        <p:cTn id="22" dur="500"/>
                                        <p:tgtEl>
                                          <p:spTgt spid="8">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blinds(horizontal)">
                                      <p:cBhvr>
                                        <p:cTn id="27" dur="500"/>
                                        <p:tgtEl>
                                          <p:spTgt spid="9">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
                                            <p:txEl>
                                              <p:pRg st="0" end="0"/>
                                            </p:txEl>
                                          </p:spTgt>
                                        </p:tgtEl>
                                        <p:attrNameLst>
                                          <p:attrName>style.visibility</p:attrName>
                                        </p:attrNameLst>
                                      </p:cBhvr>
                                      <p:to>
                                        <p:strVal val="visible"/>
                                      </p:to>
                                    </p:set>
                                    <p:animEffect transition="in" filter="blinds(horizontal)">
                                      <p:cBhvr>
                                        <p:cTn id="32" dur="500"/>
                                        <p:tgtEl>
                                          <p:spTgt spid="10">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
                                            <p:txEl>
                                              <p:pRg st="0" end="0"/>
                                            </p:txEl>
                                          </p:spTgt>
                                        </p:tgtEl>
                                        <p:attrNameLst>
                                          <p:attrName>style.visibility</p:attrName>
                                        </p:attrNameLst>
                                      </p:cBhvr>
                                      <p:to>
                                        <p:strVal val="visible"/>
                                      </p:to>
                                    </p:set>
                                    <p:animEffect transition="in" filter="blinds(horizontal)">
                                      <p:cBhvr>
                                        <p:cTn id="37" dur="500"/>
                                        <p:tgtEl>
                                          <p:spTgt spid="11">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blinds(horizontal)">
                                      <p:cBhvr>
                                        <p:cTn id="4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3432" y="84937"/>
            <a:ext cx="11799276" cy="66881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6560A8A1-8429-C9A8-9B1B-6E22A36596D8}"/>
              </a:ext>
            </a:extLst>
          </p:cNvPr>
          <p:cNvSpPr/>
          <p:nvPr/>
        </p:nvSpPr>
        <p:spPr>
          <a:xfrm>
            <a:off x="2639616" y="620689"/>
            <a:ext cx="7128792" cy="461665"/>
          </a:xfrm>
          <a:prstGeom prst="rect">
            <a:avLst/>
          </a:prstGeom>
        </p:spPr>
        <p:txBody>
          <a:bodyPr wrap="square">
            <a:spAutoFit/>
          </a:bodyPr>
          <a:lstStyle/>
          <a:p>
            <a:r>
              <a:rPr lang="ru-RU" sz="2400" b="1" dirty="0">
                <a:latin typeface="TimesNewRomanPSMT"/>
              </a:rPr>
              <a:t>Преимущества профессионального консультанта: </a:t>
            </a:r>
            <a:endParaRPr lang="ru-RU" sz="2400" b="1" dirty="0"/>
          </a:p>
        </p:txBody>
      </p:sp>
      <p:sp>
        <p:nvSpPr>
          <p:cNvPr id="5" name="Прямоугольник 4">
            <a:extLst>
              <a:ext uri="{FF2B5EF4-FFF2-40B4-BE49-F238E27FC236}">
                <a16:creationId xmlns:a16="http://schemas.microsoft.com/office/drawing/2014/main" id="{25310AB8-3670-69CA-0CCE-881CF6A90576}"/>
              </a:ext>
            </a:extLst>
          </p:cNvPr>
          <p:cNvSpPr/>
          <p:nvPr/>
        </p:nvSpPr>
        <p:spPr>
          <a:xfrm>
            <a:off x="2197224" y="1264915"/>
            <a:ext cx="8013576" cy="3416320"/>
          </a:xfrm>
          <a:prstGeom prst="rect">
            <a:avLst/>
          </a:prstGeom>
        </p:spPr>
        <p:txBody>
          <a:bodyPr wrap="square">
            <a:spAutoFit/>
          </a:bodyPr>
          <a:lstStyle/>
          <a:p>
            <a:pPr lvl="0">
              <a:defRPr/>
            </a:pPr>
            <a:r>
              <a:rPr lang="ru-RU" sz="2400" dirty="0"/>
              <a:t>- Они объективны. </a:t>
            </a:r>
          </a:p>
          <a:p>
            <a:pPr lvl="0">
              <a:defRPr/>
            </a:pPr>
            <a:r>
              <a:rPr lang="ru-RU" sz="2400" dirty="0"/>
              <a:t>- Они не вовлечены эмоционально. </a:t>
            </a:r>
          </a:p>
          <a:p>
            <a:pPr lvl="0">
              <a:defRPr/>
            </a:pPr>
            <a:r>
              <a:rPr lang="ru-RU" sz="2400" dirty="0"/>
              <a:t>- Они – обученные и опытные слушатели. </a:t>
            </a:r>
          </a:p>
          <a:p>
            <a:pPr lvl="0">
              <a:defRPr/>
            </a:pPr>
            <a:r>
              <a:rPr lang="ru-RU" sz="2400" dirty="0"/>
              <a:t>- Они могут дать вам </a:t>
            </a:r>
            <a:r>
              <a:rPr lang="ru-RU" sz="2400" dirty="0" err="1"/>
              <a:t>Библейское</a:t>
            </a:r>
            <a:r>
              <a:rPr lang="ru-RU" sz="2400" dirty="0"/>
              <a:t> понимание. </a:t>
            </a:r>
          </a:p>
          <a:p>
            <a:pPr lvl="0">
              <a:defRPr/>
            </a:pPr>
            <a:r>
              <a:rPr lang="ru-RU" sz="2400" dirty="0"/>
              <a:t>- Они могут дать вам преимущество своего опыта. </a:t>
            </a:r>
          </a:p>
          <a:p>
            <a:pPr lvl="0">
              <a:defRPr/>
            </a:pPr>
            <a:r>
              <a:rPr lang="ru-RU" sz="2400" dirty="0"/>
              <a:t>- Они сохраняют полную конфиденциальность. </a:t>
            </a:r>
          </a:p>
          <a:p>
            <a:pPr lvl="0">
              <a:defRPr/>
            </a:pPr>
            <a:r>
              <a:rPr lang="ru-RU" sz="2400" dirty="0"/>
              <a:t>- Они могут использовать инструменты и навыки, которые являются результатом их обучения и опыта. </a:t>
            </a:r>
          </a:p>
          <a:p>
            <a:pPr lvl="0">
              <a:defRPr/>
            </a:pPr>
            <a:r>
              <a:rPr lang="ru-RU" sz="2400" dirty="0"/>
              <a:t>- Они могут предложить вам взять на себя ответственность. </a:t>
            </a:r>
          </a:p>
        </p:txBody>
      </p:sp>
    </p:spTree>
    <p:extLst>
      <p:ext uri="{BB962C8B-B14F-4D97-AF65-F5344CB8AC3E}">
        <p14:creationId xmlns:p14="http://schemas.microsoft.com/office/powerpoint/2010/main" val="333850735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CC33A1-7AE0-01B3-89A9-91D6FA6D1D25}"/>
              </a:ext>
            </a:extLst>
          </p:cNvPr>
          <p:cNvSpPr>
            <a:spLocks noGrp="1"/>
          </p:cNvSpPr>
          <p:nvPr>
            <p:ph type="title"/>
          </p:nvPr>
        </p:nvSpPr>
        <p:spPr/>
        <p:txBody>
          <a:bodyPr/>
          <a:lstStyle/>
          <a:p>
            <a:endParaRPr lang="ru-RU" dirty="0"/>
          </a:p>
        </p:txBody>
      </p:sp>
      <p:pic>
        <p:nvPicPr>
          <p:cNvPr id="5"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2CC381FD-3A8D-16B0-0A89-F45C7A5D22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052" y="68520"/>
            <a:ext cx="11932994" cy="6789480"/>
          </a:xfrm>
        </p:spPr>
      </p:pic>
      <p:sp>
        <p:nvSpPr>
          <p:cNvPr id="6" name="Прямоугольник 5">
            <a:extLst>
              <a:ext uri="{FF2B5EF4-FFF2-40B4-BE49-F238E27FC236}">
                <a16:creationId xmlns:a16="http://schemas.microsoft.com/office/drawing/2014/main" id="{7056FE67-9F38-2F7C-B7B9-9CF88C1B0A3A}"/>
              </a:ext>
            </a:extLst>
          </p:cNvPr>
          <p:cNvSpPr/>
          <p:nvPr/>
        </p:nvSpPr>
        <p:spPr>
          <a:xfrm>
            <a:off x="2855640" y="1196752"/>
            <a:ext cx="6480720" cy="3539430"/>
          </a:xfrm>
          <a:prstGeom prst="rect">
            <a:avLst/>
          </a:prstGeom>
        </p:spPr>
        <p:txBody>
          <a:bodyPr wrap="square">
            <a:spAutoFit/>
          </a:bodyPr>
          <a:lstStyle/>
          <a:p>
            <a:pPr>
              <a:buFont typeface="+mj-lt"/>
              <a:buAutoNum type="arabicPeriod"/>
            </a:pPr>
            <a:r>
              <a:rPr lang="ru-RU" sz="2800" b="1" dirty="0">
                <a:latin typeface="Arial" panose="020B0604020202020204" pitchFamily="34" charset="0"/>
                <a:cs typeface="Arial" panose="020B0604020202020204" pitchFamily="34" charset="0"/>
              </a:rPr>
              <a:t>С кем вы разговариваете, когда вам нужен слушатель или совет? </a:t>
            </a:r>
          </a:p>
          <a:p>
            <a:pPr>
              <a:buFont typeface="+mj-lt"/>
              <a:buAutoNum type="arabicPeriod"/>
            </a:pPr>
            <a:r>
              <a:rPr lang="ru-RU" sz="2800" b="1" dirty="0">
                <a:latin typeface="Arial" panose="020B0604020202020204" pitchFamily="34" charset="0"/>
                <a:cs typeface="Arial" panose="020B0604020202020204" pitchFamily="34" charset="0"/>
              </a:rPr>
              <a:t>Считаете ли вы, что кто-то из </a:t>
            </a:r>
            <a:r>
              <a:rPr lang="ru-RU" sz="2800" b="1" dirty="0" err="1">
                <a:latin typeface="Arial" panose="020B0604020202020204" pitchFamily="34" charset="0"/>
                <a:cs typeface="Arial" panose="020B0604020202020204" pitchFamily="34" charset="0"/>
              </a:rPr>
              <a:t>вашеи</a:t>
            </a:r>
            <a:r>
              <a:rPr lang="ru-RU" sz="2800" b="1" dirty="0">
                <a:latin typeface="Arial" panose="020B0604020202020204" pitchFamily="34" charset="0"/>
                <a:cs typeface="Arial" panose="020B0604020202020204" pitchFamily="34" charset="0"/>
              </a:rPr>
              <a:t>̆ семьи всегда является лучшим собеседником? </a:t>
            </a:r>
          </a:p>
          <a:p>
            <a:pPr>
              <a:buFont typeface="+mj-lt"/>
              <a:buAutoNum type="arabicPeriod"/>
            </a:pPr>
            <a:r>
              <a:rPr lang="ru-RU" sz="2800" b="1" dirty="0">
                <a:latin typeface="Arial" panose="020B0604020202020204" pitchFamily="34" charset="0"/>
                <a:cs typeface="Arial" panose="020B0604020202020204" pitchFamily="34" charset="0"/>
              </a:rPr>
              <a:t>Можете ли вы представить себе ситуацию, когда было бы лучше поговорить с кем- то вне семьи? </a:t>
            </a:r>
          </a:p>
        </p:txBody>
      </p:sp>
    </p:spTree>
    <p:extLst>
      <p:ext uri="{BB962C8B-B14F-4D97-AF65-F5344CB8AC3E}">
        <p14:creationId xmlns:p14="http://schemas.microsoft.com/office/powerpoint/2010/main" val="55135975"/>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FA99804E-9F44-AE0E-1908-6DE2486A82E3}"/>
              </a:ext>
            </a:extLst>
          </p:cNvPr>
          <p:cNvSpPr/>
          <p:nvPr/>
        </p:nvSpPr>
        <p:spPr>
          <a:xfrm>
            <a:off x="1981200" y="731838"/>
            <a:ext cx="8579296" cy="584775"/>
          </a:xfrm>
          <a:prstGeom prst="rect">
            <a:avLst/>
          </a:prstGeom>
        </p:spPr>
        <p:txBody>
          <a:bodyPr wrap="square">
            <a:spAutoFit/>
          </a:bodyPr>
          <a:lstStyle/>
          <a:p>
            <a:r>
              <a:rPr lang="ru-RU" sz="3200" i="1" dirty="0">
                <a:solidFill>
                  <a:schemeClr val="accent2">
                    <a:lumMod val="75000"/>
                  </a:schemeClr>
                </a:solidFill>
                <a:latin typeface="TimesNewRomanPSMT"/>
              </a:rPr>
              <a:t>НИ ОДНА мама не является </a:t>
            </a:r>
            <a:r>
              <a:rPr lang="ru-RU" sz="3200" i="1" dirty="0" err="1">
                <a:solidFill>
                  <a:schemeClr val="accent2">
                    <a:lumMod val="75000"/>
                  </a:schemeClr>
                </a:solidFill>
                <a:latin typeface="TimesNewRomanPSMT"/>
              </a:rPr>
              <a:t>идеальнои</a:t>
            </a:r>
            <a:r>
              <a:rPr lang="ru-RU" sz="3200" i="1" dirty="0">
                <a:solidFill>
                  <a:schemeClr val="accent2">
                    <a:lumMod val="75000"/>
                  </a:schemeClr>
                </a:solidFill>
                <a:latin typeface="TimesNewRomanPSMT"/>
              </a:rPr>
              <a:t>̆ </a:t>
            </a:r>
            <a:r>
              <a:rPr lang="ru-RU" sz="3200" i="1" dirty="0" err="1">
                <a:solidFill>
                  <a:schemeClr val="accent2">
                    <a:lumMod val="75000"/>
                  </a:schemeClr>
                </a:solidFill>
                <a:latin typeface="TimesNewRomanPSMT"/>
              </a:rPr>
              <a:t>мамои</a:t>
            </a:r>
            <a:r>
              <a:rPr lang="ru-RU" sz="3200" i="1" dirty="0">
                <a:solidFill>
                  <a:schemeClr val="accent2">
                    <a:lumMod val="75000"/>
                  </a:schemeClr>
                </a:solidFill>
                <a:latin typeface="TimesNewRomanPSMT"/>
              </a:rPr>
              <a:t>̆. </a:t>
            </a:r>
            <a:endParaRPr lang="ru-RU" sz="3200" i="1" dirty="0">
              <a:solidFill>
                <a:schemeClr val="accent2">
                  <a:lumMod val="75000"/>
                </a:schemeClr>
              </a:solidFill>
            </a:endParaRPr>
          </a:p>
        </p:txBody>
      </p:sp>
      <p:sp>
        <p:nvSpPr>
          <p:cNvPr id="6" name="Прямоугольник 5">
            <a:extLst>
              <a:ext uri="{FF2B5EF4-FFF2-40B4-BE49-F238E27FC236}">
                <a16:creationId xmlns:a16="http://schemas.microsoft.com/office/drawing/2014/main" id="{4CCA0C59-B89B-FF5D-116B-79370D6F4245}"/>
              </a:ext>
            </a:extLst>
          </p:cNvPr>
          <p:cNvSpPr/>
          <p:nvPr/>
        </p:nvSpPr>
        <p:spPr>
          <a:xfrm>
            <a:off x="2927648" y="1874837"/>
            <a:ext cx="7056784" cy="1569660"/>
          </a:xfrm>
          <a:prstGeom prst="rect">
            <a:avLst/>
          </a:prstGeom>
        </p:spPr>
        <p:txBody>
          <a:bodyPr wrap="square">
            <a:spAutoFit/>
          </a:bodyPr>
          <a:lstStyle/>
          <a:p>
            <a:r>
              <a:rPr lang="ru-RU" sz="3200" i="1" dirty="0">
                <a:solidFill>
                  <a:srgbClr val="C00000"/>
                </a:solidFill>
                <a:latin typeface="TimesNewRomanPSMT"/>
              </a:rPr>
              <a:t>Бог избрал ТЕБЯ быть матерью для своего ребенка. Он мог избрать кого угодно, но Он избрал ТЕБЯ! </a:t>
            </a:r>
            <a:endParaRPr lang="ru-RU" sz="3200" i="1" dirty="0">
              <a:solidFill>
                <a:srgbClr val="C00000"/>
              </a:solidFill>
            </a:endParaRPr>
          </a:p>
        </p:txBody>
      </p:sp>
    </p:spTree>
    <p:extLst>
      <p:ext uri="{BB962C8B-B14F-4D97-AF65-F5344CB8AC3E}">
        <p14:creationId xmlns:p14="http://schemas.microsoft.com/office/powerpoint/2010/main" val="3228360400"/>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12191999" cy="683549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063552" y="1184484"/>
            <a:ext cx="8786156" cy="3200876"/>
          </a:xfrm>
          <a:prstGeom prst="rect">
            <a:avLst/>
          </a:prstGeom>
        </p:spPr>
        <p:txBody>
          <a:bodyPr wrap="square">
            <a:spAutoFit/>
          </a:bodyPr>
          <a:lstStyle/>
          <a:p>
            <a:r>
              <a:rPr lang="ru-RU" sz="4400" b="1" dirty="0"/>
              <a:t>             Вы бесценны</a:t>
            </a:r>
          </a:p>
          <a:p>
            <a:br>
              <a:rPr lang="ru-RU" b="1" dirty="0"/>
            </a:br>
            <a:r>
              <a:rPr lang="ru-RU" b="1" dirty="0"/>
              <a:t>     </a:t>
            </a:r>
            <a:r>
              <a:rPr lang="ru-RU" sz="2800" i="1" dirty="0"/>
              <a:t>Принцип Священного Писания</a:t>
            </a:r>
            <a:br>
              <a:rPr lang="ru-RU" sz="3600" i="1" dirty="0"/>
            </a:br>
            <a:r>
              <a:rPr lang="ru-RU" sz="3600" i="1" dirty="0"/>
              <a:t>     </a:t>
            </a:r>
            <a:r>
              <a:rPr lang="ru-RU" sz="4400" i="1" dirty="0"/>
              <a:t>«...вы куплены дорогою ценою...»   </a:t>
            </a:r>
          </a:p>
          <a:p>
            <a:r>
              <a:rPr lang="ru-RU" sz="4400" i="1" dirty="0"/>
              <a:t>                                       (1Кор.6:20)</a:t>
            </a:r>
          </a:p>
          <a:p>
            <a:endParaRPr lang="ru-RU" sz="2400" i="1" dirty="0">
              <a:solidFill>
                <a:schemeClr val="accent2">
                  <a:lumMod val="50000"/>
                </a:schemeClr>
              </a:solidFill>
            </a:endParaRPr>
          </a:p>
        </p:txBody>
      </p:sp>
    </p:spTree>
    <p:extLst>
      <p:ext uri="{BB962C8B-B14F-4D97-AF65-F5344CB8AC3E}">
        <p14:creationId xmlns:p14="http://schemas.microsoft.com/office/powerpoint/2010/main" val="2685754535"/>
      </p:ext>
    </p:extLst>
  </p:cSld>
  <p:clrMapOvr>
    <a:masterClrMapping/>
  </p:clrMapOvr>
  <p:transition spd="slow">
    <p:push dir="u"/>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448</TotalTime>
  <Words>2699</Words>
  <Application>Microsoft Macintosh PowerPoint</Application>
  <PresentationFormat>Широкоэкранный</PresentationFormat>
  <Paragraphs>201</Paragraphs>
  <Slides>26</Slides>
  <Notes>17</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26</vt:i4>
      </vt:variant>
    </vt:vector>
  </HeadingPairs>
  <TitlesOfParts>
    <vt:vector size="34" baseType="lpstr">
      <vt:lpstr>Abadi</vt:lpstr>
      <vt:lpstr>Arial</vt:lpstr>
      <vt:lpstr>Calibri</vt:lpstr>
      <vt:lpstr>Calibri Light</vt:lpstr>
      <vt:lpstr>Times New Roman</vt:lpstr>
      <vt:lpstr>TimesNewRomanPS</vt:lpstr>
      <vt:lpstr>TimesNewRomanPSMT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МОЕ ВРЕМЯ</vt:lpstr>
      <vt:lpstr>Здоровый выбор </vt:lpstr>
      <vt:lpstr>Презентация PowerPoint</vt:lpstr>
      <vt:lpstr>Презентация PowerPoint</vt:lpstr>
      <vt:lpstr> Ищите моменты, когда вы можете сделать что-то, что может оказаться полезным как для вас, так и для вашего ребенка во многих отношениях.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 Козева</dc:creator>
  <cp:lastModifiedBy>Ирина Козева</cp:lastModifiedBy>
  <cp:revision>11</cp:revision>
  <dcterms:created xsi:type="dcterms:W3CDTF">2022-06-27T13:14:46Z</dcterms:created>
  <dcterms:modified xsi:type="dcterms:W3CDTF">2022-11-03T13:17:38Z</dcterms:modified>
</cp:coreProperties>
</file>