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1"/>
  </p:notesMasterIdLst>
  <p:sldIdLst>
    <p:sldId id="256" r:id="rId2"/>
    <p:sldId id="257" r:id="rId3"/>
    <p:sldId id="272" r:id="rId4"/>
    <p:sldId id="260" r:id="rId5"/>
    <p:sldId id="259" r:id="rId6"/>
    <p:sldId id="261" r:id="rId7"/>
    <p:sldId id="258" r:id="rId8"/>
    <p:sldId id="262" r:id="rId9"/>
    <p:sldId id="263" r:id="rId10"/>
    <p:sldId id="264" r:id="rId11"/>
    <p:sldId id="266" r:id="rId12"/>
    <p:sldId id="267" r:id="rId13"/>
    <p:sldId id="268" r:id="rId14"/>
    <p:sldId id="273" r:id="rId15"/>
    <p:sldId id="269" r:id="rId16"/>
    <p:sldId id="278" r:id="rId17"/>
    <p:sldId id="277" r:id="rId18"/>
    <p:sldId id="274" r:id="rId19"/>
    <p:sldId id="275" r:id="rId20"/>
    <p:sldId id="276" r:id="rId21"/>
    <p:sldId id="279" r:id="rId22"/>
    <p:sldId id="280" r:id="rId23"/>
    <p:sldId id="282" r:id="rId24"/>
    <p:sldId id="281" r:id="rId25"/>
    <p:sldId id="283" r:id="rId26"/>
    <p:sldId id="284" r:id="rId27"/>
    <p:sldId id="285" r:id="rId28"/>
    <p:sldId id="286" r:id="rId29"/>
    <p:sldId id="287" r:id="rId30"/>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autoAdjust="0"/>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8E9DF1-699F-4640-AAA5-1E1A4E96A124}" type="datetimeFigureOut">
              <a:rPr lang="ru-RU" smtClean="0"/>
              <a:t>27.06.2022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57F423-2364-4B60-86FD-0F8E2A9105EE}" type="slidenum">
              <a:rPr lang="ru-RU" smtClean="0"/>
              <a:t>‹#›</a:t>
            </a:fld>
            <a:endParaRPr lang="ru-RU"/>
          </a:p>
        </p:txBody>
      </p:sp>
    </p:spTree>
    <p:extLst>
      <p:ext uri="{BB962C8B-B14F-4D97-AF65-F5344CB8AC3E}">
        <p14:creationId xmlns:p14="http://schemas.microsoft.com/office/powerpoint/2010/main" val="763779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Можно с уверенностью сказать, что есть супруги, которые используют половые отношения с целью наказания или мести. Секс стал оружием борьбы супругов. Это прямой путь к разрушению семьи.</a:t>
            </a:r>
          </a:p>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a:t>
            </a:fld>
            <a:endParaRPr lang="ru-RU"/>
          </a:p>
        </p:txBody>
      </p:sp>
    </p:spTree>
    <p:extLst>
      <p:ext uri="{BB962C8B-B14F-4D97-AF65-F5344CB8AC3E}">
        <p14:creationId xmlns:p14="http://schemas.microsoft.com/office/powerpoint/2010/main" val="26205385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19</a:t>
            </a:fld>
            <a:endParaRPr lang="ru-RU"/>
          </a:p>
        </p:txBody>
      </p:sp>
    </p:spTree>
    <p:extLst>
      <p:ext uri="{BB962C8B-B14F-4D97-AF65-F5344CB8AC3E}">
        <p14:creationId xmlns:p14="http://schemas.microsoft.com/office/powerpoint/2010/main" val="13558011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20</a:t>
            </a:fld>
            <a:endParaRPr lang="ru-RU"/>
          </a:p>
        </p:txBody>
      </p:sp>
    </p:spTree>
    <p:extLst>
      <p:ext uri="{BB962C8B-B14F-4D97-AF65-F5344CB8AC3E}">
        <p14:creationId xmlns:p14="http://schemas.microsoft.com/office/powerpoint/2010/main" val="3787231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Итак, большинство мужчин выглядят суровыми. Некоторые мужчины имеют дар быть и нежными и внимательными. Но быть одновременно и нежным, и суровым для них - это непосильная задача. Однако - это то, что желает иметь женщина в своем мужчине. Муж должен быть достаточно сильным, чтобы вести свою жену, но достаточно чутким, чтобы вести ее с нежностью.</a:t>
            </a:r>
          </a:p>
        </p:txBody>
      </p:sp>
      <p:sp>
        <p:nvSpPr>
          <p:cNvPr id="4" name="Номер слайда 3"/>
          <p:cNvSpPr>
            <a:spLocks noGrp="1"/>
          </p:cNvSpPr>
          <p:nvPr>
            <p:ph type="sldNum" sz="quarter" idx="10"/>
          </p:nvPr>
        </p:nvSpPr>
        <p:spPr/>
        <p:txBody>
          <a:bodyPr/>
          <a:lstStyle/>
          <a:p>
            <a:fld id="{2757F423-2364-4B60-86FD-0F8E2A9105EE}" type="slidenum">
              <a:rPr lang="ru-RU" smtClean="0"/>
              <a:t>21</a:t>
            </a:fld>
            <a:endParaRPr lang="ru-RU"/>
          </a:p>
        </p:txBody>
      </p:sp>
    </p:spTree>
    <p:extLst>
      <p:ext uri="{BB962C8B-B14F-4D97-AF65-F5344CB8AC3E}">
        <p14:creationId xmlns:p14="http://schemas.microsoft.com/office/powerpoint/2010/main" val="10622622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22</a:t>
            </a:fld>
            <a:endParaRPr lang="ru-RU"/>
          </a:p>
        </p:txBody>
      </p:sp>
    </p:spTree>
    <p:extLst>
      <p:ext uri="{BB962C8B-B14F-4D97-AF65-F5344CB8AC3E}">
        <p14:creationId xmlns:p14="http://schemas.microsoft.com/office/powerpoint/2010/main" val="2372362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23</a:t>
            </a:fld>
            <a:endParaRPr lang="ru-RU"/>
          </a:p>
        </p:txBody>
      </p:sp>
    </p:spTree>
    <p:extLst>
      <p:ext uri="{BB962C8B-B14F-4D97-AF65-F5344CB8AC3E}">
        <p14:creationId xmlns:p14="http://schemas.microsoft.com/office/powerpoint/2010/main" val="3655110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 Когда Иисус сказал: «Люби ближнего своего, как самого себя» (Мф. 29:39), то Он не просто дал повеление, но выражал факт. Женщина, которая не любит свое тело, не может уверенно преподнести его мужу, чтобы он полюбил это тело. Можно с уверенностью сказать, что когда жена не одобрительно относится к своему телу, то она будет постоянно сомневаться в том, что муж восхищен им. Христианство может помочь. Женщина-христианка должна подходить к этому вопросу с точки зрения </a:t>
            </a:r>
            <a:r>
              <a:rPr lang="ru-RU" dirty="0" err="1"/>
              <a:t>псалмиста</a:t>
            </a:r>
            <a:r>
              <a:rPr lang="ru-RU" dirty="0"/>
              <a:t>: «Славлю Тебя, потому что я дивно устроен» (</a:t>
            </a:r>
            <a:r>
              <a:rPr lang="ru-RU" dirty="0" err="1"/>
              <a:t>Пс</a:t>
            </a:r>
            <a:r>
              <a:rPr lang="ru-RU" dirty="0"/>
              <a:t>. 137:14). Когда женщина стыдится своего тела, то она стыдится Божьего творения.</a:t>
            </a:r>
          </a:p>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24</a:t>
            </a:fld>
            <a:endParaRPr lang="ru-RU"/>
          </a:p>
        </p:txBody>
      </p:sp>
    </p:spTree>
    <p:extLst>
      <p:ext uri="{BB962C8B-B14F-4D97-AF65-F5344CB8AC3E}">
        <p14:creationId xmlns:p14="http://schemas.microsoft.com/office/powerpoint/2010/main" val="27758802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25</a:t>
            </a:fld>
            <a:endParaRPr lang="ru-RU"/>
          </a:p>
        </p:txBody>
      </p:sp>
    </p:spTree>
    <p:extLst>
      <p:ext uri="{BB962C8B-B14F-4D97-AF65-F5344CB8AC3E}">
        <p14:creationId xmlns:p14="http://schemas.microsoft.com/office/powerpoint/2010/main" val="22417276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26</a:t>
            </a:fld>
            <a:endParaRPr lang="ru-RU"/>
          </a:p>
        </p:txBody>
      </p:sp>
    </p:spTree>
    <p:extLst>
      <p:ext uri="{BB962C8B-B14F-4D97-AF65-F5344CB8AC3E}">
        <p14:creationId xmlns:p14="http://schemas.microsoft.com/office/powerpoint/2010/main" val="3236487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 Один муж признался. «Честно говоря, я не знаю, как это описать, но я всегда надеялся, что, по крайней мере, иногда, моя жена сможет быть в виде зачинщика. Это, возможно, была моя ошибка, потому что я никогда не говорил ей, как я себя чувствовал в отношении этого, и она боялась делать то, что могло меня обидеть. В действительности мы обнаружили это случайно. Однажды ночью мы вернулись домой из гостей, и оба чувствовали себя хорошо. Ничего не говоря, она проявила инициативу, а это было то, в чем я нуждался».</a:t>
            </a:r>
          </a:p>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27</a:t>
            </a:fld>
            <a:endParaRPr lang="ru-RU"/>
          </a:p>
        </p:txBody>
      </p:sp>
    </p:spTree>
    <p:extLst>
      <p:ext uri="{BB962C8B-B14F-4D97-AF65-F5344CB8AC3E}">
        <p14:creationId xmlns:p14="http://schemas.microsoft.com/office/powerpoint/2010/main" val="2095919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Христианство не исключает секса, потому что есть нечто, что присуще обоим замыслам Божьим. И это нечто - Любовь. Мы не можем отделить христианство от любви. В Божьем плане любовь и секс неразделимы. В процессе поддержания жизненного тонуса ни один вид деятельности не может сравниться с нежными и преданными сексуальными взаимоотношениями. Любое стимулирование соответствующих эрогенных зон может вызвать оргазм, но не удовлетворить сексуальную потребность человека. Обезличенный таким образом секс, независимо от того, каким мы его представляем, теряет самое главное. Сексуальное состояние - это состояние человека, когда он испытывает страстную заинтересованность в теле человека, противоположного пола. Любовь может быть тоже такой же страстной, но она сосредоточена на всей человеческой личности.</a:t>
            </a:r>
          </a:p>
        </p:txBody>
      </p:sp>
      <p:sp>
        <p:nvSpPr>
          <p:cNvPr id="4" name="Номер слайда 3"/>
          <p:cNvSpPr>
            <a:spLocks noGrp="1"/>
          </p:cNvSpPr>
          <p:nvPr>
            <p:ph type="sldNum" sz="quarter" idx="10"/>
          </p:nvPr>
        </p:nvSpPr>
        <p:spPr/>
        <p:txBody>
          <a:bodyPr/>
          <a:lstStyle/>
          <a:p>
            <a:fld id="{2757F423-2364-4B60-86FD-0F8E2A9105EE}" type="slidenum">
              <a:rPr lang="ru-RU" smtClean="0"/>
              <a:t>4</a:t>
            </a:fld>
            <a:endParaRPr lang="ru-RU"/>
          </a:p>
        </p:txBody>
      </p:sp>
    </p:spTree>
    <p:extLst>
      <p:ext uri="{BB962C8B-B14F-4D97-AF65-F5344CB8AC3E}">
        <p14:creationId xmlns:p14="http://schemas.microsoft.com/office/powerpoint/2010/main" val="448030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Секс в браке для христиан более приятен, чем для других людей. Христиане воспринимают секс, как что-то особенное, предназначенное для особого человека и в минуты особого посвящения.</a:t>
            </a:r>
          </a:p>
        </p:txBody>
      </p:sp>
      <p:sp>
        <p:nvSpPr>
          <p:cNvPr id="4" name="Номер слайда 3"/>
          <p:cNvSpPr>
            <a:spLocks noGrp="1"/>
          </p:cNvSpPr>
          <p:nvPr>
            <p:ph type="sldNum" sz="quarter" idx="10"/>
          </p:nvPr>
        </p:nvSpPr>
        <p:spPr/>
        <p:txBody>
          <a:bodyPr/>
          <a:lstStyle/>
          <a:p>
            <a:fld id="{2757F423-2364-4B60-86FD-0F8E2A9105EE}" type="slidenum">
              <a:rPr lang="ru-RU" smtClean="0"/>
              <a:t>8</a:t>
            </a:fld>
            <a:endParaRPr lang="ru-RU"/>
          </a:p>
        </p:txBody>
      </p:sp>
    </p:spTree>
    <p:extLst>
      <p:ext uri="{BB962C8B-B14F-4D97-AF65-F5344CB8AC3E}">
        <p14:creationId xmlns:p14="http://schemas.microsoft.com/office/powerpoint/2010/main" val="2857225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«Родители имеют право думать об увеличении семьи только в том случае, если уверенны, что их дети смогут получить хороший уход и воспитание. Если ребенок из года в год находится только на попечении матери, то это является вопиющей несправедливостью по отношению к ней. Это умаляет и часто разрушает общую радость и умножает несчастье в семье. Это лишает детей заботы, правильного воспитания и счастья, которые родители, осознающие свой долг, должны давать им» («Христианский дом», с. 163).</a:t>
            </a:r>
          </a:p>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10</a:t>
            </a:fld>
            <a:endParaRPr lang="ru-RU"/>
          </a:p>
        </p:txBody>
      </p:sp>
    </p:spTree>
    <p:extLst>
      <p:ext uri="{BB962C8B-B14F-4D97-AF65-F5344CB8AC3E}">
        <p14:creationId xmlns:p14="http://schemas.microsoft.com/office/powerpoint/2010/main" val="4188685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14</a:t>
            </a:fld>
            <a:endParaRPr lang="ru-RU"/>
          </a:p>
        </p:txBody>
      </p:sp>
    </p:spTree>
    <p:extLst>
      <p:ext uri="{BB962C8B-B14F-4D97-AF65-F5344CB8AC3E}">
        <p14:creationId xmlns:p14="http://schemas.microsoft.com/office/powerpoint/2010/main" val="1876314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15</a:t>
            </a:fld>
            <a:endParaRPr lang="ru-RU"/>
          </a:p>
        </p:txBody>
      </p:sp>
    </p:spTree>
    <p:extLst>
      <p:ext uri="{BB962C8B-B14F-4D97-AF65-F5344CB8AC3E}">
        <p14:creationId xmlns:p14="http://schemas.microsoft.com/office/powerpoint/2010/main" val="1146579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Одна жена пришла к следующему выводу: «Во времена стрессовых ситуаций я испытываю сильную нужду во внимании и нежных чувствах, и желание к половой близости у меня уменьшается. Мой муж думает, что секс является выражением нежных чувств его расположенности ко мне. Когда я пытаюсь объяснить ему разницу, он не понимает».</a:t>
            </a:r>
          </a:p>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16</a:t>
            </a:fld>
            <a:endParaRPr lang="ru-RU"/>
          </a:p>
        </p:txBody>
      </p:sp>
    </p:spTree>
    <p:extLst>
      <p:ext uri="{BB962C8B-B14F-4D97-AF65-F5344CB8AC3E}">
        <p14:creationId xmlns:p14="http://schemas.microsoft.com/office/powerpoint/2010/main" val="3317208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757F423-2364-4B60-86FD-0F8E2A9105EE}" type="slidenum">
              <a:rPr lang="ru-RU" smtClean="0"/>
              <a:t>17</a:t>
            </a:fld>
            <a:endParaRPr lang="ru-RU"/>
          </a:p>
        </p:txBody>
      </p:sp>
    </p:spTree>
    <p:extLst>
      <p:ext uri="{BB962C8B-B14F-4D97-AF65-F5344CB8AC3E}">
        <p14:creationId xmlns:p14="http://schemas.microsoft.com/office/powerpoint/2010/main" val="9502040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	</a:t>
            </a:r>
          </a:p>
        </p:txBody>
      </p:sp>
      <p:sp>
        <p:nvSpPr>
          <p:cNvPr id="4" name="Номер слайда 3"/>
          <p:cNvSpPr>
            <a:spLocks noGrp="1"/>
          </p:cNvSpPr>
          <p:nvPr>
            <p:ph type="sldNum" sz="quarter" idx="10"/>
          </p:nvPr>
        </p:nvSpPr>
        <p:spPr/>
        <p:txBody>
          <a:bodyPr/>
          <a:lstStyle/>
          <a:p>
            <a:fld id="{2757F423-2364-4B60-86FD-0F8E2A9105EE}" type="slidenum">
              <a:rPr lang="ru-RU" smtClean="0"/>
              <a:t>18</a:t>
            </a:fld>
            <a:endParaRPr lang="ru-RU"/>
          </a:p>
        </p:txBody>
      </p:sp>
    </p:spTree>
    <p:extLst>
      <p:ext uri="{BB962C8B-B14F-4D97-AF65-F5344CB8AC3E}">
        <p14:creationId xmlns:p14="http://schemas.microsoft.com/office/powerpoint/2010/main" val="23678100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ru-RU"/>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62CE8C4D-2B8D-43D1-8F1D-AE6E4F7E4746}" type="slidenum">
              <a:rPr lang="ru-RU" smtClean="0"/>
              <a:t>‹#›</a:t>
            </a:fld>
            <a:endParaRPr lang="ru-RU"/>
          </a:p>
        </p:txBody>
      </p:sp>
    </p:spTree>
    <p:extLst>
      <p:ext uri="{BB962C8B-B14F-4D97-AF65-F5344CB8AC3E}">
        <p14:creationId xmlns:p14="http://schemas.microsoft.com/office/powerpoint/2010/main" val="29554443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C3A7A5F8-2063-49D0-B6F4-0258A4B4FC13}"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224376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ru-RU"/>
              <a:t>Образец заголовка</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6476658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ru-RU"/>
              <a:t>Образец заголовка</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16855717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13281541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3A7A5F8-2063-49D0-B6F4-0258A4B4FC13}"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8163767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C3A7A5F8-2063-49D0-B6F4-0258A4B4FC13}"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1084948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16250664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30853343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798964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C3A7A5F8-2063-49D0-B6F4-0258A4B4FC13}"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2137592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C3A7A5F8-2063-49D0-B6F4-0258A4B4FC13}"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532981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C3A7A5F8-2063-49D0-B6F4-0258A4B4FC13}"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1481307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C3A7A5F8-2063-49D0-B6F4-0258A4B4FC13}" type="datetimeFigureOut">
              <a:rPr lang="ru-RU" smtClean="0"/>
              <a:t>27.06.2022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13365010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A7A5F8-2063-49D0-B6F4-0258A4B4FC13}" type="datetimeFigureOut">
              <a:rPr lang="ru-RU" smtClean="0"/>
              <a:t>27.06.2022</a:t>
            </a:fld>
            <a:endParaRPr lang="ru-RU"/>
          </a:p>
        </p:txBody>
      </p:sp>
      <p:sp>
        <p:nvSpPr>
          <p:cNvPr id="3" name="Footer Placeholder 2"/>
          <p:cNvSpPr>
            <a:spLocks noGrp="1"/>
          </p:cNvSpPr>
          <p:nvPr>
            <p:ph type="ftr" sz="quarter" idx="11"/>
          </p:nvPr>
        </p:nvSpPr>
        <p:spPr/>
        <p:txBody>
          <a:bodyPr/>
          <a:lstStyle/>
          <a:p>
            <a:endParaRPr lang="ru-RU"/>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21067922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C3A7A5F8-2063-49D0-B6F4-0258A4B4FC13}"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4167718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C3A7A5F8-2063-49D0-B6F4-0258A4B4FC13}"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2CE8C4D-2B8D-43D1-8F1D-AE6E4F7E4746}" type="slidenum">
              <a:rPr lang="ru-RU" smtClean="0"/>
              <a:t>‹#›</a:t>
            </a:fld>
            <a:endParaRPr lang="ru-RU"/>
          </a:p>
        </p:txBody>
      </p:sp>
    </p:spTree>
    <p:extLst>
      <p:ext uri="{BB962C8B-B14F-4D97-AF65-F5344CB8AC3E}">
        <p14:creationId xmlns:p14="http://schemas.microsoft.com/office/powerpoint/2010/main" val="2560423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ru-RU"/>
              <a:t>Образец заголовка</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C3A7A5F8-2063-49D0-B6F4-0258A4B4FC13}" type="datetimeFigureOut">
              <a:rPr lang="ru-RU" smtClean="0"/>
              <a:t>27.06.2022</a:t>
            </a:fld>
            <a:endParaRPr lang="ru-RU"/>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ru-RU"/>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62CE8C4D-2B8D-43D1-8F1D-AE6E4F7E4746}" type="slidenum">
              <a:rPr lang="ru-RU" smtClean="0"/>
              <a:t>‹#›</a:t>
            </a:fld>
            <a:endParaRPr lang="ru-RU"/>
          </a:p>
        </p:txBody>
      </p:sp>
    </p:spTree>
    <p:extLst>
      <p:ext uri="{BB962C8B-B14F-4D97-AF65-F5344CB8AC3E}">
        <p14:creationId xmlns:p14="http://schemas.microsoft.com/office/powerpoint/2010/main" val="403863984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54955" y="2099733"/>
            <a:ext cx="8619666" cy="2293591"/>
          </a:xfrm>
        </p:spPr>
        <p:txBody>
          <a:bodyPr/>
          <a:lstStyle/>
          <a:p>
            <a:r>
              <a:rPr lang="ru-RU" dirty="0"/>
              <a:t>Место и роль секса в отношениях</a:t>
            </a:r>
          </a:p>
        </p:txBody>
      </p:sp>
      <p:sp>
        <p:nvSpPr>
          <p:cNvPr id="3" name="Подзаголовок 2"/>
          <p:cNvSpPr>
            <a:spLocks noGrp="1"/>
          </p:cNvSpPr>
          <p:nvPr>
            <p:ph type="subTitle" idx="1"/>
          </p:nvPr>
        </p:nvSpPr>
        <p:spPr/>
        <p:txBody>
          <a:bodyPr/>
          <a:lstStyle/>
          <a:p>
            <a:r>
              <a:rPr lang="ru-RU" dirty="0"/>
              <a:t>Встреча 10</a:t>
            </a:r>
          </a:p>
          <a:p>
            <a:r>
              <a:rPr lang="ru-RU" dirty="0"/>
              <a:t>Курс «Добрачное консультирование»</a:t>
            </a:r>
          </a:p>
          <a:p>
            <a:endParaRPr lang="ru-RU" dirty="0"/>
          </a:p>
        </p:txBody>
      </p:sp>
      <p:sp>
        <p:nvSpPr>
          <p:cNvPr id="4" name="TextBox 3">
            <a:extLst>
              <a:ext uri="{FF2B5EF4-FFF2-40B4-BE49-F238E27FC236}">
                <a16:creationId xmlns:a16="http://schemas.microsoft.com/office/drawing/2014/main" id="{6882FA77-8036-9D1E-4631-FB4F1FB47B91}"/>
              </a:ext>
            </a:extLst>
          </p:cNvPr>
          <p:cNvSpPr txBox="1"/>
          <p:nvPr/>
        </p:nvSpPr>
        <p:spPr>
          <a:xfrm>
            <a:off x="8165847" y="5638800"/>
            <a:ext cx="3217547" cy="523220"/>
          </a:xfrm>
          <a:prstGeom prst="rect">
            <a:avLst/>
          </a:prstGeom>
          <a:noFill/>
        </p:spPr>
        <p:txBody>
          <a:bodyPr wrap="none" rtlCol="0">
            <a:spAutoFit/>
          </a:bodyPr>
          <a:lstStyle/>
          <a:p>
            <a:r>
              <a:rPr lang="ru-KG" sz="1400" dirty="0">
                <a:solidFill>
                  <a:schemeClr val="bg1"/>
                </a:solidFill>
              </a:rPr>
              <a:t>Автор презентации: Диль Наталья</a:t>
            </a:r>
          </a:p>
          <a:p>
            <a:r>
              <a:rPr lang="ru-KG" sz="1400" dirty="0">
                <a:solidFill>
                  <a:schemeClr val="bg1"/>
                </a:solidFill>
              </a:rPr>
              <a:t>Кыргызская Миссия ЮУМ 2022г</a:t>
            </a:r>
          </a:p>
        </p:txBody>
      </p:sp>
    </p:spTree>
    <p:extLst>
      <p:ext uri="{BB962C8B-B14F-4D97-AF65-F5344CB8AC3E}">
        <p14:creationId xmlns:p14="http://schemas.microsoft.com/office/powerpoint/2010/main" val="21431046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Секс подразумевает ответственность</a:t>
            </a:r>
          </a:p>
        </p:txBody>
      </p:sp>
      <p:sp>
        <p:nvSpPr>
          <p:cNvPr id="3" name="Объект 2"/>
          <p:cNvSpPr>
            <a:spLocks noGrp="1"/>
          </p:cNvSpPr>
          <p:nvPr>
            <p:ph idx="1"/>
          </p:nvPr>
        </p:nvSpPr>
        <p:spPr>
          <a:xfrm>
            <a:off x="3876383" y="2535637"/>
            <a:ext cx="7640569" cy="3786625"/>
          </a:xfrm>
        </p:spPr>
        <p:txBody>
          <a:bodyPr>
            <a:normAutofit fontScale="92500" lnSpcReduction="10000"/>
          </a:bodyPr>
          <a:lstStyle/>
          <a:p>
            <a:r>
              <a:rPr lang="ru-RU" dirty="0"/>
              <a:t>Христианство не исключает секса, потому что высокая ответственность присуща им. Христианам свойственно проявлять заботу к другим и чувствовать ответственность за них. </a:t>
            </a:r>
          </a:p>
          <a:p>
            <a:r>
              <a:rPr lang="ru-RU" dirty="0"/>
              <a:t>При половом акте, даже в браке, должны быть предприняты меры предосторожности, чтобы не дать жизнь потомкам, которых родители не в состоянии обеспечить всем необходимым и на должном уровне.</a:t>
            </a:r>
          </a:p>
          <a:p>
            <a:pPr marL="0" indent="0">
              <a:buNone/>
            </a:pPr>
            <a:r>
              <a:rPr lang="ru-RU" b="1" dirty="0">
                <a:solidFill>
                  <a:schemeClr val="accent1">
                    <a:lumMod val="75000"/>
                  </a:schemeClr>
                </a:solidFill>
              </a:rPr>
              <a:t>Елена Уайт предупреждала: </a:t>
            </a:r>
            <a:r>
              <a:rPr lang="ru-RU" dirty="0"/>
              <a:t>«Принимая во внимание ответственность, возложенную на родителей, необходимо тщательно взвесить, будет ли целесообразным иметь детей в семье: достаточно ли у матери сил, чтобы заботиться о детях; имеет ли отец такие преимущества, благодаря которым он может их правильно воспитывать и обучать. Как мало порой задумываются родители о судьбе ребенка!» (Христианский дом, с. 162).</a:t>
            </a:r>
          </a:p>
        </p:txBody>
      </p:sp>
      <p:pic>
        <p:nvPicPr>
          <p:cNvPr id="4" name="Рисунок 3"/>
          <p:cNvPicPr>
            <a:picLocks noChangeAspect="1"/>
          </p:cNvPicPr>
          <p:nvPr/>
        </p:nvPicPr>
        <p:blipFill>
          <a:blip r:embed="rId3"/>
          <a:stretch>
            <a:fillRect/>
          </a:stretch>
        </p:blipFill>
        <p:spPr>
          <a:xfrm>
            <a:off x="146422" y="3051740"/>
            <a:ext cx="3729961" cy="2549778"/>
          </a:xfrm>
          <a:prstGeom prst="rect">
            <a:avLst/>
          </a:prstGeom>
        </p:spPr>
      </p:pic>
    </p:spTree>
    <p:extLst>
      <p:ext uri="{BB962C8B-B14F-4D97-AF65-F5344CB8AC3E}">
        <p14:creationId xmlns:p14="http://schemas.microsoft.com/office/powerpoint/2010/main" val="1875675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509827" y="3023340"/>
            <a:ext cx="4269069" cy="2846046"/>
          </a:xfrm>
          <a:prstGeom prst="rect">
            <a:avLst/>
          </a:prstGeom>
          <a:ln>
            <a:noFill/>
          </a:ln>
          <a:effectLst>
            <a:softEdge rad="112500"/>
          </a:effectLst>
        </p:spPr>
      </p:pic>
      <p:sp>
        <p:nvSpPr>
          <p:cNvPr id="2" name="Заголовок 1"/>
          <p:cNvSpPr>
            <a:spLocks noGrp="1"/>
          </p:cNvSpPr>
          <p:nvPr>
            <p:ph type="title"/>
          </p:nvPr>
        </p:nvSpPr>
        <p:spPr/>
        <p:txBody>
          <a:bodyPr/>
          <a:lstStyle/>
          <a:p>
            <a:r>
              <a:rPr lang="ru-RU" dirty="0"/>
              <a:t>Как долго этому нужно учиться?</a:t>
            </a:r>
          </a:p>
        </p:txBody>
      </p:sp>
      <p:sp>
        <p:nvSpPr>
          <p:cNvPr id="3" name="Объект 2"/>
          <p:cNvSpPr>
            <a:spLocks noGrp="1"/>
          </p:cNvSpPr>
          <p:nvPr>
            <p:ph idx="1"/>
          </p:nvPr>
        </p:nvSpPr>
        <p:spPr>
          <a:xfrm>
            <a:off x="4778896" y="2496913"/>
            <a:ext cx="6922245" cy="3898900"/>
          </a:xfrm>
        </p:spPr>
        <p:txBody>
          <a:bodyPr>
            <a:noAutofit/>
          </a:bodyPr>
          <a:lstStyle/>
          <a:p>
            <a:r>
              <a:rPr lang="ru-RU" sz="2000" dirty="0"/>
              <a:t>Для того, чтобы научиться правильным взаимоотношениям во время физической близости необходима вся жизнь</a:t>
            </a:r>
          </a:p>
          <a:p>
            <a:r>
              <a:rPr lang="ru-RU" sz="2000" dirty="0"/>
              <a:t>Христианская теология учит, что мы должны расти в течение всей нашей жизни, чтобы научиться все глубже и глубже любить друг друга. </a:t>
            </a:r>
          </a:p>
          <a:p>
            <a:r>
              <a:rPr lang="ru-RU" sz="2000" dirty="0"/>
              <a:t>Если мы растем в этом отношении, то, конечно же, будем расти в вопросах супружеской близости. </a:t>
            </a:r>
          </a:p>
          <a:p>
            <a:r>
              <a:rPr lang="ru-RU" sz="2000" dirty="0"/>
              <a:t>Это сохраняет вкус христианского брака. Только у тех, кто остановил свой духовный рост, подобная близость вызывает чувство презрения.</a:t>
            </a:r>
          </a:p>
        </p:txBody>
      </p:sp>
    </p:spTree>
    <p:extLst>
      <p:ext uri="{BB962C8B-B14F-4D97-AF65-F5344CB8AC3E}">
        <p14:creationId xmlns:p14="http://schemas.microsoft.com/office/powerpoint/2010/main" val="2540815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Психофизические аспекты секса</a:t>
            </a:r>
          </a:p>
        </p:txBody>
      </p:sp>
      <p:sp>
        <p:nvSpPr>
          <p:cNvPr id="3" name="Объект 2"/>
          <p:cNvSpPr>
            <a:spLocks noGrp="1"/>
          </p:cNvSpPr>
          <p:nvPr>
            <p:ph idx="1"/>
          </p:nvPr>
        </p:nvSpPr>
        <p:spPr>
          <a:xfrm>
            <a:off x="673178" y="2328073"/>
            <a:ext cx="7831303" cy="4403705"/>
          </a:xfrm>
        </p:spPr>
        <p:txBody>
          <a:bodyPr>
            <a:normAutofit fontScale="77500" lnSpcReduction="20000"/>
          </a:bodyPr>
          <a:lstStyle/>
          <a:p>
            <a:r>
              <a:rPr lang="ru-RU" dirty="0"/>
              <a:t>Сексу присущи психофизические аспекты. Это означает, что он является проявлением как психологической, так и физиологической деятельности организма. </a:t>
            </a:r>
          </a:p>
          <a:p>
            <a:r>
              <a:rPr lang="ru-RU" dirty="0"/>
              <a:t>Поразительно, что в физиологическом отношении мужчины и женщины во многом схожи. Несмотря на разную форму половых органов, сладострастные ощущения идентичны. </a:t>
            </a:r>
          </a:p>
          <a:p>
            <a:r>
              <a:rPr lang="ru-RU" dirty="0"/>
              <a:t>Однако, психологически мужчины и женщины несомненно отличаются друг от друга. </a:t>
            </a:r>
          </a:p>
          <a:p>
            <a:r>
              <a:rPr lang="ru-RU" dirty="0"/>
              <a:t>Поскольку, </a:t>
            </a:r>
            <a:r>
              <a:rPr lang="ru-RU" b="1" dirty="0"/>
              <a:t>секс - это физическое выражение психологического единства</a:t>
            </a:r>
            <a:r>
              <a:rPr lang="ru-RU" dirty="0"/>
              <a:t>, то </a:t>
            </a:r>
            <a:r>
              <a:rPr lang="ru-RU" u="sng" dirty="0"/>
              <a:t>это физическое выражение не может быть вполне успешным, если нет психологического единства</a:t>
            </a:r>
            <a:r>
              <a:rPr lang="ru-RU" dirty="0"/>
              <a:t>.</a:t>
            </a:r>
          </a:p>
          <a:p>
            <a:r>
              <a:rPr lang="ru-RU" dirty="0"/>
              <a:t> С другой стороны, если имеется психологическое единство, то в физическом плане - всегда все будет хорошо. </a:t>
            </a:r>
          </a:p>
          <a:p>
            <a:r>
              <a:rPr lang="ru-RU" dirty="0"/>
              <a:t>Если отсутствует психологическое единство, то никакое количество инструкций о позах или других физических моментах не в состоянии что-либо помочь. Секс - это не то, что вы делаете для тела, а это то, что вы делаете человеку. </a:t>
            </a:r>
          </a:p>
          <a:p>
            <a:r>
              <a:rPr lang="ru-RU" dirty="0"/>
              <a:t>Преданно любящий посвящает всю свою жизнь развитию своих сексуальных навыков и чувственности. Он постоянно пытается развивать и усовершенствовать свои способности, чтобы принести удовольствие другому.</a:t>
            </a:r>
          </a:p>
        </p:txBody>
      </p:sp>
      <p:pic>
        <p:nvPicPr>
          <p:cNvPr id="4" name="Рисунок 3"/>
          <p:cNvPicPr>
            <a:picLocks noChangeAspect="1"/>
          </p:cNvPicPr>
          <p:nvPr/>
        </p:nvPicPr>
        <p:blipFill>
          <a:blip r:embed="rId2"/>
          <a:stretch>
            <a:fillRect/>
          </a:stretch>
        </p:blipFill>
        <p:spPr>
          <a:xfrm>
            <a:off x="8504481" y="2777793"/>
            <a:ext cx="3330830" cy="22205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80036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Супружеская верность</a:t>
            </a:r>
          </a:p>
        </p:txBody>
      </p:sp>
      <p:sp>
        <p:nvSpPr>
          <p:cNvPr id="3" name="Объект 2"/>
          <p:cNvSpPr>
            <a:spLocks noGrp="1"/>
          </p:cNvSpPr>
          <p:nvPr>
            <p:ph idx="1"/>
          </p:nvPr>
        </p:nvSpPr>
        <p:spPr>
          <a:xfrm>
            <a:off x="1154955" y="2603500"/>
            <a:ext cx="5666581" cy="3427052"/>
          </a:xfrm>
        </p:spPr>
        <p:txBody>
          <a:bodyPr>
            <a:noAutofit/>
          </a:bodyPr>
          <a:lstStyle/>
          <a:p>
            <a:r>
              <a:rPr lang="ru-RU" sz="2400" dirty="0"/>
              <a:t>Супружеская верность означает больше, чем просто находиться вдали от чужой постели. </a:t>
            </a:r>
          </a:p>
          <a:p>
            <a:r>
              <a:rPr lang="ru-RU" sz="2400" dirty="0"/>
              <a:t>Это означает, что супруги посвящают себя развитию их всесторонних взаимоотношений, как умственных, так и физических, в течение всей их жизни.</a:t>
            </a:r>
          </a:p>
          <a:p>
            <a:endParaRPr lang="ru-RU" sz="2400" dirty="0"/>
          </a:p>
        </p:txBody>
      </p:sp>
      <p:pic>
        <p:nvPicPr>
          <p:cNvPr id="4" name="Рисунок 3"/>
          <p:cNvPicPr>
            <a:picLocks noChangeAspect="1"/>
          </p:cNvPicPr>
          <p:nvPr/>
        </p:nvPicPr>
        <p:blipFill>
          <a:blip r:embed="rId2"/>
          <a:stretch>
            <a:fillRect/>
          </a:stretch>
        </p:blipFill>
        <p:spPr>
          <a:xfrm>
            <a:off x="7062994" y="2819868"/>
            <a:ext cx="4471022" cy="298068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655922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3"/>
          <a:stretch>
            <a:fillRect/>
          </a:stretch>
        </p:blipFill>
        <p:spPr>
          <a:xfrm>
            <a:off x="-70100" y="2904016"/>
            <a:ext cx="4524409" cy="2918974"/>
          </a:xfrm>
          <a:prstGeom prst="rect">
            <a:avLst/>
          </a:prstGeom>
        </p:spPr>
      </p:pic>
      <p:sp>
        <p:nvSpPr>
          <p:cNvPr id="2" name="Заголовок 1"/>
          <p:cNvSpPr>
            <a:spLocks noGrp="1"/>
          </p:cNvSpPr>
          <p:nvPr>
            <p:ph type="title"/>
          </p:nvPr>
        </p:nvSpPr>
        <p:spPr/>
        <p:txBody>
          <a:bodyPr/>
          <a:lstStyle/>
          <a:p>
            <a:pPr algn="ctr"/>
            <a:r>
              <a:rPr lang="ru-RU" dirty="0"/>
              <a:t>Некоторые различия между мужчинами и женщинами</a:t>
            </a:r>
          </a:p>
        </p:txBody>
      </p:sp>
      <p:sp>
        <p:nvSpPr>
          <p:cNvPr id="3" name="Объект 2"/>
          <p:cNvSpPr>
            <a:spLocks noGrp="1"/>
          </p:cNvSpPr>
          <p:nvPr>
            <p:ph idx="1"/>
          </p:nvPr>
        </p:nvSpPr>
        <p:spPr>
          <a:xfrm>
            <a:off x="4128157" y="2536180"/>
            <a:ext cx="7416843" cy="4195598"/>
          </a:xfrm>
        </p:spPr>
        <p:txBody>
          <a:bodyPr>
            <a:normAutofit lnSpcReduction="10000"/>
          </a:bodyPr>
          <a:lstStyle/>
          <a:p>
            <a:r>
              <a:rPr lang="ru-RU" dirty="0"/>
              <a:t>Разделение полов на строго определенные категории, когда утверждается, что все мужчины такие и все женщины такие, - опасно. </a:t>
            </a:r>
          </a:p>
          <a:p>
            <a:r>
              <a:rPr lang="ru-RU" dirty="0"/>
              <a:t>Люди более сложны, чтобы их можно было так просто классифицировать. </a:t>
            </a:r>
          </a:p>
          <a:p>
            <a:r>
              <a:rPr lang="ru-RU" dirty="0"/>
              <a:t>В каждой из данных ниже категорий, некоторые мужчины могут обнаружить, что им больше присущи характеристики, относящиеся к женщинам, а женщины могут увидеть себя в характеристиках, присущих мужчинам.</a:t>
            </a:r>
          </a:p>
          <a:p>
            <a:r>
              <a:rPr lang="ru-RU" dirty="0"/>
              <a:t> Учитывая индивидуальную исключительность отдельных личностей, давайте внимательно разберемся, хотя бы в некоторых особенностях различия между мужчинами и женщинами.</a:t>
            </a:r>
          </a:p>
          <a:p>
            <a:endParaRPr lang="ru-RU" dirty="0"/>
          </a:p>
          <a:p>
            <a:endParaRPr lang="ru-RU" dirty="0"/>
          </a:p>
        </p:txBody>
      </p:sp>
    </p:spTree>
    <p:extLst>
      <p:ext uri="{BB962C8B-B14F-4D97-AF65-F5344CB8AC3E}">
        <p14:creationId xmlns:p14="http://schemas.microsoft.com/office/powerpoint/2010/main" val="4205457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549761" y="2389782"/>
            <a:ext cx="7146905" cy="4313948"/>
          </a:xfrm>
        </p:spPr>
        <p:txBody>
          <a:bodyPr>
            <a:normAutofit fontScale="92500" lnSpcReduction="10000"/>
          </a:bodyPr>
          <a:lstStyle/>
          <a:p>
            <a:pPr marL="0" indent="0">
              <a:buNone/>
            </a:pPr>
            <a:r>
              <a:rPr lang="ru-RU" b="1" dirty="0">
                <a:solidFill>
                  <a:schemeClr val="accent1">
                    <a:lumMod val="75000"/>
                  </a:schemeClr>
                </a:solidFill>
              </a:rPr>
              <a:t>1) Интимная близость не начинается с постели</a:t>
            </a:r>
          </a:p>
          <a:p>
            <a:r>
              <a:rPr lang="ru-RU" dirty="0">
                <a:solidFill>
                  <a:schemeClr val="tx1"/>
                </a:solidFill>
              </a:rPr>
              <a:t>80% трудностей, связанных с сексуальной жизнью, имеют психологический, а не физический характер. Учитывая огромные психологические различия между мужчинами и женщинами, приходится соглашаться, что это неизбежное явление.</a:t>
            </a:r>
          </a:p>
          <a:p>
            <a:r>
              <a:rPr lang="ru-RU" dirty="0">
                <a:solidFill>
                  <a:schemeClr val="tx1"/>
                </a:solidFill>
              </a:rPr>
              <a:t>Мужчина сексуально возбуждается при визуальной информации, даже при отсутствии глубоких положительных эмоций и нежности.</a:t>
            </a:r>
          </a:p>
          <a:p>
            <a:r>
              <a:rPr lang="ru-RU" dirty="0">
                <a:solidFill>
                  <a:schemeClr val="tx1"/>
                </a:solidFill>
              </a:rPr>
              <a:t> У женщины сексуальные желания возникают на основании положительных эмоций. Для нее секс начинается в мыслях. До тех пор, пока ее мозг не даст сигнал «начинай», ее тело не будет реагировать. Перед тем, как женщина сможет иметь удовлетворяющие ее половые отношения с мужчиной, она должна быть уверена, что ее любят.</a:t>
            </a:r>
          </a:p>
        </p:txBody>
      </p:sp>
      <p:pic>
        <p:nvPicPr>
          <p:cNvPr id="4" name="Рисунок 3"/>
          <p:cNvPicPr>
            <a:picLocks noChangeAspect="1"/>
          </p:cNvPicPr>
          <p:nvPr/>
        </p:nvPicPr>
        <p:blipFill>
          <a:blip r:embed="rId3"/>
          <a:stretch>
            <a:fillRect/>
          </a:stretch>
        </p:blipFill>
        <p:spPr>
          <a:xfrm>
            <a:off x="7864872" y="2541246"/>
            <a:ext cx="3812662" cy="25468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83413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325369" y="2389781"/>
            <a:ext cx="7651789" cy="4600050"/>
          </a:xfrm>
        </p:spPr>
        <p:txBody>
          <a:bodyPr>
            <a:normAutofit fontScale="62500" lnSpcReduction="20000"/>
          </a:bodyPr>
          <a:lstStyle/>
          <a:p>
            <a:pPr marL="0" indent="0">
              <a:buNone/>
            </a:pPr>
            <a:r>
              <a:rPr lang="ru-RU" sz="2600" b="1" dirty="0">
                <a:solidFill>
                  <a:schemeClr val="accent1">
                    <a:lumMod val="75000"/>
                  </a:schemeClr>
                </a:solidFill>
              </a:rPr>
              <a:t>1) </a:t>
            </a:r>
            <a:r>
              <a:rPr lang="ru-RU" sz="2500" b="1" dirty="0">
                <a:solidFill>
                  <a:schemeClr val="accent1">
                    <a:lumMod val="75000"/>
                  </a:schemeClr>
                </a:solidFill>
              </a:rPr>
              <a:t>Интимная близость не начинается с постели</a:t>
            </a:r>
          </a:p>
          <a:p>
            <a:r>
              <a:rPr lang="ru-RU" sz="2500" dirty="0">
                <a:solidFill>
                  <a:schemeClr val="tx1"/>
                </a:solidFill>
              </a:rPr>
              <a:t>Создается впечатление, что мужчины никогда полностью не смогут понять это. </a:t>
            </a:r>
          </a:p>
          <a:p>
            <a:pPr marL="0" indent="0">
              <a:buNone/>
            </a:pPr>
            <a:r>
              <a:rPr lang="ru-RU" sz="2500" dirty="0">
                <a:solidFill>
                  <a:schemeClr val="tx1"/>
                </a:solidFill>
              </a:rPr>
              <a:t>Один мужчина выразился так: «Для меня секс может быть предметом комфорта после отвратительно проведенного дня. Почему же женщина не может смотреть на секс, как на момент в ее жизни, который можно использовать, чтобы забыть все свое плохое прошлое?» </a:t>
            </a:r>
          </a:p>
          <a:p>
            <a:r>
              <a:rPr lang="ru-RU" sz="2500" dirty="0">
                <a:solidFill>
                  <a:schemeClr val="tx1"/>
                </a:solidFill>
              </a:rPr>
              <a:t>Женщины, обычно взаимосвязывают все обстоятельства в их жизни. </a:t>
            </a:r>
          </a:p>
          <a:p>
            <a:r>
              <a:rPr lang="ru-RU" sz="2500" dirty="0">
                <a:solidFill>
                  <a:schemeClr val="tx1"/>
                </a:solidFill>
              </a:rPr>
              <a:t>Мужчины же, склонны видеть все в отрыве друг от друга. Они смотрят на секс, как на отдельный вид деятельности, как, например,  на плаванье. </a:t>
            </a:r>
          </a:p>
          <a:p>
            <a:r>
              <a:rPr lang="ru-RU" sz="2500" dirty="0">
                <a:solidFill>
                  <a:schemeClr val="tx1"/>
                </a:solidFill>
              </a:rPr>
              <a:t>Женщины желают, чтобы их мужья понимали, что для них сексуальность и любовь не принадлежат к разным категориям, и они не могут быть отделены друг от друга. </a:t>
            </a:r>
          </a:p>
          <a:p>
            <a:r>
              <a:rPr lang="ru-RU" sz="2500" dirty="0">
                <a:solidFill>
                  <a:schemeClr val="tx1"/>
                </a:solidFill>
              </a:rPr>
              <a:t>У женщин желание половой близости зависит от того, что произошло с ними в течение нескольких часов или дней до этого. Для них секс не может заменять нежные чувства, но он является их продолжением.</a:t>
            </a:r>
          </a:p>
        </p:txBody>
      </p:sp>
      <p:pic>
        <p:nvPicPr>
          <p:cNvPr id="4" name="Рисунок 3"/>
          <p:cNvPicPr>
            <a:picLocks noChangeAspect="1"/>
          </p:cNvPicPr>
          <p:nvPr/>
        </p:nvPicPr>
        <p:blipFill>
          <a:blip r:embed="rId3"/>
          <a:stretch>
            <a:fillRect/>
          </a:stretch>
        </p:blipFill>
        <p:spPr>
          <a:xfrm>
            <a:off x="8010035" y="2468319"/>
            <a:ext cx="3812662" cy="25468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62860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488053" y="2412221"/>
            <a:ext cx="7231054" cy="4313948"/>
          </a:xfrm>
        </p:spPr>
        <p:txBody>
          <a:bodyPr>
            <a:normAutofit fontScale="92500"/>
          </a:bodyPr>
          <a:lstStyle/>
          <a:p>
            <a:pPr marL="0" indent="0">
              <a:buNone/>
            </a:pPr>
            <a:r>
              <a:rPr lang="ru-RU" b="1" dirty="0">
                <a:solidFill>
                  <a:schemeClr val="accent1">
                    <a:lumMod val="75000"/>
                  </a:schemeClr>
                </a:solidFill>
              </a:rPr>
              <a:t>2) Интимность является более существенной, чем половой акт</a:t>
            </a:r>
          </a:p>
          <a:p>
            <a:r>
              <a:rPr lang="ru-RU" dirty="0"/>
              <a:t>Женщины ожидают разговора. Путь к их сердцу лежит через уши. </a:t>
            </a:r>
          </a:p>
          <a:p>
            <a:r>
              <a:rPr lang="ru-RU" dirty="0"/>
              <a:t>Для многих женщин интимный разговор является сексуально стимулирующим. Разговор и чувство, что они любимы для женщин почти одно и тоже. </a:t>
            </a:r>
          </a:p>
          <a:p>
            <a:r>
              <a:rPr lang="ru-RU" dirty="0"/>
              <a:t>Во время научного исследования по семейным вопросам брали интервью у женщин, которые когда-то имели внебрачные связи. 75% из них сказали, что они искали любовника не ради секса, но для более теплого общения.</a:t>
            </a:r>
          </a:p>
          <a:p>
            <a:pPr marL="0" indent="0" algn="ctr">
              <a:buNone/>
            </a:pPr>
            <a:r>
              <a:rPr lang="ru-RU" b="1" dirty="0">
                <a:solidFill>
                  <a:srgbClr val="0070C0"/>
                </a:solidFill>
              </a:rPr>
              <a:t>У мужчин возникают трудности со способностью понимать женщин в вопросе их сильного желания к общению. Мужчина редко осознает, как много значит для жены его короткий разговор по телефону. </a:t>
            </a:r>
          </a:p>
          <a:p>
            <a:endParaRPr lang="ru-RU" b="1" dirty="0">
              <a:solidFill>
                <a:srgbClr val="0070C0"/>
              </a:solidFill>
            </a:endParaRPr>
          </a:p>
        </p:txBody>
      </p:sp>
      <p:pic>
        <p:nvPicPr>
          <p:cNvPr id="6" name="Рисунок 5"/>
          <p:cNvPicPr>
            <a:picLocks noChangeAspect="1"/>
          </p:cNvPicPr>
          <p:nvPr/>
        </p:nvPicPr>
        <p:blipFill>
          <a:blip r:embed="rId3"/>
          <a:stretch>
            <a:fillRect/>
          </a:stretch>
        </p:blipFill>
        <p:spPr>
          <a:xfrm>
            <a:off x="7857176" y="2597344"/>
            <a:ext cx="4118380" cy="27181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8398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448784" y="2434660"/>
            <a:ext cx="7612522" cy="4313948"/>
          </a:xfrm>
        </p:spPr>
        <p:txBody>
          <a:bodyPr>
            <a:normAutofit/>
          </a:bodyPr>
          <a:lstStyle/>
          <a:p>
            <a:pPr marL="0" lvl="0" indent="0">
              <a:buClr>
                <a:srgbClr val="ACD433"/>
              </a:buClr>
              <a:buNone/>
            </a:pPr>
            <a:r>
              <a:rPr lang="ru-RU" b="1" dirty="0">
                <a:solidFill>
                  <a:schemeClr val="accent1">
                    <a:lumMod val="75000"/>
                  </a:schemeClr>
                </a:solidFill>
              </a:rPr>
              <a:t>2) Интимность является более существенной, чем половой акт</a:t>
            </a:r>
          </a:p>
          <a:p>
            <a:pPr lvl="0">
              <a:buClr>
                <a:srgbClr val="ACD433"/>
              </a:buClr>
            </a:pPr>
            <a:r>
              <a:rPr lang="ru-RU" dirty="0">
                <a:solidFill>
                  <a:prstClr val="black">
                    <a:lumMod val="75000"/>
                    <a:lumOff val="25000"/>
                  </a:prstClr>
                </a:solidFill>
              </a:rPr>
              <a:t>Женщины желают романтических отношений </a:t>
            </a:r>
          </a:p>
          <a:p>
            <a:pPr marL="0" lvl="0" indent="0">
              <a:buClr>
                <a:srgbClr val="ACD433"/>
              </a:buClr>
              <a:buNone/>
            </a:pPr>
            <a:r>
              <a:rPr lang="ru-RU" dirty="0">
                <a:solidFill>
                  <a:prstClr val="black">
                    <a:lumMod val="75000"/>
                    <a:lumOff val="25000"/>
                  </a:prstClr>
                </a:solidFill>
              </a:rPr>
              <a:t>Романтичность, проявляющаяся в нежности и отзывчивости, заключает в себе поразительную эротическую силу для женщин. </a:t>
            </a:r>
          </a:p>
          <a:p>
            <a:pPr marL="0" lvl="0" indent="0">
              <a:buClr>
                <a:srgbClr val="ACD433"/>
              </a:buClr>
              <a:buNone/>
            </a:pPr>
            <a:r>
              <a:rPr lang="ru-RU" dirty="0">
                <a:solidFill>
                  <a:srgbClr val="0070C0"/>
                </a:solidFill>
              </a:rPr>
              <a:t>Романтичность она может увидеть: </a:t>
            </a:r>
          </a:p>
          <a:p>
            <a:pPr lvl="0">
              <a:buClr>
                <a:srgbClr val="ACD433"/>
              </a:buClr>
              <a:buFont typeface="Wingdings" panose="05000000000000000000" pitchFamily="2" charset="2"/>
              <a:buChar char="§"/>
            </a:pPr>
            <a:r>
              <a:rPr lang="ru-RU" dirty="0">
                <a:solidFill>
                  <a:prstClr val="black">
                    <a:lumMod val="75000"/>
                    <a:lumOff val="25000"/>
                  </a:prstClr>
                </a:solidFill>
              </a:rPr>
              <a:t>в неожиданном комплименте</a:t>
            </a:r>
          </a:p>
          <a:p>
            <a:pPr lvl="0">
              <a:buClr>
                <a:srgbClr val="ACD433"/>
              </a:buClr>
              <a:buFont typeface="Wingdings" panose="05000000000000000000" pitchFamily="2" charset="2"/>
              <a:buChar char="§"/>
            </a:pPr>
            <a:r>
              <a:rPr lang="ru-RU" dirty="0">
                <a:solidFill>
                  <a:prstClr val="black">
                    <a:lumMod val="75000"/>
                    <a:lumOff val="25000"/>
                  </a:prstClr>
                </a:solidFill>
              </a:rPr>
              <a:t> маленьком подарке</a:t>
            </a:r>
          </a:p>
          <a:p>
            <a:pPr lvl="0">
              <a:buClr>
                <a:srgbClr val="ACD433"/>
              </a:buClr>
              <a:buFont typeface="Wingdings" panose="05000000000000000000" pitchFamily="2" charset="2"/>
              <a:buChar char="§"/>
            </a:pPr>
            <a:r>
              <a:rPr lang="ru-RU" dirty="0">
                <a:solidFill>
                  <a:prstClr val="black">
                    <a:lumMod val="75000"/>
                    <a:lumOff val="25000"/>
                  </a:prstClr>
                </a:solidFill>
              </a:rPr>
              <a:t> записке о любви</a:t>
            </a:r>
          </a:p>
          <a:p>
            <a:pPr lvl="0">
              <a:buClr>
                <a:srgbClr val="ACD433"/>
              </a:buClr>
              <a:buFont typeface="Wingdings" panose="05000000000000000000" pitchFamily="2" charset="2"/>
              <a:buChar char="§"/>
            </a:pPr>
            <a:r>
              <a:rPr lang="ru-RU" dirty="0">
                <a:solidFill>
                  <a:prstClr val="black">
                    <a:lumMod val="75000"/>
                    <a:lumOff val="25000"/>
                  </a:prstClr>
                </a:solidFill>
              </a:rPr>
              <a:t> выполнении работы мужем, которую жена ненавидит</a:t>
            </a:r>
          </a:p>
        </p:txBody>
      </p:sp>
      <p:pic>
        <p:nvPicPr>
          <p:cNvPr id="5" name="Рисунок 4"/>
          <p:cNvPicPr>
            <a:picLocks noChangeAspect="1"/>
          </p:cNvPicPr>
          <p:nvPr/>
        </p:nvPicPr>
        <p:blipFill>
          <a:blip r:embed="rId3"/>
          <a:stretch>
            <a:fillRect/>
          </a:stretch>
        </p:blipFill>
        <p:spPr>
          <a:xfrm>
            <a:off x="8061306" y="2569295"/>
            <a:ext cx="3888888" cy="256666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33781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549761" y="2389782"/>
            <a:ext cx="7146905" cy="4313948"/>
          </a:xfrm>
        </p:spPr>
        <p:txBody>
          <a:bodyPr>
            <a:normAutofit fontScale="92500" lnSpcReduction="20000"/>
          </a:bodyPr>
          <a:lstStyle/>
          <a:p>
            <a:pPr marL="0" lvl="0" indent="0">
              <a:buClr>
                <a:srgbClr val="ACD433"/>
              </a:buClr>
              <a:buNone/>
            </a:pPr>
            <a:r>
              <a:rPr lang="ru-RU" sz="1700" b="1" dirty="0">
                <a:solidFill>
                  <a:schemeClr val="accent1">
                    <a:lumMod val="75000"/>
                  </a:schemeClr>
                </a:solidFill>
              </a:rPr>
              <a:t>2) Интимность является более существенной, чем половой акт</a:t>
            </a:r>
          </a:p>
          <a:p>
            <a:pPr lvl="0">
              <a:buClr>
                <a:srgbClr val="ACD433"/>
              </a:buClr>
            </a:pPr>
            <a:r>
              <a:rPr lang="ru-RU" sz="1700" dirty="0">
                <a:solidFill>
                  <a:prstClr val="black">
                    <a:lumMod val="75000"/>
                    <a:lumOff val="25000"/>
                  </a:prstClr>
                </a:solidFill>
              </a:rPr>
              <a:t>Женщины желают романтических отношений </a:t>
            </a:r>
          </a:p>
          <a:p>
            <a:pPr marL="0" lvl="0" indent="0">
              <a:buClr>
                <a:srgbClr val="ACD433"/>
              </a:buClr>
              <a:buNone/>
            </a:pPr>
            <a:r>
              <a:rPr lang="ru-RU" sz="1700" dirty="0">
                <a:solidFill>
                  <a:srgbClr val="0070C0"/>
                </a:solidFill>
              </a:rPr>
              <a:t>Романтическая любовь проявляется: </a:t>
            </a:r>
          </a:p>
          <a:p>
            <a:pPr>
              <a:buClr>
                <a:srgbClr val="ACD433"/>
              </a:buClr>
              <a:buFont typeface="Wingdings" panose="05000000000000000000" pitchFamily="2" charset="2"/>
              <a:buChar char="§"/>
            </a:pPr>
            <a:r>
              <a:rPr lang="ru-RU" sz="1700" dirty="0">
                <a:solidFill>
                  <a:prstClr val="black">
                    <a:lumMod val="75000"/>
                    <a:lumOff val="25000"/>
                  </a:prstClr>
                </a:solidFill>
              </a:rPr>
              <a:t>в прикосновении</a:t>
            </a:r>
          </a:p>
          <a:p>
            <a:pPr>
              <a:buClr>
                <a:srgbClr val="ACD433"/>
              </a:buClr>
              <a:buFont typeface="Wingdings" panose="05000000000000000000" pitchFamily="2" charset="2"/>
              <a:buChar char="§"/>
            </a:pPr>
            <a:r>
              <a:rPr lang="ru-RU" sz="1700" dirty="0">
                <a:solidFill>
                  <a:prstClr val="black">
                    <a:lumMod val="75000"/>
                    <a:lumOff val="25000"/>
                  </a:prstClr>
                </a:solidFill>
              </a:rPr>
              <a:t>держании рук</a:t>
            </a:r>
          </a:p>
          <a:p>
            <a:pPr>
              <a:buClr>
                <a:srgbClr val="ACD433"/>
              </a:buClr>
              <a:buFont typeface="Wingdings" panose="05000000000000000000" pitchFamily="2" charset="2"/>
              <a:buChar char="§"/>
            </a:pPr>
            <a:r>
              <a:rPr lang="ru-RU" sz="1700" dirty="0">
                <a:solidFill>
                  <a:prstClr val="black">
                    <a:lumMod val="75000"/>
                    <a:lumOff val="25000"/>
                  </a:prstClr>
                </a:solidFill>
              </a:rPr>
              <a:t>объятиях</a:t>
            </a:r>
          </a:p>
          <a:p>
            <a:pPr>
              <a:buClr>
                <a:srgbClr val="ACD433"/>
              </a:buClr>
              <a:buFont typeface="Wingdings" panose="05000000000000000000" pitchFamily="2" charset="2"/>
              <a:buChar char="§"/>
            </a:pPr>
            <a:r>
              <a:rPr lang="ru-RU" sz="1700" dirty="0">
                <a:solidFill>
                  <a:prstClr val="black">
                    <a:lumMod val="75000"/>
                    <a:lumOff val="25000"/>
                  </a:prstClr>
                </a:solidFill>
              </a:rPr>
              <a:t>поцелуе</a:t>
            </a:r>
          </a:p>
          <a:p>
            <a:pPr marL="0" indent="0">
              <a:buClr>
                <a:srgbClr val="ACD433"/>
              </a:buClr>
              <a:buNone/>
            </a:pPr>
            <a:r>
              <a:rPr lang="ru-RU" sz="1700" dirty="0">
                <a:solidFill>
                  <a:prstClr val="black">
                    <a:lumMod val="75000"/>
                    <a:lumOff val="25000"/>
                  </a:prstClr>
                </a:solidFill>
              </a:rPr>
              <a:t>особенно, если для этого нет видимого повода</a:t>
            </a:r>
          </a:p>
          <a:p>
            <a:pPr marL="0" indent="0">
              <a:buClr>
                <a:srgbClr val="ACD433"/>
              </a:buClr>
              <a:buNone/>
            </a:pPr>
            <a:r>
              <a:rPr lang="ru-RU" sz="1700" dirty="0">
                <a:solidFill>
                  <a:prstClr val="black">
                    <a:lumMod val="75000"/>
                    <a:lumOff val="25000"/>
                  </a:prstClr>
                </a:solidFill>
              </a:rPr>
              <a:t> Слишком много занятых супружеских пар едва общаются друг с другом. Даже дома, она занята своими делами, а он - своими, в то время, когда они могли бы выполнять работу вместе. </a:t>
            </a:r>
          </a:p>
          <a:p>
            <a:pPr marL="0" indent="0" algn="ctr">
              <a:buClr>
                <a:srgbClr val="ACD433"/>
              </a:buClr>
              <a:buNone/>
            </a:pPr>
            <a:r>
              <a:rPr lang="ru-RU" sz="1700" b="1" dirty="0">
                <a:solidFill>
                  <a:srgbClr val="0070C0"/>
                </a:solidFill>
              </a:rPr>
              <a:t>Дружеское общение является жизненно важным для супружеской интимности. </a:t>
            </a:r>
          </a:p>
          <a:p>
            <a:pPr marL="0" lvl="0" indent="0">
              <a:buClr>
                <a:srgbClr val="ACD433"/>
              </a:buClr>
              <a:buNone/>
            </a:pPr>
            <a:r>
              <a:rPr lang="ru-RU" sz="1700" u="sng" dirty="0">
                <a:solidFill>
                  <a:prstClr val="black">
                    <a:lumMod val="75000"/>
                    <a:lumOff val="25000"/>
                  </a:prstClr>
                </a:solidFill>
              </a:rPr>
              <a:t>Каждая женщина желает, чтобы ее муж лучше понимал, что его романтическое отношение возбуждает чувственность.</a:t>
            </a:r>
          </a:p>
        </p:txBody>
      </p:sp>
      <p:pic>
        <p:nvPicPr>
          <p:cNvPr id="6" name="Рисунок 5"/>
          <p:cNvPicPr>
            <a:picLocks noChangeAspect="1"/>
          </p:cNvPicPr>
          <p:nvPr/>
        </p:nvPicPr>
        <p:blipFill>
          <a:blip r:embed="rId3"/>
          <a:stretch>
            <a:fillRect/>
          </a:stretch>
        </p:blipFill>
        <p:spPr>
          <a:xfrm>
            <a:off x="7773689" y="2636651"/>
            <a:ext cx="3926164" cy="5163760"/>
          </a:xfrm>
          <a:prstGeom prst="rect">
            <a:avLst/>
          </a:prstGeom>
        </p:spPr>
      </p:pic>
    </p:spTree>
    <p:extLst>
      <p:ext uri="{BB962C8B-B14F-4D97-AF65-F5344CB8AC3E}">
        <p14:creationId xmlns:p14="http://schemas.microsoft.com/office/powerpoint/2010/main" val="39220964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Для чего нужны сексуальные отношения?</a:t>
            </a:r>
          </a:p>
        </p:txBody>
      </p:sp>
      <p:sp>
        <p:nvSpPr>
          <p:cNvPr id="3" name="Объект 2"/>
          <p:cNvSpPr>
            <a:spLocks noGrp="1"/>
          </p:cNvSpPr>
          <p:nvPr>
            <p:ph idx="1"/>
          </p:nvPr>
        </p:nvSpPr>
        <p:spPr>
          <a:xfrm>
            <a:off x="1154955" y="2603499"/>
            <a:ext cx="6984888" cy="3830959"/>
          </a:xfrm>
        </p:spPr>
        <p:txBody>
          <a:bodyPr>
            <a:normAutofit lnSpcReduction="10000"/>
          </a:bodyPr>
          <a:lstStyle/>
          <a:p>
            <a:pPr marL="0" indent="0">
              <a:buNone/>
            </a:pPr>
            <a:r>
              <a:rPr lang="ru-RU" dirty="0"/>
              <a:t>В современной жизни представления людей о половой жизни и любви смешаны, хотя эти понятия неравнозначны. </a:t>
            </a:r>
          </a:p>
          <a:p>
            <a:r>
              <a:rPr lang="ru-RU" dirty="0"/>
              <a:t>Любовь и половая жизнь установлены и благословлены Богом для счастья и удовольствия. Быт.1,28; Прит.5,18-19; П.Пес.4,10-12.</a:t>
            </a:r>
          </a:p>
          <a:p>
            <a:pPr marL="0" indent="0">
              <a:buNone/>
            </a:pPr>
            <a:r>
              <a:rPr lang="ru-RU" dirty="0"/>
              <a:t>Некоторыми людьми любовь возвышается в ранг духовных, умственных переживаний не связанных с половыми отношениями (крайность пуритан: только для размножения). Многие верующие унижают свободу половых отношений в браке и идеализируют любовь, сводя ее до скромных разговоров. </a:t>
            </a:r>
          </a:p>
          <a:p>
            <a:r>
              <a:rPr lang="ru-RU" dirty="0"/>
              <a:t>Секс и эротика - добрые дары Божии, в которых Его творение должно находить радость и самовыражение.</a:t>
            </a:r>
          </a:p>
        </p:txBody>
      </p:sp>
      <p:pic>
        <p:nvPicPr>
          <p:cNvPr id="4" name="Рисунок 3"/>
          <p:cNvPicPr>
            <a:picLocks noChangeAspect="1"/>
          </p:cNvPicPr>
          <p:nvPr/>
        </p:nvPicPr>
        <p:blipFill>
          <a:blip r:embed="rId3"/>
          <a:stretch>
            <a:fillRect/>
          </a:stretch>
        </p:blipFill>
        <p:spPr>
          <a:xfrm>
            <a:off x="8409408" y="2889055"/>
            <a:ext cx="3193429" cy="21408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58468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549761" y="2389782"/>
            <a:ext cx="7146905" cy="4313948"/>
          </a:xfrm>
        </p:spPr>
        <p:txBody>
          <a:bodyPr>
            <a:normAutofit fontScale="92500" lnSpcReduction="10000"/>
          </a:bodyPr>
          <a:lstStyle/>
          <a:p>
            <a:pPr marL="0" indent="0">
              <a:buNone/>
            </a:pPr>
            <a:r>
              <a:rPr lang="ru-RU" b="1" dirty="0">
                <a:solidFill>
                  <a:schemeClr val="accent1">
                    <a:lumMod val="75000"/>
                  </a:schemeClr>
                </a:solidFill>
              </a:rPr>
              <a:t>3)Жену необходимо вести с нежностью</a:t>
            </a:r>
          </a:p>
          <a:p>
            <a:r>
              <a:rPr lang="ru-RU" dirty="0">
                <a:solidFill>
                  <a:schemeClr val="tx1"/>
                </a:solidFill>
              </a:rPr>
              <a:t>Жена не желает, чтобы над нею господствовали или, чтобы ей диктовали, но она предпочитает, чтобы ее вели</a:t>
            </a:r>
          </a:p>
          <a:p>
            <a:r>
              <a:rPr lang="ru-RU" dirty="0">
                <a:solidFill>
                  <a:schemeClr val="tx1"/>
                </a:solidFill>
              </a:rPr>
              <a:t> Она пугается, если ощущает, что ее муж чего-то боится</a:t>
            </a:r>
          </a:p>
          <a:p>
            <a:pPr marL="0" indent="0">
              <a:buNone/>
            </a:pPr>
            <a:r>
              <a:rPr lang="ru-RU" dirty="0">
                <a:solidFill>
                  <a:schemeClr val="tx1"/>
                </a:solidFill>
              </a:rPr>
              <a:t>Библия прекрасно об этом говорит: «Но как Церковь повинуется Христу, так и жены своим мужьям во всем» (Еф.5:24). </a:t>
            </a:r>
          </a:p>
          <a:p>
            <a:r>
              <a:rPr lang="ru-RU" dirty="0">
                <a:solidFill>
                  <a:schemeClr val="tx1"/>
                </a:solidFill>
              </a:rPr>
              <a:t>Женщина может увидеть красный свет, если она читает только слова, что она должна повиноваться своему мужу. Но стих говорит гораздо более этого. Она должна повиноваться мужу так, «как Церковь повинуется Христу». </a:t>
            </a:r>
          </a:p>
          <a:p>
            <a:r>
              <a:rPr lang="ru-RU" dirty="0">
                <a:solidFill>
                  <a:schemeClr val="tx1"/>
                </a:solidFill>
              </a:rPr>
              <a:t>Церковь повинуется Христу только по своей воле и всегда потому, что Он любит ее. Жена, как правило, выражает желание, чтобы муж вел ее, если он ведет ее с любовью. Она желает, чтобы он вел ее нежно.</a:t>
            </a:r>
          </a:p>
        </p:txBody>
      </p:sp>
      <p:pic>
        <p:nvPicPr>
          <p:cNvPr id="5" name="Рисунок 4"/>
          <p:cNvPicPr>
            <a:picLocks noChangeAspect="1"/>
          </p:cNvPicPr>
          <p:nvPr/>
        </p:nvPicPr>
        <p:blipFill>
          <a:blip r:embed="rId3"/>
          <a:stretch>
            <a:fillRect/>
          </a:stretch>
        </p:blipFill>
        <p:spPr>
          <a:xfrm>
            <a:off x="7630050" y="2553245"/>
            <a:ext cx="4130459" cy="27536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82984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549761" y="2389782"/>
            <a:ext cx="7146905" cy="4313948"/>
          </a:xfrm>
        </p:spPr>
        <p:txBody>
          <a:bodyPr>
            <a:normAutofit fontScale="92500" lnSpcReduction="10000"/>
          </a:bodyPr>
          <a:lstStyle/>
          <a:p>
            <a:pPr marL="0" indent="0">
              <a:buNone/>
            </a:pPr>
            <a:r>
              <a:rPr lang="ru-RU" b="1" dirty="0">
                <a:solidFill>
                  <a:schemeClr val="accent1">
                    <a:lumMod val="75000"/>
                  </a:schemeClr>
                </a:solidFill>
              </a:rPr>
              <a:t>3)Жену необходимо вести с нежностью</a:t>
            </a:r>
          </a:p>
          <a:p>
            <a:r>
              <a:rPr lang="ru-RU" dirty="0">
                <a:solidFill>
                  <a:schemeClr val="tx1"/>
                </a:solidFill>
              </a:rPr>
              <a:t>Типичная способность женщины достичь оргазма связана с уровнем ее безопасности, если она чувствует и знает, что может доверять своему любимому. </a:t>
            </a:r>
          </a:p>
          <a:p>
            <a:r>
              <a:rPr lang="ru-RU" dirty="0">
                <a:solidFill>
                  <a:schemeClr val="tx1"/>
                </a:solidFill>
              </a:rPr>
              <a:t>При этом, она должна быть уверена в том, что он всегда будет верным ей, интересоваться ею и любить ее. Она должна доверять ему перед тем, как быть с ним в близких отношениях.</a:t>
            </a:r>
          </a:p>
          <a:p>
            <a:r>
              <a:rPr lang="ru-RU" dirty="0">
                <a:solidFill>
                  <a:schemeClr val="tx1"/>
                </a:solidFill>
              </a:rPr>
              <a:t>Если жена не доверяла другим мужчинам, особенно своему отцу, то ей будет вдвойне трудно доверять своему мужу. От своего отца она узнала, можно или нет доверять мужчинам в отношении безопасности, которой они должны обеспечить ее. Поэтому ее взаимоотношения с ним может быть медленным, продолжающимся всю жизнь фактором того, является или нет ее сексуальная реакция полной.</a:t>
            </a:r>
          </a:p>
        </p:txBody>
      </p:sp>
      <p:pic>
        <p:nvPicPr>
          <p:cNvPr id="6" name="Рисунок 5"/>
          <p:cNvPicPr>
            <a:picLocks noChangeAspect="1"/>
          </p:cNvPicPr>
          <p:nvPr/>
        </p:nvPicPr>
        <p:blipFill>
          <a:blip r:embed="rId3"/>
          <a:stretch>
            <a:fillRect/>
          </a:stretch>
        </p:blipFill>
        <p:spPr>
          <a:xfrm>
            <a:off x="7866405" y="2591735"/>
            <a:ext cx="3903577" cy="26023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76669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должен помнить муж, учитывая особенности жены</a:t>
            </a:r>
          </a:p>
        </p:txBody>
      </p:sp>
      <p:sp>
        <p:nvSpPr>
          <p:cNvPr id="3" name="Объект 2"/>
          <p:cNvSpPr>
            <a:spLocks noGrp="1"/>
          </p:cNvSpPr>
          <p:nvPr>
            <p:ph idx="1"/>
          </p:nvPr>
        </p:nvSpPr>
        <p:spPr>
          <a:xfrm>
            <a:off x="549761" y="2389782"/>
            <a:ext cx="7146905" cy="4313948"/>
          </a:xfrm>
        </p:spPr>
        <p:txBody>
          <a:bodyPr>
            <a:normAutofit fontScale="85000" lnSpcReduction="10000"/>
          </a:bodyPr>
          <a:lstStyle/>
          <a:p>
            <a:pPr marL="0" indent="0">
              <a:buNone/>
            </a:pPr>
            <a:r>
              <a:rPr lang="ru-RU" b="1" dirty="0">
                <a:solidFill>
                  <a:schemeClr val="accent1">
                    <a:lumMod val="75000"/>
                  </a:schemeClr>
                </a:solidFill>
              </a:rPr>
              <a:t>4) Необходимо подчеркивать приятное воспоминание</a:t>
            </a:r>
          </a:p>
          <a:p>
            <a:r>
              <a:rPr lang="ru-RU" dirty="0">
                <a:solidFill>
                  <a:schemeClr val="tx1"/>
                </a:solidFill>
              </a:rPr>
              <a:t>Половое желание у мужчин обычно и появляется и пропадает быстро. </a:t>
            </a:r>
          </a:p>
          <a:p>
            <a:r>
              <a:rPr lang="ru-RU" dirty="0">
                <a:solidFill>
                  <a:schemeClr val="tx1"/>
                </a:solidFill>
              </a:rPr>
              <a:t>Половое желание у женщин обычно появляется более медленно, но продолжается более длительный период.</a:t>
            </a:r>
          </a:p>
          <a:p>
            <a:r>
              <a:rPr lang="ru-RU" dirty="0">
                <a:solidFill>
                  <a:schemeClr val="tx1"/>
                </a:solidFill>
              </a:rPr>
              <a:t> Все, в чем нуждается женщина - это нежные взаимоотношения, которые для неё более значимы, чем половой акт. И эти нежные взаимоотношения не должны прекратиться моментально. </a:t>
            </a:r>
          </a:p>
          <a:p>
            <a:pPr marL="0" indent="0">
              <a:buNone/>
            </a:pPr>
            <a:r>
              <a:rPr lang="ru-RU" dirty="0">
                <a:solidFill>
                  <a:schemeClr val="tx1"/>
                </a:solidFill>
              </a:rPr>
              <a:t>Одна жена сказала: «Иногда после секса я чувствую себя одиноко. Мой муж сразу же засыпает, даже не сказав мне: «Спокойной ночи».</a:t>
            </a:r>
          </a:p>
          <a:p>
            <a:r>
              <a:rPr lang="ru-RU" dirty="0">
                <a:solidFill>
                  <a:schemeClr val="tx1"/>
                </a:solidFill>
              </a:rPr>
              <a:t>Оказанное теплое внимание и крепкое объятие после секса может быть жизненно важным для женского удовлетворения. </a:t>
            </a:r>
          </a:p>
          <a:p>
            <a:r>
              <a:rPr lang="ru-RU" dirty="0">
                <a:solidFill>
                  <a:schemeClr val="tx1"/>
                </a:solidFill>
              </a:rPr>
              <a:t>Её нужда в нежности выходит за пределы полового акта. Абсолютная интимность для жены заключается в спокойном времени, когда мир закрыт, и она может расслабиться в полном единстве с мужем.</a:t>
            </a:r>
          </a:p>
        </p:txBody>
      </p:sp>
      <p:pic>
        <p:nvPicPr>
          <p:cNvPr id="4" name="Рисунок 3"/>
          <p:cNvPicPr>
            <a:picLocks noChangeAspect="1"/>
          </p:cNvPicPr>
          <p:nvPr/>
        </p:nvPicPr>
        <p:blipFill>
          <a:blip r:embed="rId3"/>
          <a:stretch>
            <a:fillRect/>
          </a:stretch>
        </p:blipFill>
        <p:spPr>
          <a:xfrm>
            <a:off x="8089355" y="2649233"/>
            <a:ext cx="3456172" cy="25327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221523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должна помнить жена, учитывая особенности мужа</a:t>
            </a:r>
          </a:p>
        </p:txBody>
      </p:sp>
      <p:sp>
        <p:nvSpPr>
          <p:cNvPr id="3" name="Объект 2"/>
          <p:cNvSpPr>
            <a:spLocks noGrp="1"/>
          </p:cNvSpPr>
          <p:nvPr>
            <p:ph idx="1"/>
          </p:nvPr>
        </p:nvSpPr>
        <p:spPr>
          <a:xfrm>
            <a:off x="549761" y="2389782"/>
            <a:ext cx="7146905" cy="4313948"/>
          </a:xfrm>
        </p:spPr>
        <p:txBody>
          <a:bodyPr>
            <a:normAutofit fontScale="85000" lnSpcReduction="10000"/>
          </a:bodyPr>
          <a:lstStyle/>
          <a:p>
            <a:pPr>
              <a:buAutoNum type="arabicParenR"/>
            </a:pPr>
            <a:r>
              <a:rPr lang="ru-RU" b="1" dirty="0">
                <a:solidFill>
                  <a:schemeClr val="accent1">
                    <a:lumMod val="75000"/>
                  </a:schemeClr>
                </a:solidFill>
              </a:rPr>
              <a:t>Он желает, чтобы она выглядела привлекательно</a:t>
            </a:r>
          </a:p>
          <a:p>
            <a:r>
              <a:rPr lang="ru-RU" dirty="0">
                <a:solidFill>
                  <a:schemeClr val="tx1"/>
                </a:solidFill>
              </a:rPr>
              <a:t>Мы говорили, что сексуальное желание женщины приходит через уши, в то время как мужчины возбуждаются визуально. Женщина, которая пренебрегает своей внешностью, лишает мужа удовольствий.</a:t>
            </a:r>
          </a:p>
          <a:p>
            <a:r>
              <a:rPr lang="ru-RU" dirty="0">
                <a:solidFill>
                  <a:schemeClr val="tx1"/>
                </a:solidFill>
              </a:rPr>
              <a:t>Мужчина, обычно, расстраивается из-за лишнего веса жены. </a:t>
            </a:r>
          </a:p>
          <a:p>
            <a:pPr marL="0" indent="0">
              <a:buNone/>
            </a:pPr>
            <a:r>
              <a:rPr lang="ru-RU" dirty="0">
                <a:solidFill>
                  <a:schemeClr val="tx1"/>
                </a:solidFill>
              </a:rPr>
              <a:t>Один мужчина жаловался, что он женился на женщине, фигура которой стоила миллион долларов, но затем произошла инфляция.</a:t>
            </a:r>
          </a:p>
          <a:p>
            <a:r>
              <a:rPr lang="ru-RU" dirty="0">
                <a:solidFill>
                  <a:schemeClr val="tx1"/>
                </a:solidFill>
              </a:rPr>
              <a:t>Экономить деньги хорошо, но когда жена делает это, надевая на себя некрасивое платье, то это плохо. </a:t>
            </a:r>
          </a:p>
          <a:p>
            <a:r>
              <a:rPr lang="ru-RU" dirty="0">
                <a:solidFill>
                  <a:schemeClr val="tx1"/>
                </a:solidFill>
              </a:rPr>
              <a:t>С другой стороны, её муж может и не проявлять к ее новому платью такой интерес, какой хотела бы его жена. Это всего лишь может быть частью загадочного обаяния. Он желает думать, что она является привлекательной не благодаря платью, которое она одела, или духам, которыми она пользуется, но благодаря тому, кем она на самом деле является. Может быть, все это вместе взятое и не является истинной, но не препятствуйте ему так думать!</a:t>
            </a:r>
          </a:p>
          <a:p>
            <a:pPr marL="0" indent="0">
              <a:buNone/>
            </a:pPr>
            <a:endParaRPr lang="ru-RU" b="1" dirty="0">
              <a:solidFill>
                <a:schemeClr val="accent1">
                  <a:lumMod val="75000"/>
                </a:schemeClr>
              </a:solidFill>
            </a:endParaRPr>
          </a:p>
        </p:txBody>
      </p:sp>
      <p:pic>
        <p:nvPicPr>
          <p:cNvPr id="4" name="Рисунок 3"/>
          <p:cNvPicPr>
            <a:picLocks noChangeAspect="1"/>
          </p:cNvPicPr>
          <p:nvPr/>
        </p:nvPicPr>
        <p:blipFill>
          <a:blip r:embed="rId3"/>
          <a:stretch>
            <a:fillRect/>
          </a:stretch>
        </p:blipFill>
        <p:spPr>
          <a:xfrm>
            <a:off x="7759320" y="2631005"/>
            <a:ext cx="3950833" cy="2625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96224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должна помнить жена, учитывая особенности мужа</a:t>
            </a:r>
          </a:p>
        </p:txBody>
      </p:sp>
      <p:sp>
        <p:nvSpPr>
          <p:cNvPr id="3" name="Объект 2"/>
          <p:cNvSpPr>
            <a:spLocks noGrp="1"/>
          </p:cNvSpPr>
          <p:nvPr>
            <p:ph idx="1"/>
          </p:nvPr>
        </p:nvSpPr>
        <p:spPr>
          <a:xfrm>
            <a:off x="549761" y="2389782"/>
            <a:ext cx="7146905" cy="4313948"/>
          </a:xfrm>
        </p:spPr>
        <p:txBody>
          <a:bodyPr>
            <a:normAutofit fontScale="92500" lnSpcReduction="20000"/>
          </a:bodyPr>
          <a:lstStyle/>
          <a:p>
            <a:pPr>
              <a:buAutoNum type="arabicParenR"/>
            </a:pPr>
            <a:r>
              <a:rPr lang="ru-RU" b="1" dirty="0">
                <a:solidFill>
                  <a:schemeClr val="accent1">
                    <a:lumMod val="75000"/>
                  </a:schemeClr>
                </a:solidFill>
              </a:rPr>
              <a:t>Он желает, чтобы она выглядела привлекательно</a:t>
            </a:r>
          </a:p>
          <a:p>
            <a:r>
              <a:rPr lang="ru-RU" dirty="0">
                <a:solidFill>
                  <a:schemeClr val="tx1"/>
                </a:solidFill>
              </a:rPr>
              <a:t>К сожалению, обычно женщина излишне расстраивается из-за каждого недостатка, который она обнаруживает на своем теле. Она была бы более любима мужем, если бы поверила, что является привлекательной.</a:t>
            </a:r>
          </a:p>
          <a:p>
            <a:r>
              <a:rPr lang="ru-RU" dirty="0">
                <a:solidFill>
                  <a:schemeClr val="tx1"/>
                </a:solidFill>
              </a:rPr>
              <a:t>Жена должна знать, что мужа стимулирует её эротическая привлекательность, а не просто его «нужда». </a:t>
            </a:r>
          </a:p>
          <a:p>
            <a:r>
              <a:rPr lang="ru-RU" dirty="0">
                <a:solidFill>
                  <a:schemeClr val="tx1"/>
                </a:solidFill>
              </a:rPr>
              <a:t>В свою очередь, её вера в эротическую привлекательность во многом зависит от его подтверждения. Муж не должен обманывать и говорить своей жене, что она является красавицей, если она не такова, но он может часто хвалить ее за то, что он найдет в ней привлекательного, например: за её нежные руки. </a:t>
            </a:r>
          </a:p>
          <a:p>
            <a:r>
              <a:rPr lang="ru-RU" dirty="0">
                <a:solidFill>
                  <a:schemeClr val="tx1"/>
                </a:solidFill>
              </a:rPr>
              <a:t>Только тот муж, который говорит своей жене, что она выглядит хорошо, обеспечивает её мотивацией, чтобы она действительно сохраняла себя в хорошем состоянии.</a:t>
            </a:r>
          </a:p>
        </p:txBody>
      </p:sp>
      <p:pic>
        <p:nvPicPr>
          <p:cNvPr id="5" name="Рисунок 4"/>
          <p:cNvPicPr>
            <a:picLocks noChangeAspect="1"/>
          </p:cNvPicPr>
          <p:nvPr/>
        </p:nvPicPr>
        <p:blipFill>
          <a:blip r:embed="rId3"/>
          <a:stretch>
            <a:fillRect/>
          </a:stretch>
        </p:blipFill>
        <p:spPr>
          <a:xfrm>
            <a:off x="7758374" y="2588813"/>
            <a:ext cx="3910159" cy="25983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25558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должна помнить жена, учитывая особенности мужа</a:t>
            </a:r>
          </a:p>
        </p:txBody>
      </p:sp>
      <p:sp>
        <p:nvSpPr>
          <p:cNvPr id="3" name="Объект 2"/>
          <p:cNvSpPr>
            <a:spLocks noGrp="1"/>
          </p:cNvSpPr>
          <p:nvPr>
            <p:ph idx="1"/>
          </p:nvPr>
        </p:nvSpPr>
        <p:spPr>
          <a:xfrm>
            <a:off x="549761" y="2389782"/>
            <a:ext cx="7146905" cy="4313948"/>
          </a:xfrm>
        </p:spPr>
        <p:txBody>
          <a:bodyPr>
            <a:normAutofit/>
          </a:bodyPr>
          <a:lstStyle/>
          <a:p>
            <a:pPr marL="0" indent="0">
              <a:buNone/>
            </a:pPr>
            <a:r>
              <a:rPr lang="ru-RU" b="1" dirty="0">
                <a:solidFill>
                  <a:schemeClr val="accent1">
                    <a:lumMod val="75000"/>
                  </a:schemeClr>
                </a:solidFill>
              </a:rPr>
              <a:t>2) Он должен знать, что возбуждает её</a:t>
            </a:r>
          </a:p>
          <a:p>
            <a:r>
              <a:rPr lang="ru-RU" dirty="0">
                <a:solidFill>
                  <a:schemeClr val="tx1"/>
                </a:solidFill>
              </a:rPr>
              <a:t>Муж, который не в состоянии сексуально возбуждать свою жену, может чувствовать себя не годным к любви, а также и негодным мужчиной. Такое состояние может разрушить его мужское «эго», но в тоже время, практически, он не может говорить об этом.</a:t>
            </a:r>
          </a:p>
          <a:p>
            <a:r>
              <a:rPr lang="ru-RU" dirty="0">
                <a:solidFill>
                  <a:schemeClr val="tx1"/>
                </a:solidFill>
              </a:rPr>
              <a:t>Поражает то, что люди настолько близкие друг к другу, что имеют сексуальное общение, не могут быть довольно близкими, чтобы говорить об этом. Ни один человек не может испытывать чувства другого человека, несмотря на глубину их посвящения друг другу.</a:t>
            </a:r>
          </a:p>
          <a:p>
            <a:r>
              <a:rPr lang="ru-RU" dirty="0">
                <a:solidFill>
                  <a:schemeClr val="tx1"/>
                </a:solidFill>
              </a:rPr>
              <a:t>Любовь никого не делает чтецом мыслей другого человека. Любовь - это такое доверие друг к другу, чтобы можно было открыто спрашивать и честно отвечать. </a:t>
            </a:r>
          </a:p>
        </p:txBody>
      </p:sp>
      <p:pic>
        <p:nvPicPr>
          <p:cNvPr id="4" name="Рисунок 3"/>
          <p:cNvPicPr>
            <a:picLocks noChangeAspect="1"/>
          </p:cNvPicPr>
          <p:nvPr/>
        </p:nvPicPr>
        <p:blipFill>
          <a:blip r:embed="rId3"/>
          <a:stretch>
            <a:fillRect/>
          </a:stretch>
        </p:blipFill>
        <p:spPr>
          <a:xfrm>
            <a:off x="7739623" y="2687101"/>
            <a:ext cx="3794276" cy="2827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73522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должна помнить жена, учитывая особенности мужа</a:t>
            </a:r>
          </a:p>
        </p:txBody>
      </p:sp>
      <p:sp>
        <p:nvSpPr>
          <p:cNvPr id="3" name="Объект 2"/>
          <p:cNvSpPr>
            <a:spLocks noGrp="1"/>
          </p:cNvSpPr>
          <p:nvPr>
            <p:ph idx="1"/>
          </p:nvPr>
        </p:nvSpPr>
        <p:spPr>
          <a:xfrm>
            <a:off x="549761" y="2389782"/>
            <a:ext cx="7365689" cy="4468218"/>
          </a:xfrm>
        </p:spPr>
        <p:txBody>
          <a:bodyPr>
            <a:normAutofit fontScale="92500" lnSpcReduction="20000"/>
          </a:bodyPr>
          <a:lstStyle/>
          <a:p>
            <a:pPr marL="0" indent="0">
              <a:buNone/>
            </a:pPr>
            <a:r>
              <a:rPr lang="ru-RU" b="1" dirty="0">
                <a:solidFill>
                  <a:schemeClr val="accent1">
                    <a:lumMod val="75000"/>
                  </a:schemeClr>
                </a:solidFill>
              </a:rPr>
              <a:t>3. Его сексуальная самооценка является хрупкой</a:t>
            </a:r>
          </a:p>
          <a:p>
            <a:r>
              <a:rPr lang="ru-RU" dirty="0">
                <a:solidFill>
                  <a:schemeClr val="tx1"/>
                </a:solidFill>
              </a:rPr>
              <a:t>Приходилось ли вам слышать историю о двух дикобразах, у которых возникла проблема, когда они однажды холодной ночью пытались спать вместе? Каждый раз, пытаясь прижаться друг ко другу, чтобы согреться, они больно вонзали свои иглы в тело друг друга. Им пришлось приложить массу усилий, чтобы достичь такой позиции, которая обеспечила их максимумом удовольствия и минимумом боли.</a:t>
            </a:r>
          </a:p>
          <a:p>
            <a:r>
              <a:rPr lang="ru-RU" dirty="0">
                <a:solidFill>
                  <a:schemeClr val="tx1"/>
                </a:solidFill>
              </a:rPr>
              <a:t>Два человека, стремящихся достичь супружеской интимности, сталкиваются с подобной проблемой. Процесс сближения может быть болезненным. Интимность не дается легко.</a:t>
            </a:r>
          </a:p>
          <a:p>
            <a:r>
              <a:rPr lang="ru-RU" dirty="0">
                <a:solidFill>
                  <a:schemeClr val="tx1"/>
                </a:solidFill>
              </a:rPr>
              <a:t>Мужская самооценка глубоко связана с сексуальным успехом. </a:t>
            </a:r>
          </a:p>
          <a:p>
            <a:r>
              <a:rPr lang="ru-RU" dirty="0">
                <a:solidFill>
                  <a:schemeClr val="tx1"/>
                </a:solidFill>
              </a:rPr>
              <a:t>Чуткая жена прилагает все свои усилия к тому, чтобы не ослабить, но повысить самооценку своего мужа, воодушевляя и наставляя его.</a:t>
            </a:r>
          </a:p>
        </p:txBody>
      </p:sp>
      <p:pic>
        <p:nvPicPr>
          <p:cNvPr id="4" name="Рисунок 3"/>
          <p:cNvPicPr>
            <a:picLocks noChangeAspect="1"/>
          </p:cNvPicPr>
          <p:nvPr/>
        </p:nvPicPr>
        <p:blipFill>
          <a:blip r:embed="rId3"/>
          <a:stretch>
            <a:fillRect/>
          </a:stretch>
        </p:blipFill>
        <p:spPr>
          <a:xfrm>
            <a:off x="7810345" y="2894665"/>
            <a:ext cx="3930501" cy="2217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042147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Что должна помнить жена, учитывая особенности мужа</a:t>
            </a:r>
          </a:p>
        </p:txBody>
      </p:sp>
      <p:sp>
        <p:nvSpPr>
          <p:cNvPr id="3" name="Объект 2"/>
          <p:cNvSpPr>
            <a:spLocks noGrp="1"/>
          </p:cNvSpPr>
          <p:nvPr>
            <p:ph idx="1"/>
          </p:nvPr>
        </p:nvSpPr>
        <p:spPr>
          <a:xfrm>
            <a:off x="465473" y="2316854"/>
            <a:ext cx="7365689" cy="4468218"/>
          </a:xfrm>
        </p:spPr>
        <p:txBody>
          <a:bodyPr>
            <a:normAutofit fontScale="92500" lnSpcReduction="10000"/>
          </a:bodyPr>
          <a:lstStyle/>
          <a:p>
            <a:pPr marL="0" indent="0">
              <a:buNone/>
            </a:pPr>
            <a:r>
              <a:rPr lang="ru-RU" b="1" dirty="0">
                <a:solidFill>
                  <a:schemeClr val="accent1">
                    <a:lumMod val="75000"/>
                  </a:schemeClr>
                </a:solidFill>
              </a:rPr>
              <a:t>4.Он хочет, чтобы она также проявляла инициативу в отношении половой близости</a:t>
            </a:r>
          </a:p>
          <a:p>
            <a:r>
              <a:rPr lang="ru-RU" dirty="0">
                <a:solidFill>
                  <a:schemeClr val="tx1"/>
                </a:solidFill>
              </a:rPr>
              <a:t>Когда дело касается секса, жены иногда играют пассивную роль, навязанную им культурой. Такая позиция жен освобождает их от многих обязанностей, кроме одной - отвечать мужу взаимностью. Но такое мнение основано на неверном понимании сексуальных отношений. Секс - это не то, что делает только один или только для другого, но - это то, что два человека делают вместе.</a:t>
            </a:r>
          </a:p>
          <a:p>
            <a:r>
              <a:rPr lang="ru-RU" dirty="0">
                <a:solidFill>
                  <a:schemeClr val="tx1"/>
                </a:solidFill>
              </a:rPr>
              <a:t>Муж, обычно, не любит быть управляемым женой. С другой стороны, ему становится скучно оттого, что только он всегда должен нести ответственность за инициативу половых отношений. Как приятно мужу чувствовать, что жена чувствует, когда он возбужден.</a:t>
            </a:r>
          </a:p>
          <a:p>
            <a:r>
              <a:rPr lang="ru-RU" dirty="0">
                <a:solidFill>
                  <a:schemeClr val="tx1"/>
                </a:solidFill>
              </a:rPr>
              <a:t>Часто жена не проявляет своей инициативы в отношении половой близости к мужу из-за страха или непонимания его последующей реакции. </a:t>
            </a:r>
          </a:p>
        </p:txBody>
      </p:sp>
      <p:pic>
        <p:nvPicPr>
          <p:cNvPr id="5" name="Рисунок 4"/>
          <p:cNvPicPr>
            <a:picLocks noChangeAspect="1"/>
          </p:cNvPicPr>
          <p:nvPr/>
        </p:nvPicPr>
        <p:blipFill>
          <a:blip r:embed="rId3"/>
          <a:stretch>
            <a:fillRect/>
          </a:stretch>
        </p:blipFill>
        <p:spPr>
          <a:xfrm>
            <a:off x="7915309" y="2752304"/>
            <a:ext cx="4002114" cy="220116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332241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Как река…</a:t>
            </a:r>
          </a:p>
        </p:txBody>
      </p:sp>
      <p:sp>
        <p:nvSpPr>
          <p:cNvPr id="3" name="Объект 2"/>
          <p:cNvSpPr>
            <a:spLocks noGrp="1"/>
          </p:cNvSpPr>
          <p:nvPr>
            <p:ph idx="1"/>
          </p:nvPr>
        </p:nvSpPr>
        <p:spPr>
          <a:xfrm>
            <a:off x="279823" y="2421872"/>
            <a:ext cx="8140511" cy="4173158"/>
          </a:xfrm>
        </p:spPr>
        <p:txBody>
          <a:bodyPr>
            <a:normAutofit fontScale="92500" lnSpcReduction="20000"/>
          </a:bodyPr>
          <a:lstStyle/>
          <a:p>
            <a:pPr marL="0" indent="0">
              <a:buNone/>
            </a:pPr>
            <a:r>
              <a:rPr lang="ru-RU" dirty="0"/>
              <a:t>Подведем итог всего сказанного, чтобы понять, как мы можем наилучшим образом справиться с этим непреодолимым, но в то же время деликатным чувством, который мы называем нашим сексуальным влечением. </a:t>
            </a:r>
          </a:p>
          <a:p>
            <a:pPr marL="0" indent="0">
              <a:buNone/>
            </a:pPr>
            <a:r>
              <a:rPr lang="ru-RU" u="sng" dirty="0"/>
              <a:t>Сравним это с рекой</a:t>
            </a:r>
          </a:p>
          <a:p>
            <a:pPr marL="0" indent="0">
              <a:buNone/>
            </a:pPr>
            <a:r>
              <a:rPr lang="ru-RU" b="1" dirty="0">
                <a:solidFill>
                  <a:schemeClr val="accent1">
                    <a:lumMod val="75000"/>
                  </a:schemeClr>
                </a:solidFill>
              </a:rPr>
              <a:t>Приведем три возможных действия по отношению к реке. </a:t>
            </a:r>
          </a:p>
          <a:p>
            <a:pPr>
              <a:buAutoNum type="arabicPeriod"/>
            </a:pPr>
            <a:r>
              <a:rPr lang="ru-RU" dirty="0"/>
              <a:t>Вы можете установить на ней дамбу и задержать воду, чтобы она не текла. Этот метод сработает на короткое время, но потом вода будет переливаться, освобождаясь из своего заключения, и разрушит все, находящееся на ее пути.</a:t>
            </a:r>
          </a:p>
          <a:p>
            <a:pPr>
              <a:buAutoNum type="arabicPeriod"/>
            </a:pPr>
            <a:r>
              <a:rPr lang="ru-RU" dirty="0"/>
              <a:t>Во-вторых, если удалить все берега и другие барьеры, чтобы вода просто растекалась, то она превратится в болото - вонючее и бесполезное.</a:t>
            </a:r>
          </a:p>
          <a:p>
            <a:pPr>
              <a:buAutoNum type="arabicPeriod"/>
            </a:pPr>
            <a:r>
              <a:rPr lang="ru-RU" dirty="0"/>
              <a:t> Наконец, вы можете контролировать ее, направлять в нужное русло, к гидроэлектрическим генераторам, и она станет предметом красоты и источником энергии.</a:t>
            </a:r>
          </a:p>
          <a:p>
            <a:endParaRPr lang="ru-RU" dirty="0"/>
          </a:p>
          <a:p>
            <a:endParaRPr lang="ru-RU" dirty="0"/>
          </a:p>
        </p:txBody>
      </p:sp>
      <p:pic>
        <p:nvPicPr>
          <p:cNvPr id="4" name="Рисунок 3"/>
          <p:cNvPicPr>
            <a:picLocks noChangeAspect="1"/>
          </p:cNvPicPr>
          <p:nvPr/>
        </p:nvPicPr>
        <p:blipFill>
          <a:blip r:embed="rId2"/>
          <a:stretch>
            <a:fillRect/>
          </a:stretch>
        </p:blipFill>
        <p:spPr>
          <a:xfrm>
            <a:off x="8420334" y="3057349"/>
            <a:ext cx="3428298" cy="25712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5281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Как река…</a:t>
            </a:r>
          </a:p>
        </p:txBody>
      </p:sp>
      <p:sp>
        <p:nvSpPr>
          <p:cNvPr id="3" name="Объект 2"/>
          <p:cNvSpPr>
            <a:spLocks noGrp="1"/>
          </p:cNvSpPr>
          <p:nvPr>
            <p:ph idx="1"/>
          </p:nvPr>
        </p:nvSpPr>
        <p:spPr>
          <a:xfrm>
            <a:off x="335922" y="2558622"/>
            <a:ext cx="8078802" cy="4027302"/>
          </a:xfrm>
        </p:spPr>
        <p:txBody>
          <a:bodyPr>
            <a:normAutofit lnSpcReduction="10000"/>
          </a:bodyPr>
          <a:lstStyle/>
          <a:p>
            <a:pPr marL="0" indent="0">
              <a:buNone/>
            </a:pPr>
            <a:r>
              <a:rPr lang="ru-RU" b="1" dirty="0">
                <a:solidFill>
                  <a:schemeClr val="accent1">
                    <a:lumMod val="75000"/>
                  </a:schemeClr>
                </a:solidFill>
              </a:rPr>
              <a:t>В отношении сексуального влечения вы тоже сможете сделать три вещи. </a:t>
            </a:r>
          </a:p>
          <a:p>
            <a:pPr>
              <a:buAutoNum type="arabicPeriod"/>
            </a:pPr>
            <a:r>
              <a:rPr lang="ru-RU" dirty="0"/>
              <a:t>Вы можете поставить дамбу, даже не пытаясь разобраться в его сути. Но это, в конечном счете, разрушит нежные супружеские отношения, которые Бог предназначил для вас, чтобы наслаждаться в браке. </a:t>
            </a:r>
          </a:p>
          <a:p>
            <a:pPr>
              <a:buAutoNum type="arabicPeriod"/>
            </a:pPr>
            <a:r>
              <a:rPr lang="ru-RU" dirty="0"/>
              <a:t>Вы можете убрать все преграды и делать все, что пожелает ваше естество. Но это также приведет к потере ценности близких отношений, и практически сделает вас бесполезным для вашего будущего счастья.</a:t>
            </a:r>
          </a:p>
          <a:p>
            <a:pPr>
              <a:buAutoNum type="arabicPeriod"/>
            </a:pPr>
            <a:r>
              <a:rPr lang="ru-RU" dirty="0"/>
              <a:t>Желание Христа - помочь вам окружить это чувство любовью и посвящением, и чутко направлять в русло, чтобы оно стало предметом красоты и источником энергии и удовольствия.</a:t>
            </a:r>
          </a:p>
          <a:p>
            <a:endParaRPr lang="ru-RU" dirty="0"/>
          </a:p>
        </p:txBody>
      </p:sp>
      <p:pic>
        <p:nvPicPr>
          <p:cNvPr id="4" name="Рисунок 3"/>
          <p:cNvPicPr>
            <a:picLocks noChangeAspect="1"/>
          </p:cNvPicPr>
          <p:nvPr/>
        </p:nvPicPr>
        <p:blipFill>
          <a:blip r:embed="rId2"/>
          <a:stretch>
            <a:fillRect/>
          </a:stretch>
        </p:blipFill>
        <p:spPr>
          <a:xfrm>
            <a:off x="8414724" y="3830920"/>
            <a:ext cx="3401310" cy="226134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88483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Тест на понимание сущности секса</a:t>
            </a:r>
          </a:p>
        </p:txBody>
      </p:sp>
      <p:sp>
        <p:nvSpPr>
          <p:cNvPr id="3" name="Объект 2"/>
          <p:cNvSpPr>
            <a:spLocks noGrp="1"/>
          </p:cNvSpPr>
          <p:nvPr>
            <p:ph idx="1"/>
          </p:nvPr>
        </p:nvSpPr>
        <p:spPr>
          <a:xfrm>
            <a:off x="1777644" y="2844722"/>
            <a:ext cx="8761412" cy="3416300"/>
          </a:xfrm>
        </p:spPr>
        <p:txBody>
          <a:bodyPr/>
          <a:lstStyle/>
          <a:p>
            <a:pPr marL="0" indent="0" algn="ctr">
              <a:buNone/>
            </a:pPr>
            <a:r>
              <a:rPr lang="ru-RU" sz="2800" dirty="0"/>
              <a:t>Мысленно поставьте два слова рядом: «Бог» и «секс». Ну как?! Возможно такое единение? Это лучший тест вашего понимания сущности секса. Если вам трудно совместить эти два слова, то это признак того, что вы имеете неправильное понимание о Боге и о сексе.</a:t>
            </a:r>
          </a:p>
          <a:p>
            <a:endParaRPr lang="ru-RU" dirty="0"/>
          </a:p>
        </p:txBody>
      </p:sp>
    </p:spTree>
    <p:extLst>
      <p:ext uri="{BB962C8B-B14F-4D97-AF65-F5344CB8AC3E}">
        <p14:creationId xmlns:p14="http://schemas.microsoft.com/office/powerpoint/2010/main" val="3646781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Секс и христианство</a:t>
            </a:r>
          </a:p>
        </p:txBody>
      </p:sp>
      <p:sp>
        <p:nvSpPr>
          <p:cNvPr id="3" name="Объект 2"/>
          <p:cNvSpPr>
            <a:spLocks noGrp="1"/>
          </p:cNvSpPr>
          <p:nvPr>
            <p:ph idx="1"/>
          </p:nvPr>
        </p:nvSpPr>
        <p:spPr>
          <a:xfrm>
            <a:off x="610802" y="2614719"/>
            <a:ext cx="7747823" cy="4004864"/>
          </a:xfrm>
        </p:spPr>
        <p:txBody>
          <a:bodyPr>
            <a:normAutofit/>
          </a:bodyPr>
          <a:lstStyle/>
          <a:p>
            <a:r>
              <a:rPr lang="ru-RU" dirty="0"/>
              <a:t>Христианство не исключает секс, потому что - это Божий замысел. </a:t>
            </a:r>
          </a:p>
          <a:p>
            <a:r>
              <a:rPr lang="ru-RU" dirty="0"/>
              <a:t>В своей физиологической потребности секс уступает только чувству голода. </a:t>
            </a:r>
          </a:p>
          <a:p>
            <a:r>
              <a:rPr lang="ru-RU" dirty="0"/>
              <a:t>Сотворение сексуальных отношений в браке принадлежит Богу. </a:t>
            </a:r>
          </a:p>
          <a:p>
            <a:r>
              <a:rPr lang="ru-RU" dirty="0"/>
              <a:t>Секс не имеет в себе порочности, потому что ничего порочного не исходит от Бога. </a:t>
            </a:r>
          </a:p>
          <a:p>
            <a:r>
              <a:rPr lang="ru-RU" dirty="0"/>
              <a:t>Бог многократно говорил, что муж и жена должны быть «одной плотью» (Быт. 2:24; Мф. 19:5-6; </a:t>
            </a:r>
            <a:r>
              <a:rPr lang="ru-RU" dirty="0" err="1"/>
              <a:t>Мк</a:t>
            </a:r>
            <a:r>
              <a:rPr lang="ru-RU" dirty="0"/>
              <a:t>. 10:8; 1 Кор. 6:16; </a:t>
            </a:r>
            <a:r>
              <a:rPr lang="ru-RU" dirty="0" err="1"/>
              <a:t>Еф</a:t>
            </a:r>
            <a:r>
              <a:rPr lang="ru-RU" dirty="0"/>
              <a:t>. 5:31). Этот Библейский термин в самом прямом значении говорит о физическом, половом единстве. Это - Божий замысел.</a:t>
            </a:r>
          </a:p>
        </p:txBody>
      </p:sp>
      <p:pic>
        <p:nvPicPr>
          <p:cNvPr id="4" name="Рисунок 3"/>
          <p:cNvPicPr>
            <a:picLocks noChangeAspect="1"/>
          </p:cNvPicPr>
          <p:nvPr/>
        </p:nvPicPr>
        <p:blipFill>
          <a:blip r:embed="rId3"/>
          <a:stretch>
            <a:fillRect/>
          </a:stretch>
        </p:blipFill>
        <p:spPr>
          <a:xfrm>
            <a:off x="8530616" y="2850331"/>
            <a:ext cx="3262619" cy="21941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02588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Секс и христианство</a:t>
            </a:r>
          </a:p>
        </p:txBody>
      </p:sp>
      <p:sp>
        <p:nvSpPr>
          <p:cNvPr id="3" name="Объект 2"/>
          <p:cNvSpPr>
            <a:spLocks noGrp="1"/>
          </p:cNvSpPr>
          <p:nvPr>
            <p:ph idx="1"/>
          </p:nvPr>
        </p:nvSpPr>
        <p:spPr>
          <a:xfrm>
            <a:off x="638852" y="2519352"/>
            <a:ext cx="6895131" cy="4004864"/>
          </a:xfrm>
        </p:spPr>
        <p:txBody>
          <a:bodyPr>
            <a:normAutofit fontScale="92500" lnSpcReduction="10000"/>
          </a:bodyPr>
          <a:lstStyle/>
          <a:p>
            <a:pPr marL="0" indent="0">
              <a:buNone/>
            </a:pPr>
            <a:r>
              <a:rPr lang="ru-RU" b="1" dirty="0"/>
              <a:t>Три основных положения, вытекающие из 1Кор.7,3-5</a:t>
            </a:r>
          </a:p>
          <a:p>
            <a:endParaRPr lang="ru-RU" dirty="0"/>
          </a:p>
          <a:p>
            <a:r>
              <a:rPr lang="ru-RU" b="1" dirty="0"/>
              <a:t>Принцип необходимости</a:t>
            </a:r>
            <a:r>
              <a:rPr lang="ru-RU" dirty="0"/>
              <a:t>. - Священное Писание не предлагает, а повелевает удовлетворять половое желание супругов.</a:t>
            </a:r>
          </a:p>
          <a:p>
            <a:endParaRPr lang="ru-RU" dirty="0"/>
          </a:p>
          <a:p>
            <a:r>
              <a:rPr lang="ru-RU" b="1" dirty="0"/>
              <a:t>Принцип права</a:t>
            </a:r>
            <a:r>
              <a:rPr lang="ru-RU" dirty="0"/>
              <a:t>. - Священное Писание говорит о том, что вступление в брак означает отказ от права на свое тело. Но здесь требуется самое высокое доверие. Это право исключает все безрассудные требования.</a:t>
            </a:r>
          </a:p>
          <a:p>
            <a:endParaRPr lang="ru-RU" dirty="0"/>
          </a:p>
          <a:p>
            <a:r>
              <a:rPr lang="ru-RU" b="1" dirty="0"/>
              <a:t>Принцип постоянства</a:t>
            </a:r>
            <a:r>
              <a:rPr lang="ru-RU" dirty="0"/>
              <a:t>. - Нарушая этот принцип, ставим брак под угрозу дьявольских искушений. </a:t>
            </a:r>
          </a:p>
        </p:txBody>
      </p:sp>
      <p:pic>
        <p:nvPicPr>
          <p:cNvPr id="4" name="Рисунок 3"/>
          <p:cNvPicPr>
            <a:picLocks noChangeAspect="1"/>
          </p:cNvPicPr>
          <p:nvPr/>
        </p:nvPicPr>
        <p:blipFill>
          <a:blip r:embed="rId2"/>
          <a:stretch>
            <a:fillRect/>
          </a:stretch>
        </p:blipFill>
        <p:spPr>
          <a:xfrm>
            <a:off x="7606388" y="2858493"/>
            <a:ext cx="4065651" cy="239790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3187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Секс и христианство</a:t>
            </a:r>
          </a:p>
        </p:txBody>
      </p:sp>
      <p:sp>
        <p:nvSpPr>
          <p:cNvPr id="3" name="Объект 2"/>
          <p:cNvSpPr>
            <a:spLocks noGrp="1"/>
          </p:cNvSpPr>
          <p:nvPr>
            <p:ph idx="1"/>
          </p:nvPr>
        </p:nvSpPr>
        <p:spPr>
          <a:xfrm>
            <a:off x="673178" y="2407157"/>
            <a:ext cx="8134233" cy="3881447"/>
          </a:xfrm>
        </p:spPr>
        <p:txBody>
          <a:bodyPr>
            <a:normAutofit fontScale="92500"/>
          </a:bodyPr>
          <a:lstStyle/>
          <a:p>
            <a:r>
              <a:rPr lang="ru-RU" dirty="0"/>
              <a:t>Мужчина-христианин не смотрит на женщину как на вещь, которую он желает использовать, но видит в ней человека, которого он хочет любить. Часто можно видеть как любят вещи и используют людей. Но христиане должны любить людей и использовать вещи.</a:t>
            </a:r>
          </a:p>
          <a:p>
            <a:pPr marL="0" indent="0">
              <a:buNone/>
            </a:pPr>
            <a:r>
              <a:rPr lang="ru-RU" b="1" dirty="0">
                <a:solidFill>
                  <a:schemeClr val="accent1">
                    <a:lumMod val="75000"/>
                  </a:schemeClr>
                </a:solidFill>
              </a:rPr>
              <a:t>Библия открывает два основных назначения секса - размножаться и выражать любовь. </a:t>
            </a:r>
          </a:p>
          <a:p>
            <a:r>
              <a:rPr lang="ru-RU" dirty="0"/>
              <a:t>Если верить статистике, то приблизительно 7000 часов супружеская пара посвящает сексу и только 10 часов - это секс непосредственно с целью продолжения рода. Поэтому наверное следует считать, что </a:t>
            </a:r>
            <a:r>
              <a:rPr lang="ru-RU" u="sng" dirty="0"/>
              <a:t>главная цель секса - это выражать любовь.</a:t>
            </a:r>
            <a:r>
              <a:rPr lang="ru-RU" dirty="0"/>
              <a:t> </a:t>
            </a:r>
          </a:p>
          <a:p>
            <a:r>
              <a:rPr lang="ru-RU" dirty="0"/>
              <a:t>Бог сотворил возможность сладострастного ощущения и хотел, чтобы оно было наиболее полным выражением любви, заботы о других, или свидетельством полной самоотдачи.</a:t>
            </a:r>
          </a:p>
        </p:txBody>
      </p:sp>
      <p:pic>
        <p:nvPicPr>
          <p:cNvPr id="4" name="Рисунок 3"/>
          <p:cNvPicPr>
            <a:picLocks noChangeAspect="1"/>
          </p:cNvPicPr>
          <p:nvPr/>
        </p:nvPicPr>
        <p:blipFill>
          <a:blip r:embed="rId2"/>
          <a:stretch>
            <a:fillRect/>
          </a:stretch>
        </p:blipFill>
        <p:spPr>
          <a:xfrm>
            <a:off x="8981315" y="2942465"/>
            <a:ext cx="2806490" cy="22802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161168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Сексуальные отношения как барометр</a:t>
            </a:r>
          </a:p>
        </p:txBody>
      </p:sp>
      <p:sp>
        <p:nvSpPr>
          <p:cNvPr id="3" name="Объект 2"/>
          <p:cNvSpPr>
            <a:spLocks noGrp="1"/>
          </p:cNvSpPr>
          <p:nvPr>
            <p:ph idx="1"/>
          </p:nvPr>
        </p:nvSpPr>
        <p:spPr>
          <a:xfrm>
            <a:off x="5283780" y="2625938"/>
            <a:ext cx="6165855" cy="3774861"/>
          </a:xfrm>
        </p:spPr>
        <p:txBody>
          <a:bodyPr>
            <a:noAutofit/>
          </a:bodyPr>
          <a:lstStyle/>
          <a:p>
            <a:r>
              <a:rPr lang="ru-RU" sz="2400" dirty="0"/>
              <a:t>Половые отношения отражают широкий пласт супружеской жизни и почти всегда служат барометром всех отношений, которые могут меняться в зависимости от того, насколько благополучно обстоят дела в других сферах. </a:t>
            </a:r>
          </a:p>
          <a:p>
            <a:r>
              <a:rPr lang="ru-RU" sz="2400" dirty="0"/>
              <a:t>Негативные чувства и отношения прежде всего отражаются на половой жизни.</a:t>
            </a:r>
          </a:p>
        </p:txBody>
      </p:sp>
      <p:pic>
        <p:nvPicPr>
          <p:cNvPr id="4" name="Рисунок 3"/>
          <p:cNvPicPr>
            <a:picLocks noChangeAspect="1"/>
          </p:cNvPicPr>
          <p:nvPr/>
        </p:nvPicPr>
        <p:blipFill>
          <a:blip r:embed="rId2"/>
          <a:stretch>
            <a:fillRect/>
          </a:stretch>
        </p:blipFill>
        <p:spPr>
          <a:xfrm>
            <a:off x="1019009" y="3074723"/>
            <a:ext cx="3482535" cy="231746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57744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Место сексуальных отношений</a:t>
            </a:r>
          </a:p>
        </p:txBody>
      </p:sp>
      <p:sp>
        <p:nvSpPr>
          <p:cNvPr id="3" name="Объект 2"/>
          <p:cNvSpPr>
            <a:spLocks noGrp="1"/>
          </p:cNvSpPr>
          <p:nvPr>
            <p:ph idx="1"/>
          </p:nvPr>
        </p:nvSpPr>
        <p:spPr>
          <a:xfrm>
            <a:off x="420069" y="2502523"/>
            <a:ext cx="8174169" cy="4218037"/>
          </a:xfrm>
        </p:spPr>
        <p:txBody>
          <a:bodyPr>
            <a:normAutofit fontScale="92500" lnSpcReduction="20000"/>
          </a:bodyPr>
          <a:lstStyle/>
          <a:p>
            <a:r>
              <a:rPr lang="ru-RU" dirty="0"/>
              <a:t>Предположим, что во дворе дома находится цветочная клумба. Мы воспринимаем это как красоту. Выкопайте цветы и сбросайте их в кругу в центре комнаты на полу. Теперь мы воспринимаем их как грязь. В чем разница? Цветы с землей на корнях находятся не на своем месте </a:t>
            </a:r>
          </a:p>
          <a:p>
            <a:r>
              <a:rPr lang="ru-RU" dirty="0"/>
              <a:t>Секс, который совершается не на своем месте, является «грязью»</a:t>
            </a:r>
          </a:p>
          <a:p>
            <a:r>
              <a:rPr lang="ru-RU" dirty="0"/>
              <a:t> Если же он совершается на предназначенном для него месте, то он называется «красотой»</a:t>
            </a:r>
          </a:p>
          <a:p>
            <a:r>
              <a:rPr lang="ru-RU" b="1" u="sng" dirty="0">
                <a:solidFill>
                  <a:schemeClr val="accent1">
                    <a:lumMod val="75000"/>
                  </a:schemeClr>
                </a:solidFill>
              </a:rPr>
              <a:t>Супружество</a:t>
            </a:r>
            <a:r>
              <a:rPr lang="ru-RU" u="sng" dirty="0"/>
              <a:t> это то место, которое Бог предназначил для секса</a:t>
            </a:r>
            <a:r>
              <a:rPr lang="ru-RU" dirty="0"/>
              <a:t>. </a:t>
            </a:r>
          </a:p>
          <a:p>
            <a:r>
              <a:rPr lang="ru-RU" dirty="0"/>
              <a:t>Христиане привыкли к посвящению. Прежде всего, они посвящают себя Христу. Это дает им возможность посвятить себя более полно любви и браку. И чем глубже их посвященность во взаимоотношениях друг с другом, тем больше они получают удовольствия в сексуальном единстве. </a:t>
            </a:r>
          </a:p>
          <a:p>
            <a:r>
              <a:rPr lang="ru-RU" dirty="0"/>
              <a:t>Это не вывод, а учение Библии: «Брак у всех да будет честен и ложе непорочно» (в браке половой акт непорочен) (Евр. 13:4).</a:t>
            </a:r>
          </a:p>
        </p:txBody>
      </p:sp>
      <p:pic>
        <p:nvPicPr>
          <p:cNvPr id="5" name="Рисунок 4"/>
          <p:cNvPicPr>
            <a:picLocks noChangeAspect="1"/>
          </p:cNvPicPr>
          <p:nvPr/>
        </p:nvPicPr>
        <p:blipFill>
          <a:blip r:embed="rId3"/>
          <a:stretch>
            <a:fillRect/>
          </a:stretch>
        </p:blipFill>
        <p:spPr>
          <a:xfrm>
            <a:off x="8961078" y="2502523"/>
            <a:ext cx="2830359" cy="2018989"/>
          </a:xfrm>
          <a:prstGeom prst="rect">
            <a:avLst/>
          </a:prstGeom>
        </p:spPr>
      </p:pic>
      <p:pic>
        <p:nvPicPr>
          <p:cNvPr id="6" name="Рисунок 5"/>
          <p:cNvPicPr>
            <a:picLocks noChangeAspect="1"/>
          </p:cNvPicPr>
          <p:nvPr/>
        </p:nvPicPr>
        <p:blipFill>
          <a:blip r:embed="rId4"/>
          <a:stretch>
            <a:fillRect/>
          </a:stretch>
        </p:blipFill>
        <p:spPr>
          <a:xfrm>
            <a:off x="8885948" y="4785670"/>
            <a:ext cx="3009548" cy="1378373"/>
          </a:xfrm>
          <a:prstGeom prst="rect">
            <a:avLst/>
          </a:prstGeom>
        </p:spPr>
      </p:pic>
    </p:spTree>
    <p:extLst>
      <p:ext uri="{BB962C8B-B14F-4D97-AF65-F5344CB8AC3E}">
        <p14:creationId xmlns:p14="http://schemas.microsoft.com/office/powerpoint/2010/main" val="2733299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 чем говорит физическая близость?</a:t>
            </a:r>
          </a:p>
        </p:txBody>
      </p:sp>
      <p:sp>
        <p:nvSpPr>
          <p:cNvPr id="3" name="Объект 2"/>
          <p:cNvSpPr>
            <a:spLocks noGrp="1"/>
          </p:cNvSpPr>
          <p:nvPr>
            <p:ph idx="1"/>
          </p:nvPr>
        </p:nvSpPr>
        <p:spPr>
          <a:xfrm>
            <a:off x="471980" y="2771793"/>
            <a:ext cx="7310258" cy="3870229"/>
          </a:xfrm>
        </p:spPr>
        <p:txBody>
          <a:bodyPr/>
          <a:lstStyle/>
          <a:p>
            <a:pPr marL="0" indent="0" algn="ctr">
              <a:buNone/>
            </a:pPr>
            <a:r>
              <a:rPr lang="ru-RU" dirty="0"/>
              <a:t>Физическая близость является бессловесным языком, предназначенным для нас нашим Творцом. Он знал, что если супруги будут иметь возможность выразить свою любовь не просто словами, но более глубоким, приятным общением, то это поможет им сохранить свою семью. Именно поэтому Он  дал человеку секс. </a:t>
            </a:r>
          </a:p>
          <a:p>
            <a:pPr marL="0" indent="0" algn="ctr">
              <a:buNone/>
            </a:pPr>
            <a:r>
              <a:rPr lang="ru-RU" dirty="0"/>
              <a:t>Таким образом секс отличается от других видов общения, во время которых слова открывают, для чего оно происходит. </a:t>
            </a:r>
          </a:p>
          <a:p>
            <a:pPr marL="0" indent="0" algn="ctr">
              <a:buNone/>
            </a:pPr>
            <a:r>
              <a:rPr lang="ru-RU" dirty="0"/>
              <a:t>Бог так устроил сознание человека, что физическая близость в браке без слов говорит только об одном:</a:t>
            </a:r>
          </a:p>
          <a:p>
            <a:pPr marL="0" indent="0" algn="ctr">
              <a:buNone/>
            </a:pPr>
            <a:r>
              <a:rPr lang="ru-RU" dirty="0"/>
              <a:t> «Полностью и всегда принадлежу тебе».</a:t>
            </a:r>
          </a:p>
        </p:txBody>
      </p:sp>
      <p:pic>
        <p:nvPicPr>
          <p:cNvPr id="4" name="Рисунок 3"/>
          <p:cNvPicPr>
            <a:picLocks noChangeAspect="1"/>
          </p:cNvPicPr>
          <p:nvPr/>
        </p:nvPicPr>
        <p:blipFill>
          <a:blip r:embed="rId2"/>
          <a:stretch>
            <a:fillRect/>
          </a:stretch>
        </p:blipFill>
        <p:spPr>
          <a:xfrm>
            <a:off x="7761028" y="3080139"/>
            <a:ext cx="4310676" cy="2424755"/>
          </a:xfrm>
          <a:prstGeom prst="rect">
            <a:avLst/>
          </a:prstGeom>
          <a:ln>
            <a:noFill/>
          </a:ln>
          <a:effectLst>
            <a:softEdge rad="112500"/>
          </a:effectLst>
        </p:spPr>
      </p:pic>
    </p:spTree>
    <p:extLst>
      <p:ext uri="{BB962C8B-B14F-4D97-AF65-F5344CB8AC3E}">
        <p14:creationId xmlns:p14="http://schemas.microsoft.com/office/powerpoint/2010/main" val="28181390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вет директоров">
  <a:themeElements>
    <a:clrScheme name="Совет директоров">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Совет директоров">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вет директоров">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630</TotalTime>
  <Words>4041</Words>
  <Application>Microsoft Macintosh PowerPoint</Application>
  <PresentationFormat>Широкоэкранный</PresentationFormat>
  <Paragraphs>199</Paragraphs>
  <Slides>29</Slides>
  <Notes>18</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29</vt:i4>
      </vt:variant>
    </vt:vector>
  </HeadingPairs>
  <TitlesOfParts>
    <vt:vector size="35" baseType="lpstr">
      <vt:lpstr>Arial</vt:lpstr>
      <vt:lpstr>Calibri</vt:lpstr>
      <vt:lpstr>Century Gothic</vt:lpstr>
      <vt:lpstr>Wingdings</vt:lpstr>
      <vt:lpstr>Wingdings 3</vt:lpstr>
      <vt:lpstr>Совет директоров</vt:lpstr>
      <vt:lpstr>Место и роль секса в отношениях</vt:lpstr>
      <vt:lpstr>Для чего нужны сексуальные отношения?</vt:lpstr>
      <vt:lpstr>Тест на понимание сущности секса</vt:lpstr>
      <vt:lpstr>Секс и христианство</vt:lpstr>
      <vt:lpstr>Секс и христианство</vt:lpstr>
      <vt:lpstr>Секс и христианство</vt:lpstr>
      <vt:lpstr>Сексуальные отношения как барометр</vt:lpstr>
      <vt:lpstr>Место сексуальных отношений</vt:lpstr>
      <vt:lpstr>О чем говорит физическая близость?</vt:lpstr>
      <vt:lpstr>Секс подразумевает ответственность</vt:lpstr>
      <vt:lpstr>Как долго этому нужно учиться?</vt:lpstr>
      <vt:lpstr>Психофизические аспекты секса</vt:lpstr>
      <vt:lpstr>Супружеская верность</vt:lpstr>
      <vt:lpstr>Некоторые различия между мужчинами и женщинами</vt:lpstr>
      <vt:lpstr>Что должен помнить муж, учитывая особенности жены</vt:lpstr>
      <vt:lpstr>Что должен помнить муж, учитывая особенности жены</vt:lpstr>
      <vt:lpstr>Что должен помнить муж, учитывая особенности жены</vt:lpstr>
      <vt:lpstr>Что должен помнить муж, учитывая особенности жены</vt:lpstr>
      <vt:lpstr>Что должен помнить муж, учитывая особенности жены</vt:lpstr>
      <vt:lpstr>Что должен помнить муж, учитывая особенности жены</vt:lpstr>
      <vt:lpstr>Что должен помнить муж, учитывая особенности жены</vt:lpstr>
      <vt:lpstr>Что должен помнить муж, учитывая особенности жены</vt:lpstr>
      <vt:lpstr>Что должна помнить жена, учитывая особенности мужа</vt:lpstr>
      <vt:lpstr>Что должна помнить жена, учитывая особенности мужа</vt:lpstr>
      <vt:lpstr>Что должна помнить жена, учитывая особенности мужа</vt:lpstr>
      <vt:lpstr>Что должна помнить жена, учитывая особенности мужа</vt:lpstr>
      <vt:lpstr>Что должна помнить жена, учитывая особенности мужа</vt:lpstr>
      <vt:lpstr>Как река…</vt:lpstr>
      <vt:lpstr>Как река…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Natalia</dc:creator>
  <cp:lastModifiedBy>Natalia Dil</cp:lastModifiedBy>
  <cp:revision>29</cp:revision>
  <dcterms:created xsi:type="dcterms:W3CDTF">2020-10-25T12:15:15Z</dcterms:created>
  <dcterms:modified xsi:type="dcterms:W3CDTF">2022-06-27T11:48:36Z</dcterms:modified>
</cp:coreProperties>
</file>