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9" r:id="rId24"/>
    <p:sldId id="278" r:id="rId25"/>
    <p:sldId id="280" r:id="rId26"/>
    <p:sldId id="281" r:id="rId27"/>
    <p:sldId id="282" r:id="rId28"/>
    <p:sldId id="283" r:id="rId29"/>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78639" autoAdjust="0"/>
  </p:normalViewPr>
  <p:slideViewPr>
    <p:cSldViewPr snapToGrid="0">
      <p:cViewPr varScale="1">
        <p:scale>
          <a:sx n="99" d="100"/>
          <a:sy n="99" d="100"/>
        </p:scale>
        <p:origin x="160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C096645-FC61-4767-A794-4866DAC7B1BA}" type="datetimeFigureOut">
              <a:rPr lang="ru-RU" smtClean="0"/>
              <a:t>27.06.2022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4B1C2E2-EDD3-4D4C-97BF-5D710F48E929}" type="slidenum">
              <a:rPr lang="ru-RU" smtClean="0"/>
              <a:t>‹#›</a:t>
            </a:fld>
            <a:endParaRPr lang="ru-RU"/>
          </a:p>
        </p:txBody>
      </p:sp>
    </p:spTree>
    <p:extLst>
      <p:ext uri="{BB962C8B-B14F-4D97-AF65-F5344CB8AC3E}">
        <p14:creationId xmlns:p14="http://schemas.microsoft.com/office/powerpoint/2010/main" val="20362241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С начала греховной истории человечества,</a:t>
            </a:r>
            <a:r>
              <a:rPr lang="ru-RU" baseline="0" dirty="0"/>
              <a:t> человек страдал нежеланием повиноваться Богу – избрали свой собственный путь.  Поэтому до второго пришествия Иисуса Христа человек будет постоянно озабочен тем, как сколотить состояние и как им распорядиться. </a:t>
            </a:r>
          </a:p>
          <a:p>
            <a:r>
              <a:rPr lang="ru-RU" baseline="0" dirty="0"/>
              <a:t>Деньги прямо или косвенно являются причиной межличностных раздоров, семейных неурядиц, злобы и болезней. </a:t>
            </a:r>
          </a:p>
          <a:p>
            <a:r>
              <a:rPr lang="ru-RU" baseline="0" dirty="0"/>
              <a:t>Бог установил основные законы владения собственностью Ис.45:12</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2</a:t>
            </a:fld>
            <a:endParaRPr lang="ru-RU"/>
          </a:p>
        </p:txBody>
      </p:sp>
    </p:spTree>
    <p:extLst>
      <p:ext uri="{BB962C8B-B14F-4D97-AF65-F5344CB8AC3E}">
        <p14:creationId xmlns:p14="http://schemas.microsoft.com/office/powerpoint/2010/main" val="1152708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Последний анализ опроса членов церкви в отношении </a:t>
            </a:r>
            <a:r>
              <a:rPr lang="ru-RU" dirty="0" err="1"/>
              <a:t>дарственности</a:t>
            </a:r>
            <a:r>
              <a:rPr lang="ru-RU" dirty="0"/>
              <a:t>,</a:t>
            </a:r>
            <a:r>
              <a:rPr lang="ru-RU" baseline="0" dirty="0"/>
              <a:t> который проводился институтом общественного мнения по принципам Гэллапа показал, что у американцев с низким или средним денежным доходом процент пожертвований больше (2,8%), чем у их сограждан с высоким доходом (1,7).</a:t>
            </a:r>
          </a:p>
          <a:p>
            <a:r>
              <a:rPr lang="ru-RU" baseline="0" dirty="0"/>
              <a:t>Ранние протестантские реформаторы опасались, что пробуждение христианства не сможет долго выстоять. Они понимали, что полное христианское посвящение ведет к бережливости и трудолюбию. А трудолюбие, со своей стороны ведет к богатству и изобилию, которые возьмут верх над духовными ценностями христианства.</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14</a:t>
            </a:fld>
            <a:endParaRPr lang="ru-RU"/>
          </a:p>
        </p:txBody>
      </p:sp>
    </p:spTree>
    <p:extLst>
      <p:ext uri="{BB962C8B-B14F-4D97-AF65-F5344CB8AC3E}">
        <p14:creationId xmlns:p14="http://schemas.microsoft.com/office/powerpoint/2010/main" val="18457566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Наверное</a:t>
            </a:r>
            <a:r>
              <a:rPr lang="ru-RU" baseline="0" dirty="0"/>
              <a:t> проще жить даже без самых простых предметов обихода, чем с постоянным страхом перед заимодавцем, требующим возвращения долга. </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15</a:t>
            </a:fld>
            <a:endParaRPr lang="ru-RU"/>
          </a:p>
        </p:txBody>
      </p:sp>
    </p:spTree>
    <p:extLst>
      <p:ext uri="{BB962C8B-B14F-4D97-AF65-F5344CB8AC3E}">
        <p14:creationId xmlns:p14="http://schemas.microsoft.com/office/powerpoint/2010/main" val="4032915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28600" indent="-228600">
              <a:buAutoNum type="arabicPeriod"/>
            </a:pPr>
            <a:r>
              <a:rPr lang="ru-RU" dirty="0"/>
              <a:t>Даже если вы должны будете покупать в кредит, то у вас будет время, по крайней мере,</a:t>
            </a:r>
            <a:r>
              <a:rPr lang="ru-RU" baseline="0" dirty="0"/>
              <a:t> чтобы найти предмет по низкой цене. </a:t>
            </a:r>
          </a:p>
          <a:p>
            <a:pPr marL="228600" indent="-228600">
              <a:buAutoNum type="arabicPeriod"/>
            </a:pPr>
            <a:r>
              <a:rPr lang="ru-RU" baseline="0" dirty="0"/>
              <a:t>Если у вас появилось желание купить дорогостоящую вещь, повремените хотя бы неделю, чтобы принять взвешенное решение.  Пусть ваше возбуждение немного остынет. Если вы желаете жить без долгов, то помните особенности своей личности.</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17</a:t>
            </a:fld>
            <a:endParaRPr lang="ru-RU"/>
          </a:p>
        </p:txBody>
      </p:sp>
    </p:spTree>
    <p:extLst>
      <p:ext uri="{BB962C8B-B14F-4D97-AF65-F5344CB8AC3E}">
        <p14:creationId xmlns:p14="http://schemas.microsoft.com/office/powerpoint/2010/main" val="842926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семье не будет мира до тех пор, пока все ее члены не будут единодушны относительно необходимого. Наличие достаточных денег не всегда означает отсутствие ссор.</a:t>
            </a:r>
            <a:r>
              <a:rPr lang="ru-RU" baseline="0" dirty="0"/>
              <a:t> Многие семьи ссорятся по поводу того, что делать с деньгами, оставшимися после удовлетворения всех основных потребностей. Почему-то у некоторых членов семьи бытует представление, что ценно только то, что он считает нужным, а то что желают купить другие, он расценивает как прихоть. Правда, каждый из нас честно верит, что та вещь, которую он хочет купить, является необходимостью, а та, которую хочет купить ваш супруг (супруга), является прихотью.</a:t>
            </a:r>
          </a:p>
          <a:p>
            <a:endParaRPr lang="ru-RU" baseline="0" dirty="0"/>
          </a:p>
          <a:p>
            <a:r>
              <a:rPr lang="ru-RU" baseline="0" dirty="0"/>
              <a:t>Некоторые предлагают и третий ответ. Придерживаться этого ответа особенно склонны люди, которые испытывают финансовые трудности. Эти люди хотят, чтобы за них платил кто-либо другой: государство, социальное обеспечение, или какой-либо спонсор. Но такое решение – это худший вариант. Если вы не можете заработать на удовлетворение жизненных нужд, то не сможете по-настоящему уважать себя. А без самоуважения никакой материальный достаток не приносит счастья. </a:t>
            </a:r>
          </a:p>
          <a:p>
            <a:endParaRPr lang="ru-RU" baseline="0" dirty="0"/>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18</a:t>
            </a:fld>
            <a:endParaRPr lang="ru-RU"/>
          </a:p>
        </p:txBody>
      </p:sp>
    </p:spTree>
    <p:extLst>
      <p:ext uri="{BB962C8B-B14F-4D97-AF65-F5344CB8AC3E}">
        <p14:creationId xmlns:p14="http://schemas.microsoft.com/office/powerpoint/2010/main" val="35233618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Вы знаете почему эти люди настаивают на этом? Ведь консультантами они стали благодаря тому, что они принадлежат к такой группе людей, которые любят бюджет и счет. Большинство же людей всего этого не любят. Один человек сравнил бюджет своей жены с государственным бюджетом. Он сказал, что когда сумма денег, ограниченная бюджетом кончается, то она берет деньги взаймы, а когда и эти деньги кончаются, то она опять берет взаймы.</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19</a:t>
            </a:fld>
            <a:endParaRPr lang="ru-RU"/>
          </a:p>
        </p:txBody>
      </p:sp>
    </p:spTree>
    <p:extLst>
      <p:ext uri="{BB962C8B-B14F-4D97-AF65-F5344CB8AC3E}">
        <p14:creationId xmlns:p14="http://schemas.microsoft.com/office/powerpoint/2010/main" val="36122241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Многие жены почему-то считают, что деньги их мужей - это «наши» деньги, а их деньги - это «мои» деньги. Какой путь решения в данном случае лучший? Мы предлагаем, чтобы каждый из супругов имел свои личные деньги, которые они могут использовать по своему усмотрению. Это будет свидетельствовать о проявлении взаимного доверия и понимании того, что при правильном планировании тратятся не все деньги.</a:t>
            </a:r>
          </a:p>
          <a:p>
            <a:r>
              <a:rPr lang="ru-RU" dirty="0"/>
              <a:t>Многие родители скрывают от детей информацию о семейных финансах. Родители-христиане должны чувствовать ответственность за обучение своих детей управлению финансами. Если финансовые вопросы решаются совместно всей семьей, то дети учатся, как пользоваться деньгами. Определенно известно, что подростки лучше и спокойнее относятся к некоторым ограничениям в приобретении вещей, когда они вместе с родителями объективно видят денежные проблемы семьи Больше того, они становятся участниками в решении проблемы, а не ее частью</a:t>
            </a:r>
          </a:p>
        </p:txBody>
      </p:sp>
      <p:sp>
        <p:nvSpPr>
          <p:cNvPr id="4" name="Номер слайда 3"/>
          <p:cNvSpPr>
            <a:spLocks noGrp="1"/>
          </p:cNvSpPr>
          <p:nvPr>
            <p:ph type="sldNum" sz="quarter" idx="10"/>
          </p:nvPr>
        </p:nvSpPr>
        <p:spPr/>
        <p:txBody>
          <a:bodyPr/>
          <a:lstStyle/>
          <a:p>
            <a:fld id="{54B1C2E2-EDD3-4D4C-97BF-5D710F48E929}" type="slidenum">
              <a:rPr lang="ru-RU" smtClean="0"/>
              <a:t>20</a:t>
            </a:fld>
            <a:endParaRPr lang="ru-RU"/>
          </a:p>
        </p:txBody>
      </p:sp>
    </p:spTree>
    <p:extLst>
      <p:ext uri="{BB962C8B-B14F-4D97-AF65-F5344CB8AC3E}">
        <p14:creationId xmlns:p14="http://schemas.microsoft.com/office/powerpoint/2010/main" val="19178204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Возможно одна вещь знакома каждой культуре и каждой семье - до зарплаты еще далеко, а деньги уже кончились! Каждому нужно знать, как составлять бюджет, особенно, когда ваших средств должно хватить на нужды всей семьи.</a:t>
            </a:r>
          </a:p>
          <a:p>
            <a:r>
              <a:rPr lang="ru-RU" dirty="0"/>
              <a:t>Мы часто слышим, как люди говорят: «У меня так мало денег, я не могу их планировать!» или «Перед тем, как начать планировать бюджет, мне нужно скопить хотя бы немного денег». По правде сказать, бедность человека не мешает ему составить бюджет. Даже если у вас совсем мало денег, вы можете планировать, как израсходовать их. В подобном случае это крайне необходимо.</a:t>
            </a:r>
          </a:p>
        </p:txBody>
      </p:sp>
      <p:sp>
        <p:nvSpPr>
          <p:cNvPr id="4" name="Номер слайда 3"/>
          <p:cNvSpPr>
            <a:spLocks noGrp="1"/>
          </p:cNvSpPr>
          <p:nvPr>
            <p:ph type="sldNum" sz="quarter" idx="10"/>
          </p:nvPr>
        </p:nvSpPr>
        <p:spPr/>
        <p:txBody>
          <a:bodyPr/>
          <a:lstStyle/>
          <a:p>
            <a:fld id="{54B1C2E2-EDD3-4D4C-97BF-5D710F48E929}" type="slidenum">
              <a:rPr lang="ru-RU" smtClean="0"/>
              <a:t>22</a:t>
            </a:fld>
            <a:endParaRPr lang="ru-RU"/>
          </a:p>
        </p:txBody>
      </p:sp>
    </p:spTree>
    <p:extLst>
      <p:ext uri="{BB962C8B-B14F-4D97-AF65-F5344CB8AC3E}">
        <p14:creationId xmlns:p14="http://schemas.microsoft.com/office/powerpoint/2010/main" val="7569469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Бог учит Своих детей доверять Ему. Никто не стал беден от того, что давал десятину. В самом деле, отдавать Богу - значит обрести основу для процветания. Иисус сделал для нас так много, что мы должны быть счастливы отдавать Ему. Библия говорит: каждый должен решить, сколько он отдаст. Господь любит дающего с радостью. Греческое слово ?????? </a:t>
            </a:r>
            <a:r>
              <a:rPr lang="ru-RU" dirty="0" err="1"/>
              <a:t>hilaros</a:t>
            </a:r>
            <a:r>
              <a:rPr lang="ru-RU" dirty="0"/>
              <a:t> означает веселый, радостный. Бог хочет видеть нас счастливыми, радостно дающими! Бог с радостью дает нам дары и мы должны быть счастливы, щедро давая Богу.</a:t>
            </a:r>
          </a:p>
          <a:p>
            <a:endParaRPr lang="ru-RU" dirty="0"/>
          </a:p>
          <a:p>
            <a:r>
              <a:rPr lang="ru-RU" dirty="0"/>
              <a:t>Однажды нищий сказал богачу. «Дорогой, я богаче тебя». Богач посмотрел на бедняка, на его оборванные одежды и сказал: «Что ты такое говоришь?» Нищий ответил: «Потому что, дорогой, у меня есть все, что мне нужно, а вы не имеете столько, сколько хотите». Неважно, где вы живете, на каком экономическом уровне вы находитесь, есть несколько шагов, которые помогут вам контролировать ваши финансовые возможности.</a:t>
            </a:r>
          </a:p>
          <a:p>
            <a:endParaRPr lang="ru-RU" dirty="0"/>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23</a:t>
            </a:fld>
            <a:endParaRPr lang="ru-RU"/>
          </a:p>
        </p:txBody>
      </p:sp>
    </p:spTree>
    <p:extLst>
      <p:ext uri="{BB962C8B-B14F-4D97-AF65-F5344CB8AC3E}">
        <p14:creationId xmlns:p14="http://schemas.microsoft.com/office/powerpoint/2010/main" val="23602060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На короткий момент отложите в сторону все счета, ожидающие оплаты. </a:t>
            </a:r>
          </a:p>
          <a:p>
            <a:r>
              <a:rPr lang="ru-RU" dirty="0"/>
              <a:t>Вы можете иметь доход из многих источников: зарплата, прибыль от бизнеса или занятий сельским хозяйством, доходы от других занятий, которыми вы заняты. Если вы сдаете квартиру, у вас есть доход от этого. Если вы получаете проценты от сбережений, это тоже доход. Если кто-то дает вам подарок, это тоже прибыль. Постарайтесь записывать, как часто вы получаете деньги. Каждые две недели? Ежемесячно? Дважды в год?</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24</a:t>
            </a:fld>
            <a:endParaRPr lang="ru-RU"/>
          </a:p>
        </p:txBody>
      </p:sp>
    </p:spTree>
    <p:extLst>
      <p:ext uri="{BB962C8B-B14F-4D97-AF65-F5344CB8AC3E}">
        <p14:creationId xmlns:p14="http://schemas.microsoft.com/office/powerpoint/2010/main" val="1585174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После составления списка ваших доходов: </a:t>
            </a:r>
          </a:p>
          <a:p>
            <a:r>
              <a:rPr lang="ru-RU" dirty="0"/>
              <a:t>Вы наверное заметили, что при составлении списка мы поставили десятину на первое место в фиксированных расходах, мы поставили Бога на первое место. Мы надеемся, что каждая семья верит, что когда они сначала посвящают себя Богу, то и Бог позаботится о них. Десятина - это десятая часть от ваших доходов. Это фиксированный процент: независимо от того, получаете вы 100.000 или 300.000 рублей, десятая часть полученного вами принадлежит Богу. Она неизменна и ваше решение отдавать ее Богу также должно быть неизменно. Если в сумму ваших даров вы решили включать также определенный процент от ваших доходов, то это тоже будет фиксированный расход. Если вы никогда не решались возвращать десятину, мы хотим призвать вас к этому. Бог совершенно ясно обещал, что те, кто возвращают Ему свои десятины в ответ на Его благословения обретут через это еще большее благословение (Мал.3,11). Попробуйте. Испытайте Бога в этом.</a:t>
            </a:r>
          </a:p>
        </p:txBody>
      </p:sp>
      <p:sp>
        <p:nvSpPr>
          <p:cNvPr id="4" name="Номер слайда 3"/>
          <p:cNvSpPr>
            <a:spLocks noGrp="1"/>
          </p:cNvSpPr>
          <p:nvPr>
            <p:ph type="sldNum" sz="quarter" idx="10"/>
          </p:nvPr>
        </p:nvSpPr>
        <p:spPr/>
        <p:txBody>
          <a:bodyPr/>
          <a:lstStyle/>
          <a:p>
            <a:fld id="{54B1C2E2-EDD3-4D4C-97BF-5D710F48E929}" type="slidenum">
              <a:rPr lang="ru-RU" smtClean="0"/>
              <a:t>25</a:t>
            </a:fld>
            <a:endParaRPr lang="ru-RU"/>
          </a:p>
        </p:txBody>
      </p:sp>
    </p:spTree>
    <p:extLst>
      <p:ext uri="{BB962C8B-B14F-4D97-AF65-F5344CB8AC3E}">
        <p14:creationId xmlns:p14="http://schemas.microsoft.com/office/powerpoint/2010/main" val="3953132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«Многие</a:t>
            </a:r>
            <a:r>
              <a:rPr lang="ru-RU" baseline="0" dirty="0"/>
              <a:t> братья и сестры не принимают  участие в программе регулярных пожертвований, извиняя себя тем, что они еще не освободились от долгов. Они ссылаются на требования Библии: «Не оставайтесь должными никому ничем…» Мне было показано, что им необходимо отдавать кесарево кесарю, а Божье Богу». </a:t>
            </a:r>
          </a:p>
        </p:txBody>
      </p:sp>
      <p:sp>
        <p:nvSpPr>
          <p:cNvPr id="4" name="Номер слайда 3"/>
          <p:cNvSpPr>
            <a:spLocks noGrp="1"/>
          </p:cNvSpPr>
          <p:nvPr>
            <p:ph type="sldNum" sz="quarter" idx="10"/>
          </p:nvPr>
        </p:nvSpPr>
        <p:spPr/>
        <p:txBody>
          <a:bodyPr/>
          <a:lstStyle/>
          <a:p>
            <a:fld id="{54B1C2E2-EDD3-4D4C-97BF-5D710F48E929}" type="slidenum">
              <a:rPr lang="ru-RU" smtClean="0"/>
              <a:t>5</a:t>
            </a:fld>
            <a:endParaRPr lang="ru-RU"/>
          </a:p>
        </p:txBody>
      </p:sp>
    </p:spTree>
    <p:extLst>
      <p:ext uri="{BB962C8B-B14F-4D97-AF65-F5344CB8AC3E}">
        <p14:creationId xmlns:p14="http://schemas.microsoft.com/office/powerpoint/2010/main" val="13862079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26</a:t>
            </a:fld>
            <a:endParaRPr lang="ru-RU"/>
          </a:p>
        </p:txBody>
      </p:sp>
    </p:spTree>
    <p:extLst>
      <p:ext uri="{BB962C8B-B14F-4D97-AF65-F5344CB8AC3E}">
        <p14:creationId xmlns:p14="http://schemas.microsoft.com/office/powerpoint/2010/main" val="2749356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Семья Даниэля пользуется системой конвертов. Они раскладывают деньги на ожидаемые в данном месяце расходы в конверты. Иногда они пишут на конверте, что можно потратить на пищу и одежду не больше такой-то суммы, и этой суммы должно хватить на месяц. Это они делают потому, что получают зарплату один раз в месяц. Если вы получаете зарплату каждые две недели, то ваши конверты будут рассчитаны на две недели. Чтобы остаться в определенных вами рамках расходов, некоторые расходы можно сократить или убрать вовсе на определенный период времени. Когда конверт семьи Даниэля пуст, то он действительно пуст. Они стараются планировать свои расходы на месяц. Если они оказываются в кризисе и вынуждены занимать деньги из другого конверта, то они осознают, что занимают деньги из другого конверта только в этом месяце. Соблюдая твердые рамки, в следующем месяце они не будут тратить больше, чем нужно, чтобы уменьшать расходы из других конвертов.</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27</a:t>
            </a:fld>
            <a:endParaRPr lang="ru-RU"/>
          </a:p>
        </p:txBody>
      </p:sp>
    </p:spTree>
    <p:extLst>
      <p:ext uri="{BB962C8B-B14F-4D97-AF65-F5344CB8AC3E}">
        <p14:creationId xmlns:p14="http://schemas.microsoft.com/office/powerpoint/2010/main" val="1669971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старом высказывании: «Когда денежные проблемы входят дверью, то любовь вылетает</a:t>
            </a:r>
            <a:r>
              <a:rPr lang="ru-RU" baseline="0" dirty="0"/>
              <a:t> через окно» есть доля правды. Супруги ссорятся из-за денег.</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6</a:t>
            </a:fld>
            <a:endParaRPr lang="ru-RU"/>
          </a:p>
        </p:txBody>
      </p:sp>
    </p:spTree>
    <p:extLst>
      <p:ext uri="{BB962C8B-B14F-4D97-AF65-F5344CB8AC3E}">
        <p14:creationId xmlns:p14="http://schemas.microsoft.com/office/powerpoint/2010/main" val="42689168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Власть: члены семьи, в руках которых находятся деньги, используют их как средство давления на тех, у</a:t>
            </a:r>
            <a:r>
              <a:rPr lang="ru-RU" baseline="0" dirty="0"/>
              <a:t> кого их нет.  Деньги могут быть оружием, которое использует муж для того, чтобы господствовать над семьей и доказать, что он является ее главой. </a:t>
            </a:r>
          </a:p>
          <a:p>
            <a:r>
              <a:rPr lang="ru-RU" baseline="0" dirty="0"/>
              <a:t>Приоритеты: Он хочет купить станок, а она – цветы. Он желает иметь транспорт, а она мебель. Он хочет отдать деньги в церковь, а она – истратить на детей. </a:t>
            </a:r>
          </a:p>
          <a:p>
            <a:r>
              <a:rPr lang="ru-RU" baseline="0" dirty="0"/>
              <a:t>Родители:  Молодая жена разочарована мужем, так как он не обеспечивает ее так, как обеспечивал семью ее отец. Но она забывает, что ее муж только начинает свою профессиональную карьеру и одновременно приобретает все необходимое для их семьи. Она должна понимать, что ее отец в его возрасте уже признанный специалист и многое в семье уже давно приобретено. </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7</a:t>
            </a:fld>
            <a:endParaRPr lang="ru-RU"/>
          </a:p>
        </p:txBody>
      </p:sp>
    </p:spTree>
    <p:extLst>
      <p:ext uri="{BB962C8B-B14F-4D97-AF65-F5344CB8AC3E}">
        <p14:creationId xmlns:p14="http://schemas.microsoft.com/office/powerpoint/2010/main" val="2776652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Христианин на все</a:t>
            </a:r>
            <a:r>
              <a:rPr lang="ru-RU" baseline="0" dirty="0"/>
              <a:t> смотрит, как на дары от Бога, которые он с радостью готов принести, как дар поклонения. </a:t>
            </a:r>
          </a:p>
          <a:p>
            <a:r>
              <a:rPr lang="ru-RU" baseline="0" dirty="0"/>
              <a:t>Маленькая девочка задумала подарить своему папе на День Рождения комнатные тапочки. Когда ее спросили, где она собирается достать деньги, девочка, сосредоточившись, нахмурила бровки, а потом радостно сказала: «Папа даст их мне». В отличие от этой девочки, мы имеем то, что дает нам наш Небесный Отец.</a:t>
            </a:r>
          </a:p>
        </p:txBody>
      </p:sp>
      <p:sp>
        <p:nvSpPr>
          <p:cNvPr id="4" name="Номер слайда 3"/>
          <p:cNvSpPr>
            <a:spLocks noGrp="1"/>
          </p:cNvSpPr>
          <p:nvPr>
            <p:ph type="sldNum" sz="quarter" idx="10"/>
          </p:nvPr>
        </p:nvSpPr>
        <p:spPr/>
        <p:txBody>
          <a:bodyPr/>
          <a:lstStyle/>
          <a:p>
            <a:fld id="{54B1C2E2-EDD3-4D4C-97BF-5D710F48E929}" type="slidenum">
              <a:rPr lang="ru-RU" smtClean="0"/>
              <a:t>9</a:t>
            </a:fld>
            <a:endParaRPr lang="ru-RU"/>
          </a:p>
        </p:txBody>
      </p:sp>
    </p:spTree>
    <p:extLst>
      <p:ext uri="{BB962C8B-B14F-4D97-AF65-F5344CB8AC3E}">
        <p14:creationId xmlns:p14="http://schemas.microsoft.com/office/powerpoint/2010/main" val="24929784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Бог любит</a:t>
            </a:r>
            <a:r>
              <a:rPr lang="ru-RU" baseline="0" dirty="0"/>
              <a:t> давать дары Своим детям, но Он может беспрепятственно давать только тогда, когда ваша рука открыта. Каждый маленький дар, который Он дает, является испытанием, определяющим, можно ли вам дать больше. Если вы используете Его дары эгоистично, то Ему придется отказать вам в дарах, чтобы оградить вас от </a:t>
            </a:r>
            <a:r>
              <a:rPr lang="ru-RU" baseline="0" dirty="0" err="1"/>
              <a:t>самовозвышения</a:t>
            </a:r>
            <a:r>
              <a:rPr lang="ru-RU" baseline="0" dirty="0"/>
              <a:t>.</a:t>
            </a:r>
          </a:p>
        </p:txBody>
      </p:sp>
      <p:sp>
        <p:nvSpPr>
          <p:cNvPr id="4" name="Номер слайда 3"/>
          <p:cNvSpPr>
            <a:spLocks noGrp="1"/>
          </p:cNvSpPr>
          <p:nvPr>
            <p:ph type="sldNum" sz="quarter" idx="10"/>
          </p:nvPr>
        </p:nvSpPr>
        <p:spPr/>
        <p:txBody>
          <a:bodyPr/>
          <a:lstStyle/>
          <a:p>
            <a:fld id="{54B1C2E2-EDD3-4D4C-97BF-5D710F48E929}" type="slidenum">
              <a:rPr lang="ru-RU" smtClean="0"/>
              <a:t>10</a:t>
            </a:fld>
            <a:endParaRPr lang="ru-RU"/>
          </a:p>
        </p:txBody>
      </p:sp>
    </p:spTree>
    <p:extLst>
      <p:ext uri="{BB962C8B-B14F-4D97-AF65-F5344CB8AC3E}">
        <p14:creationId xmlns:p14="http://schemas.microsoft.com/office/powerpoint/2010/main" val="8855863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b="1" dirty="0"/>
              <a:t>Деньги важны, но не настолько, чтобы стать мерилом достоинства. </a:t>
            </a:r>
            <a:r>
              <a:rPr lang="ru-RU" b="0" dirty="0"/>
              <a:t>Генри Ибсен сказал: «Деньги</a:t>
            </a:r>
            <a:r>
              <a:rPr lang="ru-RU" b="0" baseline="0" dirty="0"/>
              <a:t> могут быть мякиной многих вещей, но не их зернами. Они обеспечивают вас пищей, но не вызывают аппетит, за них можно купить лекарство, но не здоровье, они множат знакомых, но не друзей; за них можно иметь слуг, но не верность ; они могут создать дни радости, но не мир или счастье». </a:t>
            </a:r>
            <a:r>
              <a:rPr lang="ru-RU" b="1" dirty="0"/>
              <a:t> </a:t>
            </a:r>
          </a:p>
          <a:p>
            <a:r>
              <a:rPr lang="ru-RU" b="1" dirty="0"/>
              <a:t>Утверждайте личное достоинство через творчество.</a:t>
            </a:r>
            <a:r>
              <a:rPr lang="ru-RU" b="0" dirty="0"/>
              <a:t> Использование инструментов может быть успешным только тогда, когда ими выполняют ту работу, для которой они предназначены. Очень трудно забивать гвоздь отверткой</a:t>
            </a:r>
            <a:r>
              <a:rPr lang="ru-RU" b="0" baseline="0" dirty="0"/>
              <a:t> или выкручивать винт молотком, но если вы пользуетесь ими по назначению, то каждый инструмент успешно совершает свою работу. </a:t>
            </a:r>
          </a:p>
          <a:p>
            <a:r>
              <a:rPr lang="ru-RU" b="0" baseline="0" dirty="0"/>
              <a:t>Бог сотворил человека совершенным. Он не является Творцом ошибок и неудач. Для вашей жизни Он имеет хороший план, и Его планы всегда осуществимы и успешны. Если вы потерпели неудачу, то это, возможно потому, что вы были не тем, кем вы должны были быть во свете Его плана. </a:t>
            </a:r>
            <a:endParaRPr lang="ru-RU" b="1" dirty="0"/>
          </a:p>
          <a:p>
            <a:r>
              <a:rPr lang="ru-RU" b="1" dirty="0"/>
              <a:t>Утверждайте личное достоинство через призму спасения. </a:t>
            </a:r>
            <a:r>
              <a:rPr lang="ru-RU" b="0" dirty="0"/>
              <a:t>Какова реальная цена картины? Обычно это определяется той суммой, которую человек знающий ее настоящую ценность,</a:t>
            </a:r>
            <a:r>
              <a:rPr lang="ru-RU" b="0" baseline="0" dirty="0"/>
              <a:t> готов уплатить за нее. Христос знает вас лучше, чем кто-либо другой на земле. Он знает вашу настоящую цену, и Он говорит, что вы настолько ценны, что даже если бы вы были только единственным человеком в мире, он бы уплатил за вас самую высокую цену – Свою жизнь. </a:t>
            </a:r>
            <a:r>
              <a:rPr lang="ru-RU" b="0" dirty="0"/>
              <a:t>Сомневаться в вашей ценности – это значит ставить под сомнение Его определение</a:t>
            </a:r>
            <a:r>
              <a:rPr lang="ru-RU" b="1" dirty="0"/>
              <a:t>. </a:t>
            </a:r>
          </a:p>
          <a:p>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11</a:t>
            </a:fld>
            <a:endParaRPr lang="ru-RU"/>
          </a:p>
        </p:txBody>
      </p:sp>
    </p:spTree>
    <p:extLst>
      <p:ext uri="{BB962C8B-B14F-4D97-AF65-F5344CB8AC3E}">
        <p14:creationId xmlns:p14="http://schemas.microsoft.com/office/powerpoint/2010/main" val="37740080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После этого ее мировоззрение поменялось,</a:t>
            </a:r>
            <a:r>
              <a:rPr lang="ru-RU" baseline="0" dirty="0"/>
              <a:t> и она не смогла расстаться с ним. Она потеряла свою семью. Она потеряла свою жизнь. Таким образом она уплатила цену богатства.</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12</a:t>
            </a:fld>
            <a:endParaRPr lang="ru-RU"/>
          </a:p>
        </p:txBody>
      </p:sp>
    </p:spTree>
    <p:extLst>
      <p:ext uri="{BB962C8B-B14F-4D97-AF65-F5344CB8AC3E}">
        <p14:creationId xmlns:p14="http://schemas.microsoft.com/office/powerpoint/2010/main" val="4212829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Америка страдает от эпидемии названной «Изобилием». Чем больше люди имеют и</a:t>
            </a:r>
            <a:r>
              <a:rPr lang="ru-RU" baseline="0" dirty="0"/>
              <a:t> удовлетворяют свои нужды, тем больше они удаляются от счастья, и тем больше они живут в погоне за счастьем. Предметы роскоши одного поколения становятся обыденными вещами для другого. </a:t>
            </a:r>
            <a:endParaRPr lang="ru-RU" dirty="0"/>
          </a:p>
        </p:txBody>
      </p:sp>
      <p:sp>
        <p:nvSpPr>
          <p:cNvPr id="4" name="Номер слайда 3"/>
          <p:cNvSpPr>
            <a:spLocks noGrp="1"/>
          </p:cNvSpPr>
          <p:nvPr>
            <p:ph type="sldNum" sz="quarter" idx="10"/>
          </p:nvPr>
        </p:nvSpPr>
        <p:spPr/>
        <p:txBody>
          <a:bodyPr/>
          <a:lstStyle/>
          <a:p>
            <a:fld id="{54B1C2E2-EDD3-4D4C-97BF-5D710F48E929}" type="slidenum">
              <a:rPr lang="ru-RU" smtClean="0"/>
              <a:t>13</a:t>
            </a:fld>
            <a:endParaRPr lang="ru-RU"/>
          </a:p>
        </p:txBody>
      </p:sp>
    </p:spTree>
    <p:extLst>
      <p:ext uri="{BB962C8B-B14F-4D97-AF65-F5344CB8AC3E}">
        <p14:creationId xmlns:p14="http://schemas.microsoft.com/office/powerpoint/2010/main" val="10911319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4" name="Group 13"/>
          <p:cNvGrpSpPr/>
          <p:nvPr/>
        </p:nvGrpSpPr>
        <p:grpSpPr>
          <a:xfrm>
            <a:off x="-1588" y="0"/>
            <a:ext cx="12193588" cy="6861555"/>
            <a:chOff x="-1588" y="0"/>
            <a:chExt cx="12193588" cy="6861555"/>
          </a:xfrm>
        </p:grpSpPr>
        <p:sp>
          <p:nvSpPr>
            <p:cNvPr id="9" name="Rectangle 8"/>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1" name="Oval 1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Oval 11"/>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Oval 12"/>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a:prstGeom prst="rect">
            <a:avLst/>
          </a:prstGeom>
        </p:spPr>
        <p:txBody>
          <a:bodyPr anchor="b"/>
          <a:lstStyle>
            <a:lvl1pPr>
              <a:defRPr sz="5400"/>
            </a:lvl1pPr>
          </a:lstStyle>
          <a:p>
            <a:r>
              <a:rPr lang="ru-RU"/>
              <a:t>Образец заголовка</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tx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rot="5400000">
            <a:off x="10158984" y="1792224"/>
            <a:ext cx="990599" cy="304799"/>
          </a:xfrm>
        </p:spPr>
        <p:txBody>
          <a:bodyPr/>
          <a:lstStyle>
            <a:lvl1pPr algn="l">
              <a:defRPr b="0">
                <a:solidFill>
                  <a:schemeClr val="bg1"/>
                </a:solidFill>
              </a:defRPr>
            </a:lvl1p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a:xfrm rot="5400000">
            <a:off x="8951976" y="3227832"/>
            <a:ext cx="3867912" cy="310896"/>
          </a:xfrm>
        </p:spPr>
        <p:txBody>
          <a:bodyPr/>
          <a:lstStyle>
            <a:lvl1pPr>
              <a:defRPr sz="1000" b="0">
                <a:solidFill>
                  <a:schemeClr val="bg1"/>
                </a:solidFill>
              </a:defRPr>
            </a:lvl1pPr>
          </a:lstStyle>
          <a:p>
            <a:endParaRPr lang="ru-RU"/>
          </a:p>
        </p:txBody>
      </p:sp>
      <p:sp>
        <p:nvSpPr>
          <p:cNvPr id="8" name="Rectangle 7"/>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a:xfrm>
            <a:off x="10351008" y="292608"/>
            <a:ext cx="838199" cy="767687"/>
          </a:xfrm>
        </p:spPr>
        <p:txBody>
          <a:bodyPr/>
          <a:lstStyle>
            <a:lvl1pPr>
              <a:defRPr sz="2800" b="0" i="0">
                <a:latin typeface="+mj-lt"/>
              </a:defRPr>
            </a:lvl1pPr>
          </a:lstStyle>
          <a:p>
            <a:fld id="{684E60D7-B043-4E4F-AB25-9739ADF61548}" type="slidenum">
              <a:rPr lang="ru-RU" smtClean="0"/>
              <a:t>‹#›</a:t>
            </a:fld>
            <a:endParaRPr lang="ru-RU"/>
          </a:p>
        </p:txBody>
      </p:sp>
    </p:spTree>
    <p:extLst>
      <p:ext uri="{BB962C8B-B14F-4D97-AF65-F5344CB8AC3E}">
        <p14:creationId xmlns:p14="http://schemas.microsoft.com/office/powerpoint/2010/main" val="19315439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Панорамная фотография с подписью">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9"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7" y="4969927"/>
            <a:ext cx="8825657" cy="566738"/>
          </a:xfrm>
          <a:prstGeom prst="rect">
            <a:avLst/>
          </a:prstGeo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5" y="685800"/>
            <a:ext cx="8825658"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7" y="5536665"/>
            <a:ext cx="8825656" cy="493712"/>
          </a:xfrm>
        </p:spPr>
        <p:txBody>
          <a:bodyPr>
            <a:normAutofit/>
          </a:bodyPr>
          <a:lstStyle>
            <a:lvl1pPr marL="0" indent="0">
              <a:buNone/>
              <a:defRPr sz="12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363DCB77-D519-4686-B796-FD42F118883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2" name="Rectangle 11"/>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26417204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0" name="Rectangle 9"/>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9"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1060704"/>
            <a:ext cx="8833104" cy="1371600"/>
          </a:xfrm>
          <a:prstGeom prst="rect">
            <a:avLst/>
          </a:prstGeom>
        </p:spPr>
        <p:txBody>
          <a:bodyPr anchor="ctr" anchorCtr="0"/>
          <a:lstStyle>
            <a:lvl1pPr>
              <a:defRPr sz="4000"/>
            </a:lvl1pPr>
          </a:lstStyle>
          <a:p>
            <a:r>
              <a:rPr lang="ru-RU"/>
              <a:t>Образец заголовка</a:t>
            </a:r>
            <a:endParaRPr lang="en-US" dirty="0"/>
          </a:p>
        </p:txBody>
      </p:sp>
      <p:sp>
        <p:nvSpPr>
          <p:cNvPr id="8" name="Text Placeholder 3"/>
          <p:cNvSpPr>
            <a:spLocks noGrp="1"/>
          </p:cNvSpPr>
          <p:nvPr>
            <p:ph type="body" sz="half" idx="2"/>
          </p:nvPr>
        </p:nvSpPr>
        <p:spPr>
          <a:xfrm>
            <a:off x="1152144" y="3547872"/>
            <a:ext cx="8825659" cy="2478024"/>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7990144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7" name="Group 6"/>
          <p:cNvGrpSpPr/>
          <p:nvPr/>
        </p:nvGrpSpPr>
        <p:grpSpPr>
          <a:xfrm>
            <a:off x="-1588" y="0"/>
            <a:ext cx="12193588" cy="6861555"/>
            <a:chOff x="-1588" y="0"/>
            <a:chExt cx="12193588" cy="6861555"/>
          </a:xfrm>
        </p:grpSpPr>
        <p:sp>
          <p:nvSpPr>
            <p:cNvPr id="16" name="Rectangle 15"/>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8" name="Oval 17"/>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7"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2" name="TextBox 11"/>
          <p:cNvSpPr txBox="1"/>
          <p:nvPr/>
        </p:nvSpPr>
        <p:spPr bwMode="gray">
          <a:xfrm>
            <a:off x="898295" y="596767"/>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15" name="TextBox 14"/>
          <p:cNvSpPr txBox="1"/>
          <p:nvPr/>
        </p:nvSpPr>
        <p:spPr bwMode="gray">
          <a:xfrm>
            <a:off x="9715063" y="2629300"/>
            <a:ext cx="801912" cy="156966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cs typeface="Arial"/>
              </a:defRPr>
            </a:lvl1pPr>
          </a:lstStyle>
          <a:p>
            <a:pPr lvl="0"/>
            <a:r>
              <a:rPr lang="en-US" sz="9600" dirty="0">
                <a:solidFill>
                  <a:schemeClr val="tx2">
                    <a:lumMod val="40000"/>
                    <a:lumOff val="60000"/>
                  </a:schemeClr>
                </a:solidFill>
              </a:rPr>
              <a:t>”</a:t>
            </a:r>
          </a:p>
        </p:txBody>
      </p:sp>
      <p:sp>
        <p:nvSpPr>
          <p:cNvPr id="2" name="Title 1"/>
          <p:cNvSpPr>
            <a:spLocks noGrp="1"/>
          </p:cNvSpPr>
          <p:nvPr>
            <p:ph type="title"/>
          </p:nvPr>
        </p:nvSpPr>
        <p:spPr>
          <a:xfrm>
            <a:off x="1574801" y="980517"/>
            <a:ext cx="8460983" cy="2698249"/>
          </a:xfrm>
          <a:prstGeom prst="rect">
            <a:avLst/>
          </a:prstGeom>
        </p:spPr>
        <p:txBody>
          <a:bodyPr anchor="ctr" anchorCtr="0"/>
          <a:lstStyle>
            <a:lvl1pPr>
              <a:defRPr sz="4000"/>
            </a:lvl1pPr>
          </a:lstStyle>
          <a:p>
            <a:r>
              <a:rPr lang="ru-RU"/>
              <a:t>Образец заголовка</a:t>
            </a:r>
            <a:endParaRPr lang="en-US" dirty="0"/>
          </a:p>
        </p:txBody>
      </p:sp>
      <p:sp>
        <p:nvSpPr>
          <p:cNvPr id="11" name="Text Placeholder 3"/>
          <p:cNvSpPr>
            <a:spLocks noGrp="1"/>
          </p:cNvSpPr>
          <p:nvPr>
            <p:ph type="body" sz="half" idx="14"/>
          </p:nvPr>
        </p:nvSpPr>
        <p:spPr bwMode="gray">
          <a:xfrm>
            <a:off x="1945945" y="3679987"/>
            <a:ext cx="7725772" cy="342174"/>
          </a:xfrm>
        </p:spPr>
        <p:txBody>
          <a:bodyPr vert="horz" lIns="91440" tIns="45720" rIns="91440" bIns="45720" rtlCol="0" anchor="t">
            <a:normAutofit/>
          </a:bodyPr>
          <a:lstStyle>
            <a:lvl1pPr>
              <a:buNone/>
              <a:defRPr lang="en-US" sz="1400" cap="small" dirty="0">
                <a:solidFill>
                  <a:schemeClr val="tx2">
                    <a:lumMod val="40000"/>
                    <a:lumOff val="60000"/>
                  </a:schemeClr>
                </a:solidFill>
                <a:latin typeface="+mn-lt"/>
              </a:defRPr>
            </a:lvl1pPr>
          </a:lstStyle>
          <a:p>
            <a:pPr marL="0" lvl="0" indent="0">
              <a:buNone/>
            </a:pPr>
            <a:r>
              <a:rPr lang="ru-RU"/>
              <a:t>Образец текста</a:t>
            </a:r>
          </a:p>
        </p:txBody>
      </p:sp>
      <p:sp>
        <p:nvSpPr>
          <p:cNvPr id="10" name="Text Placeholder 3"/>
          <p:cNvSpPr>
            <a:spLocks noGrp="1"/>
          </p:cNvSpPr>
          <p:nvPr>
            <p:ph type="body" sz="half" idx="2"/>
          </p:nvPr>
        </p:nvSpPr>
        <p:spPr>
          <a:xfrm>
            <a:off x="1154954" y="5029198"/>
            <a:ext cx="8825659" cy="997858"/>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23" name="Rectangle 2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7016676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16" name="Group 15"/>
          <p:cNvGrpSpPr/>
          <p:nvPr/>
        </p:nvGrpSpPr>
        <p:grpSpPr>
          <a:xfrm>
            <a:off x="-1588" y="0"/>
            <a:ext cx="12193588" cy="6861555"/>
            <a:chOff x="-1588" y="0"/>
            <a:chExt cx="12193588" cy="6861555"/>
          </a:xfrm>
        </p:grpSpPr>
        <p:sp>
          <p:nvSpPr>
            <p:cNvPr id="11" name="Rectangle 10"/>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Oval 13"/>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3525"/>
            <a:ext cx="8865623" cy="1819656"/>
          </a:xfrm>
          <a:prstGeom prst="rect">
            <a:avLst/>
          </a:prstGeo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5029200"/>
            <a:ext cx="8825659"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8840504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2603500"/>
            <a:ext cx="3129168"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1154954" y="3179764"/>
            <a:ext cx="3129168"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12721" y="2603500"/>
            <a:ext cx="3145380" cy="576261"/>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4512721" y="3179764"/>
            <a:ext cx="3145380"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886700" y="2595032"/>
            <a:ext cx="3161029" cy="58473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886700" y="3179764"/>
            <a:ext cx="3161029" cy="2847290"/>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4384991" y="2603500"/>
            <a:ext cx="32564"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5824" y="2603500"/>
            <a:ext cx="0" cy="3423554"/>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63DCB77-D519-4686-B796-FD42F118883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32745429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nchor="ctr" anchorCtr="0"/>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4532845"/>
            <a:ext cx="3050438" cy="576260"/>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9" name="Picture Placeholder 2"/>
          <p:cNvSpPr>
            <a:spLocks noGrp="1" noChangeAspect="1"/>
          </p:cNvSpPr>
          <p:nvPr>
            <p:ph type="pic" idx="15"/>
          </p:nvPr>
        </p:nvSpPr>
        <p:spPr>
          <a:xfrm>
            <a:off x="1334552" y="2610916"/>
            <a:ext cx="2691242" cy="1584094"/>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1154954" y="5109107"/>
            <a:ext cx="3050438" cy="91794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68865"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0" name="Picture Placeholder 2"/>
          <p:cNvSpPr>
            <a:spLocks noGrp="1" noChangeAspect="1"/>
          </p:cNvSpPr>
          <p:nvPr>
            <p:ph type="pic" idx="21"/>
          </p:nvPr>
        </p:nvSpPr>
        <p:spPr>
          <a:xfrm>
            <a:off x="474846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4568865" y="5109108"/>
            <a:ext cx="3050438" cy="91257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983433" y="4532842"/>
            <a:ext cx="305043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31"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983433" y="5109107"/>
            <a:ext cx="3050438" cy="917947"/>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4384245" y="2603500"/>
            <a:ext cx="1"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807352" y="2603500"/>
            <a:ext cx="0" cy="3461811"/>
          </a:xfrm>
          <a:prstGeom prst="line">
            <a:avLst/>
          </a:prstGeom>
          <a:ln w="12700" cmpd="sng">
            <a:solidFill>
              <a:schemeClr val="tx1">
                <a:lumMod val="75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363DCB77-D519-4686-B796-FD42F118883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7202388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a:prstGeom prst="rect">
            <a:avLst/>
          </a:prstGeo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2595033"/>
            <a:ext cx="8825659" cy="3424768"/>
          </a:xfrm>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60621063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8" name="Group 7"/>
          <p:cNvGrpSpPr/>
          <p:nvPr/>
        </p:nvGrpSpPr>
        <p:grpSpPr>
          <a:xfrm>
            <a:off x="-1588" y="0"/>
            <a:ext cx="12193588" cy="6861555"/>
            <a:chOff x="-1588" y="0"/>
            <a:chExt cx="12193588" cy="6861555"/>
          </a:xfrm>
        </p:grpSpPr>
        <p:sp>
          <p:nvSpPr>
            <p:cNvPr id="15" name="Rectangle 14"/>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2"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3" name="Rectangle 12"/>
            <p:cNvSpPr/>
            <p:nvPr/>
          </p:nvSpPr>
          <p:spPr>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6"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76756" y="1278466"/>
            <a:ext cx="1441567" cy="4748591"/>
          </a:xfrm>
          <a:prstGeom prst="rect">
            <a:avLst/>
          </a:prstGeo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1278465"/>
            <a:ext cx="6256025" cy="4748591"/>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20" name="Rectangle 1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26123776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9"/>
            <a:ext cx="8825659" cy="706964"/>
          </a:xfrm>
          <a:prstGeom prst="rect">
            <a:avLst/>
          </a:prstGeom>
        </p:spPr>
        <p:txBody>
          <a:bodyPr anchor="ctr"/>
          <a:lstStyle/>
          <a:p>
            <a:r>
              <a:rPr lang="ru-RU"/>
              <a:t>Образец заголовка</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lvl1pPr>
              <a:defRPr sz="1000" b="1"/>
            </a:lvl1pPr>
          </a:lstStyle>
          <a:p>
            <a:endParaRPr lang="ru-RU"/>
          </a:p>
        </p:txBody>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891094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17" name="Group 16"/>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9" name="Rectangle 8"/>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8"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7"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6" y="2679192"/>
            <a:ext cx="4343400" cy="2286000"/>
          </a:xfrm>
          <a:prstGeom prst="rect">
            <a:avLst/>
          </a:prstGeom>
        </p:spPr>
        <p:txBody>
          <a:bodyPr anchor="ctr" anchorCtr="0"/>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894576" y="2679192"/>
            <a:ext cx="3758184" cy="2286000"/>
          </a:xfrm>
        </p:spPr>
        <p:txBody>
          <a:bodyPr anchor="ctr" anchorCtr="0"/>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363DCB77-D519-4686-B796-FD42F118883B}" type="datetimeFigureOut">
              <a:rPr lang="ru-RU" smtClean="0"/>
              <a:t>27.06.2022</a:t>
            </a:fld>
            <a:endParaRPr lang="ru-RU"/>
          </a:p>
        </p:txBody>
      </p:sp>
      <p:sp>
        <p:nvSpPr>
          <p:cNvPr id="5" name="Footer Placeholder 4"/>
          <p:cNvSpPr>
            <a:spLocks noGrp="1"/>
          </p:cNvSpPr>
          <p:nvPr>
            <p:ph type="ftr" sz="quarter" idx="11"/>
          </p:nvPr>
        </p:nvSpPr>
        <p:spPr/>
        <p:txBody>
          <a:bodyPr/>
          <a:lstStyle>
            <a:lvl1pPr>
              <a:defRPr sz="1000" b="1"/>
            </a:lvl1pPr>
          </a:lstStyle>
          <a:p>
            <a:endParaRPr lang="ru-RU"/>
          </a:p>
        </p:txBody>
      </p:sp>
      <p:sp>
        <p:nvSpPr>
          <p:cNvPr id="10" name="Rectangle 9"/>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715905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1154953" y="969264"/>
            <a:ext cx="8825659" cy="704088"/>
          </a:xfrm>
          <a:prstGeom prst="rect">
            <a:avLst/>
          </a:prstGeom>
        </p:spPr>
        <p:txBody>
          <a:bodyPr/>
          <a:lstStyle/>
          <a:p>
            <a:r>
              <a:rPr lang="ru-RU"/>
              <a:t>Образец заголовка</a:t>
            </a:r>
            <a:endParaRPr lang="en-US" dirty="0"/>
          </a:p>
        </p:txBody>
      </p:sp>
      <p:sp>
        <p:nvSpPr>
          <p:cNvPr id="3" name="Content Placeholder 2"/>
          <p:cNvSpPr>
            <a:spLocks noGrp="1"/>
          </p:cNvSpPr>
          <p:nvPr>
            <p:ph sz="half" idx="1"/>
          </p:nvPr>
        </p:nvSpPr>
        <p:spPr>
          <a:xfrm>
            <a:off x="1154954" y="2603500"/>
            <a:ext cx="4828032" cy="3416301"/>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08776" y="2603500"/>
            <a:ext cx="4828032" cy="341630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363DCB77-D519-4686-B796-FD42F118883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5633975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54954" y="969264"/>
            <a:ext cx="8825659" cy="704088"/>
          </a:xfrm>
          <a:prstGeom prst="rect">
            <a:avLst/>
          </a:prstGeom>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54954"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4954" y="3198448"/>
            <a:ext cx="4828032" cy="2843784"/>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08776" y="2606040"/>
            <a:ext cx="482803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08711" y="3187921"/>
            <a:ext cx="4825160" cy="2854311"/>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363DCB77-D519-4686-B796-FD42F118883B}"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3725142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152144" y="969264"/>
            <a:ext cx="8825659" cy="704088"/>
          </a:xfrm>
          <a:prstGeom prst="rect">
            <a:avLst/>
          </a:prstGeom>
        </p:spPr>
        <p:txBody>
          <a:body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363DCB77-D519-4686-B796-FD42F118883B}" type="datetimeFigureOut">
              <a:rPr lang="ru-RU" smtClean="0"/>
              <a:t>27.06.2022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10284793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63DCB77-D519-4686-B796-FD42F118883B}" type="datetimeFigureOut">
              <a:rPr lang="ru-RU" smtClean="0"/>
              <a:t>27.06.2022</a:t>
            </a:fld>
            <a:endParaRPr lang="ru-RU"/>
          </a:p>
        </p:txBody>
      </p:sp>
      <p:sp>
        <p:nvSpPr>
          <p:cNvPr id="3" name="Footer Placeholder 2"/>
          <p:cNvSpPr>
            <a:spLocks noGrp="1"/>
          </p:cNvSpPr>
          <p:nvPr>
            <p:ph type="ftr" sz="quarter" idx="11"/>
          </p:nvPr>
        </p:nvSpPr>
        <p:spPr/>
        <p:txBody>
          <a:bodyPr/>
          <a:lstStyle/>
          <a:p>
            <a:endParaRPr lang="ru-RU"/>
          </a:p>
        </p:txBody>
      </p:sp>
      <p:sp>
        <p:nvSpPr>
          <p:cNvPr id="6" name="Rectangle 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3570474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3" y="1298448"/>
            <a:ext cx="2793159" cy="1597152"/>
          </a:xfrm>
          <a:prstGeom prst="rect">
            <a:avLst/>
          </a:prstGeo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779008" y="1447800"/>
            <a:ext cx="5195997" cy="45720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bwMode="gray">
          <a:xfrm>
            <a:off x="1154953" y="3129280"/>
            <a:ext cx="2793159" cy="2895599"/>
          </a:xfrm>
        </p:spPr>
        <p:txBody>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363DCB77-D519-4686-B796-FD42F118883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5268644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18" name="Group 17"/>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2">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8" name="Rectangle 7"/>
            <p:cNvSpPr/>
            <p:nvPr/>
          </p:nvSpPr>
          <p:spPr>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9"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0"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3907" y="1693332"/>
            <a:ext cx="3860259" cy="1735668"/>
          </a:xfrm>
          <a:prstGeom prst="rect">
            <a:avLst/>
          </a:prstGeo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bwMode="gray">
          <a:xfrm>
            <a:off x="1154955" y="3657600"/>
            <a:ext cx="3859212" cy="1371600"/>
          </a:xfrm>
        </p:spPr>
        <p:txBody>
          <a:bodyPr>
            <a:normAutofit/>
          </a:bodyPr>
          <a:lstStyle>
            <a:lvl1pPr marL="0" indent="0">
              <a:buNone/>
              <a:defRPr sz="1400">
                <a:solidFill>
                  <a:schemeClr val="tx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363DCB77-D519-4686-B796-FD42F118883B}"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684E60D7-B043-4E4F-AB25-9739ADF61548}" type="slidenum">
              <a:rPr lang="ru-RU" smtClean="0"/>
              <a:t>‹#›</a:t>
            </a:fld>
            <a:endParaRPr lang="ru-RU"/>
          </a:p>
        </p:txBody>
      </p:sp>
    </p:spTree>
    <p:extLst>
      <p:ext uri="{BB962C8B-B14F-4D97-AF65-F5344CB8AC3E}">
        <p14:creationId xmlns:p14="http://schemas.microsoft.com/office/powerpoint/2010/main" val="2846220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 name="Group 1"/>
          <p:cNvGrpSpPr/>
          <p:nvPr/>
        </p:nvGrpSpPr>
        <p:grpSpPr>
          <a:xfrm>
            <a:off x="-1588" y="0"/>
            <a:ext cx="12193588" cy="6861555"/>
            <a:chOff x="-1588" y="0"/>
            <a:chExt cx="12193588" cy="6861555"/>
          </a:xfrm>
        </p:grpSpPr>
        <p:sp>
          <p:nvSpPr>
            <p:cNvPr id="12" name="Rectangle 11"/>
            <p:cNvSpPr/>
            <p:nvPr/>
          </p:nvSpPr>
          <p:spPr>
            <a:xfrm>
              <a:off x="0" y="0"/>
              <a:ext cx="12192000" cy="6858000"/>
            </a:xfrm>
            <a:prstGeom prst="rect">
              <a:avLst/>
            </a:prstGeom>
            <a:blipFill>
              <a:blip r:embed="rId19">
                <a:duotone>
                  <a:schemeClr val="dk2">
                    <a:shade val="69000"/>
                    <a:hueMod val="108000"/>
                    <a:satMod val="164000"/>
                    <a:lumMod val="74000"/>
                  </a:schemeClr>
                  <a:schemeClr val="dk2">
                    <a:tint val="96000"/>
                    <a:hueMod val="88000"/>
                    <a:satMod val="140000"/>
                    <a:lumMod val="13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1" name="Oval 20"/>
            <p:cNvSpPr/>
            <p:nvPr/>
          </p:nvSpPr>
          <p:spPr>
            <a:xfrm>
              <a:off x="8761412" y="18288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761412" y="5870955"/>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88"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34"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27"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2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30"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ru-RU"/>
              <a:t>Образец заголовка</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652760" y="6391656"/>
            <a:ext cx="990599" cy="304799"/>
          </a:xfrm>
          <a:prstGeom prst="rect">
            <a:avLst/>
          </a:prstGeom>
        </p:spPr>
        <p:txBody>
          <a:bodyPr vert="horz" lIns="91440" tIns="45720" rIns="91440" bIns="45720" rtlCol="0" anchor="ctr" anchorCtr="0"/>
          <a:lstStyle>
            <a:lvl1pPr algn="r">
              <a:defRPr sz="1000" b="1" i="0">
                <a:solidFill>
                  <a:schemeClr val="accent1"/>
                </a:solidFill>
              </a:defRPr>
            </a:lvl1pPr>
          </a:lstStyle>
          <a:p>
            <a:fld id="{363DCB77-D519-4686-B796-FD42F118883B}" type="datetimeFigureOut">
              <a:rPr lang="ru-RU" smtClean="0"/>
              <a:t>27.06.2022</a:t>
            </a:fld>
            <a:endParaRPr lang="ru-RU"/>
          </a:p>
        </p:txBody>
      </p:sp>
      <p:sp>
        <p:nvSpPr>
          <p:cNvPr id="5" name="Footer Placeholder 4"/>
          <p:cNvSpPr>
            <a:spLocks noGrp="1"/>
          </p:cNvSpPr>
          <p:nvPr>
            <p:ph type="ftr" sz="quarter" idx="3"/>
          </p:nvPr>
        </p:nvSpPr>
        <p:spPr>
          <a:xfrm>
            <a:off x="557784" y="6391656"/>
            <a:ext cx="3867912" cy="310896"/>
          </a:xfrm>
          <a:prstGeom prst="rect">
            <a:avLst/>
          </a:prstGeom>
        </p:spPr>
        <p:txBody>
          <a:bodyPr vert="horz" lIns="91440" tIns="45720" rIns="91440" bIns="45720" rtlCol="0" anchor="ctr" anchorCtr="0"/>
          <a:lstStyle>
            <a:lvl1pPr algn="l">
              <a:defRPr sz="1000" b="1" i="0">
                <a:solidFill>
                  <a:schemeClr val="accent1"/>
                </a:solidFill>
              </a:defRPr>
            </a:lvl1pPr>
          </a:lstStyle>
          <a:p>
            <a:endParaRPr lang="ru-RU"/>
          </a:p>
        </p:txBody>
      </p:sp>
      <p:sp>
        <p:nvSpPr>
          <p:cNvPr id="29" name="Rectangle 2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684E60D7-B043-4E4F-AB25-9739ADF61548}" type="slidenum">
              <a:rPr lang="ru-RU" smtClean="0"/>
              <a:t>‹#›</a:t>
            </a:fld>
            <a:endParaRPr lang="ru-RU"/>
          </a:p>
        </p:txBody>
      </p:sp>
    </p:spTree>
    <p:extLst>
      <p:ext uri="{BB962C8B-B14F-4D97-AF65-F5344CB8AC3E}">
        <p14:creationId xmlns:p14="http://schemas.microsoft.com/office/powerpoint/2010/main" val="3121279949"/>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 id="2147483695"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54955" y="1453941"/>
            <a:ext cx="6224639" cy="2446509"/>
          </a:xfrm>
        </p:spPr>
        <p:txBody>
          <a:bodyPr/>
          <a:lstStyle/>
          <a:p>
            <a:r>
              <a:rPr lang="ru-RU" dirty="0"/>
              <a:t>Финансовая сторона дела</a:t>
            </a:r>
          </a:p>
        </p:txBody>
      </p:sp>
      <p:sp>
        <p:nvSpPr>
          <p:cNvPr id="3" name="Подзаголовок 2"/>
          <p:cNvSpPr>
            <a:spLocks noGrp="1"/>
          </p:cNvSpPr>
          <p:nvPr>
            <p:ph type="subTitle" idx="1"/>
          </p:nvPr>
        </p:nvSpPr>
        <p:spPr/>
        <p:txBody>
          <a:bodyPr/>
          <a:lstStyle/>
          <a:p>
            <a:r>
              <a:rPr lang="ru-RU" dirty="0"/>
              <a:t>Встреча 9 </a:t>
            </a:r>
          </a:p>
          <a:p>
            <a:r>
              <a:rPr lang="ru-RU" dirty="0"/>
              <a:t>Курс «Добрачное консультирование»</a:t>
            </a:r>
          </a:p>
          <a:p>
            <a:endParaRPr lang="ru-RU" dirty="0"/>
          </a:p>
          <a:p>
            <a:endParaRPr lang="ru-RU" dirty="0"/>
          </a:p>
        </p:txBody>
      </p:sp>
      <p:pic>
        <p:nvPicPr>
          <p:cNvPr id="4" name="Рисунок 3"/>
          <p:cNvPicPr>
            <a:picLocks noChangeAspect="1"/>
          </p:cNvPicPr>
          <p:nvPr/>
        </p:nvPicPr>
        <p:blipFill>
          <a:blip r:embed="rId2"/>
          <a:stretch>
            <a:fillRect/>
          </a:stretch>
        </p:blipFill>
        <p:spPr>
          <a:xfrm>
            <a:off x="6697975" y="1866329"/>
            <a:ext cx="4183607" cy="2355216"/>
          </a:xfrm>
          <a:prstGeom prst="rect">
            <a:avLst/>
          </a:prstGeom>
        </p:spPr>
      </p:pic>
      <p:sp>
        <p:nvSpPr>
          <p:cNvPr id="5" name="TextBox 4">
            <a:extLst>
              <a:ext uri="{FF2B5EF4-FFF2-40B4-BE49-F238E27FC236}">
                <a16:creationId xmlns:a16="http://schemas.microsoft.com/office/drawing/2014/main" id="{A975CF5C-5363-3B1A-B7FF-BE9FB2C6D344}"/>
              </a:ext>
            </a:extLst>
          </p:cNvPr>
          <p:cNvSpPr txBox="1"/>
          <p:nvPr/>
        </p:nvSpPr>
        <p:spPr>
          <a:xfrm>
            <a:off x="7250806" y="5427099"/>
            <a:ext cx="4081567" cy="646331"/>
          </a:xfrm>
          <a:prstGeom prst="rect">
            <a:avLst/>
          </a:prstGeom>
          <a:noFill/>
        </p:spPr>
        <p:txBody>
          <a:bodyPr wrap="none" rtlCol="0">
            <a:spAutoFit/>
          </a:bodyPr>
          <a:lstStyle/>
          <a:p>
            <a:r>
              <a:rPr lang="ru-KG" dirty="0">
                <a:solidFill>
                  <a:schemeClr val="bg1"/>
                </a:solidFill>
              </a:rPr>
              <a:t>Автор презентации: Диль Наталья</a:t>
            </a:r>
          </a:p>
          <a:p>
            <a:r>
              <a:rPr lang="ru-KG" dirty="0">
                <a:solidFill>
                  <a:schemeClr val="bg1"/>
                </a:solidFill>
              </a:rPr>
              <a:t>Кыргызская Миссия ЮУМ 2022г</a:t>
            </a:r>
          </a:p>
        </p:txBody>
      </p:sp>
    </p:spTree>
    <p:extLst>
      <p:ext uri="{BB962C8B-B14F-4D97-AF65-F5344CB8AC3E}">
        <p14:creationId xmlns:p14="http://schemas.microsoft.com/office/powerpoint/2010/main" val="41478785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Елена Уайт советует:</a:t>
            </a:r>
          </a:p>
        </p:txBody>
      </p:sp>
      <p:sp>
        <p:nvSpPr>
          <p:cNvPr id="3" name="Объект 2"/>
          <p:cNvSpPr>
            <a:spLocks noGrp="1"/>
          </p:cNvSpPr>
          <p:nvPr>
            <p:ph idx="1"/>
          </p:nvPr>
        </p:nvSpPr>
        <p:spPr>
          <a:xfrm>
            <a:off x="1586910" y="2940089"/>
            <a:ext cx="8825659" cy="3416300"/>
          </a:xfrm>
        </p:spPr>
        <p:txBody>
          <a:bodyPr/>
          <a:lstStyle/>
          <a:p>
            <a:pPr marL="0" indent="0" algn="ctr">
              <a:buNone/>
            </a:pPr>
            <a:r>
              <a:rPr lang="ru-RU" sz="2400" dirty="0"/>
              <a:t>«Отдайте то, что имеете сейчас, и по мере сотрудничества со Христом, ваша рука откроется, чтобы отдать еще больше, и Бог наполнит опять вашу руку, чтобы сокровища истины могли быть преподнесены многим душам. Он даст вам, чтобы вы отдали другим»</a:t>
            </a:r>
          </a:p>
          <a:p>
            <a:pPr marL="0" indent="0" algn="ctr">
              <a:buNone/>
            </a:pPr>
            <a:r>
              <a:rPr lang="ru-RU" sz="2400" dirty="0"/>
              <a:t>(Наше высшее призвание, с.199)</a:t>
            </a:r>
          </a:p>
          <a:p>
            <a:pPr marL="0" indent="0" algn="ctr">
              <a:buNone/>
            </a:pPr>
            <a:endParaRPr lang="ru-RU" sz="2400" dirty="0"/>
          </a:p>
          <a:p>
            <a:pPr marL="0" indent="0">
              <a:buNone/>
            </a:pPr>
            <a:endParaRPr lang="ru-RU" dirty="0"/>
          </a:p>
        </p:txBody>
      </p:sp>
    </p:spTree>
    <p:extLst>
      <p:ext uri="{BB962C8B-B14F-4D97-AF65-F5344CB8AC3E}">
        <p14:creationId xmlns:p14="http://schemas.microsoft.com/office/powerpoint/2010/main" val="2235331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Утверждайте личное достоинство</a:t>
            </a:r>
          </a:p>
        </p:txBody>
      </p:sp>
      <p:sp>
        <p:nvSpPr>
          <p:cNvPr id="3" name="Объект 2"/>
          <p:cNvSpPr>
            <a:spLocks noGrp="1"/>
          </p:cNvSpPr>
          <p:nvPr>
            <p:ph idx="1"/>
          </p:nvPr>
        </p:nvSpPr>
        <p:spPr>
          <a:xfrm>
            <a:off x="459473" y="2374710"/>
            <a:ext cx="8407021" cy="4155744"/>
          </a:xfrm>
        </p:spPr>
        <p:txBody>
          <a:bodyPr>
            <a:normAutofit fontScale="92500" lnSpcReduction="10000"/>
          </a:bodyPr>
          <a:lstStyle/>
          <a:p>
            <a:r>
              <a:rPr lang="ru-RU" dirty="0"/>
              <a:t>Многие мужчины предполагают, что их мужская честь и достоинство измеряется способностью делать деньги. Поэтому чувство личного достоинства часто резко понижается, если достаток семьи падает </a:t>
            </a:r>
          </a:p>
          <a:p>
            <a:r>
              <a:rPr lang="ru-RU" dirty="0"/>
              <a:t>Деньги важны, но не настолько, чтобы стать мерилом достоинства </a:t>
            </a:r>
          </a:p>
          <a:p>
            <a:pPr marL="0" indent="0">
              <a:buNone/>
            </a:pPr>
            <a:r>
              <a:rPr lang="ru-RU" dirty="0"/>
              <a:t>Критерий самоуважения христиан более возвышен, чем деньги</a:t>
            </a:r>
          </a:p>
          <a:p>
            <a:r>
              <a:rPr lang="ru-RU" dirty="0"/>
              <a:t>Утверждайте личное достоинство через творчество.</a:t>
            </a:r>
          </a:p>
          <a:p>
            <a:pPr marL="0" indent="0">
              <a:buNone/>
            </a:pPr>
            <a:r>
              <a:rPr lang="ru-RU" dirty="0"/>
              <a:t>Просите Бога привести вашу жизнь в соответствие Его плана и успех будет сопутствовать вам. Единственный путь, который ведет вас к неудаче – это отказ принять Божий план жизни.</a:t>
            </a:r>
          </a:p>
          <a:p>
            <a:r>
              <a:rPr lang="ru-RU" dirty="0"/>
              <a:t>Утверждайте личное достоинство через призму спасения.</a:t>
            </a:r>
          </a:p>
          <a:p>
            <a:pPr marL="0" indent="0">
              <a:buNone/>
            </a:pPr>
            <a:r>
              <a:rPr lang="ru-RU" dirty="0"/>
              <a:t>Не считайте деньги критерием, определяющим чувство личного достоинства. Будьте христианином. Оценивайте себя во свете творения и искупления. </a:t>
            </a:r>
          </a:p>
        </p:txBody>
      </p:sp>
      <p:pic>
        <p:nvPicPr>
          <p:cNvPr id="5" name="Рисунок 4"/>
          <p:cNvPicPr>
            <a:picLocks noChangeAspect="1"/>
          </p:cNvPicPr>
          <p:nvPr/>
        </p:nvPicPr>
        <p:blipFill>
          <a:blip r:embed="rId3"/>
          <a:stretch>
            <a:fillRect/>
          </a:stretch>
        </p:blipFill>
        <p:spPr>
          <a:xfrm>
            <a:off x="8866494" y="2808737"/>
            <a:ext cx="3008753" cy="20089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83098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3. Сомневайтесь в значимости богатства.</a:t>
            </a:r>
          </a:p>
        </p:txBody>
      </p:sp>
      <p:sp>
        <p:nvSpPr>
          <p:cNvPr id="3" name="Объект 2"/>
          <p:cNvSpPr>
            <a:spLocks noGrp="1"/>
          </p:cNvSpPr>
          <p:nvPr>
            <p:ph idx="1"/>
          </p:nvPr>
        </p:nvSpPr>
        <p:spPr>
          <a:xfrm>
            <a:off x="4039738" y="2538482"/>
            <a:ext cx="7813342" cy="4319518"/>
          </a:xfrm>
        </p:spPr>
        <p:txBody>
          <a:bodyPr>
            <a:normAutofit/>
          </a:bodyPr>
          <a:lstStyle/>
          <a:p>
            <a:r>
              <a:rPr lang="ru-RU" sz="2000" dirty="0"/>
              <a:t>Мы все подвержены искушению видеть счастье в богатстве, но Иисус настойчиво утверждал: «Смотрите, берегитесь любостяжания, ибо жизнь человека не зависит от изобилия его имения» </a:t>
            </a:r>
            <a:r>
              <a:rPr lang="ru-RU" sz="2000" b="1" dirty="0"/>
              <a:t>(Лк.12:15)</a:t>
            </a:r>
            <a:endParaRPr lang="ru-RU" sz="2000" dirty="0"/>
          </a:p>
          <a:p>
            <a:r>
              <a:rPr lang="ru-RU" sz="2000" dirty="0"/>
              <a:t>Не слишком полагайтесь на мнение, что вам было бы лучше, если бы у вас было больше денег. В этом ловушка, потому что на практике получается так, чем больше вы имеете, тем больше вам хочется иметь </a:t>
            </a:r>
          </a:p>
          <a:p>
            <a:r>
              <a:rPr lang="ru-RU" sz="2000" dirty="0"/>
              <a:t>Вспоминайте жену Лота. Она, несомненно была довольно своим положением жены путешественника до тех пор, пока не испытала оседлую жизнь в достатке </a:t>
            </a:r>
          </a:p>
        </p:txBody>
      </p:sp>
      <p:pic>
        <p:nvPicPr>
          <p:cNvPr id="6" name="Рисунок 5"/>
          <p:cNvPicPr>
            <a:picLocks noChangeAspect="1"/>
          </p:cNvPicPr>
          <p:nvPr/>
        </p:nvPicPr>
        <p:blipFill>
          <a:blip r:embed="rId3"/>
          <a:stretch>
            <a:fillRect/>
          </a:stretch>
        </p:blipFill>
        <p:spPr>
          <a:xfrm>
            <a:off x="399301" y="3169551"/>
            <a:ext cx="3640437" cy="2391912"/>
          </a:xfrm>
          <a:prstGeom prst="rect">
            <a:avLst/>
          </a:prstGeom>
        </p:spPr>
      </p:pic>
    </p:spTree>
    <p:extLst>
      <p:ext uri="{BB962C8B-B14F-4D97-AF65-F5344CB8AC3E}">
        <p14:creationId xmlns:p14="http://schemas.microsoft.com/office/powerpoint/2010/main" val="37419628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Иллюстрация Елены Уайт </a:t>
            </a:r>
          </a:p>
        </p:txBody>
      </p:sp>
      <p:sp>
        <p:nvSpPr>
          <p:cNvPr id="3" name="Объект 2"/>
          <p:cNvSpPr>
            <a:spLocks noGrp="1"/>
          </p:cNvSpPr>
          <p:nvPr>
            <p:ph idx="1"/>
          </p:nvPr>
        </p:nvSpPr>
        <p:spPr>
          <a:xfrm>
            <a:off x="909295" y="2651266"/>
            <a:ext cx="8825659" cy="3416300"/>
          </a:xfrm>
        </p:spPr>
        <p:txBody>
          <a:bodyPr/>
          <a:lstStyle/>
          <a:p>
            <a:pPr marL="0" indent="0" algn="ctr">
              <a:buNone/>
            </a:pPr>
            <a:r>
              <a:rPr lang="ru-RU" sz="2800" dirty="0"/>
              <a:t>«Не трудно нести пустую чашу, но чтобы нести чашу, наполненную до краев, нужны сбалансированные усилия и особое умение. Горе и несчастье вызывают скорбь, но самым опасным для духовной жизни является благополучие» </a:t>
            </a:r>
          </a:p>
          <a:p>
            <a:pPr marL="0" indent="0" algn="ctr">
              <a:buNone/>
            </a:pPr>
            <a:r>
              <a:rPr lang="ru-RU" sz="2800" dirty="0"/>
              <a:t>(Пророки и Цари, с.60).</a:t>
            </a:r>
          </a:p>
          <a:p>
            <a:pPr marL="0" indent="0">
              <a:buNone/>
            </a:pPr>
            <a:endParaRPr lang="ru-RU" dirty="0"/>
          </a:p>
          <a:p>
            <a:pPr marL="0" indent="0">
              <a:buNone/>
            </a:pPr>
            <a:endParaRPr lang="ru-RU" dirty="0"/>
          </a:p>
        </p:txBody>
      </p:sp>
      <p:pic>
        <p:nvPicPr>
          <p:cNvPr id="4" name="Рисунок 3"/>
          <p:cNvPicPr>
            <a:picLocks noChangeAspect="1"/>
          </p:cNvPicPr>
          <p:nvPr/>
        </p:nvPicPr>
        <p:blipFill>
          <a:blip r:embed="rId3"/>
          <a:stretch>
            <a:fillRect/>
          </a:stretch>
        </p:blipFill>
        <p:spPr>
          <a:xfrm>
            <a:off x="8932459" y="4620762"/>
            <a:ext cx="3048000" cy="2038350"/>
          </a:xfrm>
          <a:prstGeom prst="rect">
            <a:avLst/>
          </a:prstGeom>
          <a:ln>
            <a:noFill/>
          </a:ln>
          <a:effectLst>
            <a:softEdge rad="112500"/>
          </a:effectLst>
        </p:spPr>
      </p:pic>
    </p:spTree>
    <p:extLst>
      <p:ext uri="{BB962C8B-B14F-4D97-AF65-F5344CB8AC3E}">
        <p14:creationId xmlns:p14="http://schemas.microsoft.com/office/powerpoint/2010/main" val="18831032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3. Сомневайтесь в значимости богатства.</a:t>
            </a:r>
          </a:p>
        </p:txBody>
      </p:sp>
      <p:sp>
        <p:nvSpPr>
          <p:cNvPr id="3" name="Объект 2"/>
          <p:cNvSpPr>
            <a:spLocks noGrp="1"/>
          </p:cNvSpPr>
          <p:nvPr>
            <p:ph idx="1"/>
          </p:nvPr>
        </p:nvSpPr>
        <p:spPr>
          <a:xfrm>
            <a:off x="532263" y="2422478"/>
            <a:ext cx="7731457" cy="4121624"/>
          </a:xfrm>
        </p:spPr>
        <p:txBody>
          <a:bodyPr>
            <a:normAutofit/>
          </a:bodyPr>
          <a:lstStyle/>
          <a:p>
            <a:r>
              <a:rPr lang="ru-RU" sz="2000" dirty="0"/>
              <a:t>С увеличением дохода уменьшается </a:t>
            </a:r>
            <a:r>
              <a:rPr lang="ru-RU" sz="2000" dirty="0" err="1"/>
              <a:t>дарственность</a:t>
            </a:r>
            <a:endParaRPr lang="ru-RU" sz="2000" dirty="0"/>
          </a:p>
          <a:p>
            <a:r>
              <a:rPr lang="ru-RU" sz="2000" dirty="0"/>
              <a:t>Деньги служат поводом для ссор</a:t>
            </a:r>
          </a:p>
          <a:p>
            <a:r>
              <a:rPr lang="ru-RU" sz="2000" dirty="0"/>
              <a:t>Большинство христиан не смогли сохранить ревность первой любви, потому что просыпались утром в дорогом доме, одевались в дорогую одежду, разъезжали на дорогостоящих машинах и имели другие материальные возможности. </a:t>
            </a:r>
          </a:p>
          <a:p>
            <a:r>
              <a:rPr lang="ru-RU" sz="2000" dirty="0"/>
              <a:t>Если мы имеем все, в чем нуждается наше тело и почти все, что желает наше сердце, то мы просто не сможем жить для других. Христос учил, что невозможно служить двум господам: Богу и мамоне.</a:t>
            </a:r>
          </a:p>
        </p:txBody>
      </p:sp>
      <p:pic>
        <p:nvPicPr>
          <p:cNvPr id="4" name="Рисунок 3"/>
          <p:cNvPicPr>
            <a:picLocks noChangeAspect="1"/>
          </p:cNvPicPr>
          <p:nvPr/>
        </p:nvPicPr>
        <p:blipFill>
          <a:blip r:embed="rId3"/>
          <a:stretch>
            <a:fillRect/>
          </a:stretch>
        </p:blipFill>
        <p:spPr>
          <a:xfrm>
            <a:off x="8202305" y="2829168"/>
            <a:ext cx="3443785" cy="21925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021879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Избегайте долгов</a:t>
            </a:r>
          </a:p>
        </p:txBody>
      </p:sp>
      <p:sp>
        <p:nvSpPr>
          <p:cNvPr id="3" name="Объект 2"/>
          <p:cNvSpPr>
            <a:spLocks noGrp="1"/>
          </p:cNvSpPr>
          <p:nvPr>
            <p:ph idx="1"/>
          </p:nvPr>
        </p:nvSpPr>
        <p:spPr>
          <a:xfrm>
            <a:off x="3666143" y="2528438"/>
            <a:ext cx="8084580" cy="3920130"/>
          </a:xfrm>
        </p:spPr>
        <p:txBody>
          <a:bodyPr>
            <a:normAutofit/>
          </a:bodyPr>
          <a:lstStyle/>
          <a:p>
            <a:pPr marL="0" indent="0">
              <a:buNone/>
            </a:pPr>
            <a:r>
              <a:rPr lang="ru-RU" sz="2400" dirty="0"/>
              <a:t>«Должник делается рабом заимодавца» Пр.22:7</a:t>
            </a:r>
          </a:p>
          <a:p>
            <a:r>
              <a:rPr lang="ru-RU" sz="2400" dirty="0"/>
              <a:t>Власть долга равна власти рабства. </a:t>
            </a:r>
          </a:p>
          <a:p>
            <a:r>
              <a:rPr lang="ru-RU" sz="2400" dirty="0"/>
              <a:t>В любом из этих обстоятельств нет выбора.</a:t>
            </a:r>
          </a:p>
          <a:p>
            <a:r>
              <a:rPr lang="ru-RU" sz="2400" dirty="0"/>
              <a:t>Задолженность дает права нашему заимодавцу контролировать нашу жизнь. </a:t>
            </a:r>
          </a:p>
          <a:p>
            <a:r>
              <a:rPr lang="ru-RU" sz="2400" dirty="0"/>
              <a:t>Мы – христиане, и поэтому не можем допустить, чтобы кто-то контролировал нашу жизнь, вместо Христа. </a:t>
            </a:r>
          </a:p>
          <a:p>
            <a:endParaRPr lang="ru-RU" dirty="0"/>
          </a:p>
        </p:txBody>
      </p:sp>
      <p:pic>
        <p:nvPicPr>
          <p:cNvPr id="4" name="Рисунок 3"/>
          <p:cNvPicPr>
            <a:picLocks noChangeAspect="1"/>
          </p:cNvPicPr>
          <p:nvPr/>
        </p:nvPicPr>
        <p:blipFill>
          <a:blip r:embed="rId3"/>
          <a:stretch>
            <a:fillRect/>
          </a:stretch>
        </p:blipFill>
        <p:spPr>
          <a:xfrm>
            <a:off x="545910" y="3235141"/>
            <a:ext cx="2811438" cy="187246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198702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err="1"/>
              <a:t>Е.Уайт</a:t>
            </a:r>
            <a:r>
              <a:rPr lang="ru-RU" dirty="0"/>
              <a:t> говорит:</a:t>
            </a:r>
          </a:p>
        </p:txBody>
      </p:sp>
      <p:sp>
        <p:nvSpPr>
          <p:cNvPr id="3" name="Объект 2"/>
          <p:cNvSpPr>
            <a:spLocks noGrp="1"/>
          </p:cNvSpPr>
          <p:nvPr>
            <p:ph idx="1"/>
          </p:nvPr>
        </p:nvSpPr>
        <p:spPr>
          <a:xfrm>
            <a:off x="1857814" y="3251769"/>
            <a:ext cx="8825659" cy="3416300"/>
          </a:xfrm>
        </p:spPr>
        <p:txBody>
          <a:bodyPr/>
          <a:lstStyle/>
          <a:p>
            <a:pPr marL="0" indent="0" algn="ctr">
              <a:buNone/>
            </a:pPr>
            <a:r>
              <a:rPr lang="ru-RU" sz="3200" dirty="0">
                <a:solidFill>
                  <a:srgbClr val="FF0000"/>
                </a:solidFill>
              </a:rPr>
              <a:t>«Мы должны избегать долгов так, как мы избегаем проказы»</a:t>
            </a:r>
          </a:p>
          <a:p>
            <a:pPr marL="0" indent="0" algn="ctr">
              <a:buNone/>
            </a:pPr>
            <a:r>
              <a:rPr lang="ru-RU" sz="3200" dirty="0">
                <a:solidFill>
                  <a:srgbClr val="FF0000"/>
                </a:solidFill>
              </a:rPr>
              <a:t>(Свидетельство для церкви, т.6, с.217)</a:t>
            </a:r>
          </a:p>
          <a:p>
            <a:pPr marL="0" indent="0">
              <a:buNone/>
            </a:pPr>
            <a:endParaRPr lang="ru-RU" dirty="0"/>
          </a:p>
        </p:txBody>
      </p:sp>
    </p:spTree>
    <p:extLst>
      <p:ext uri="{BB962C8B-B14F-4D97-AF65-F5344CB8AC3E}">
        <p14:creationId xmlns:p14="http://schemas.microsoft.com/office/powerpoint/2010/main" val="13126240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4. Избегайте долгов</a:t>
            </a:r>
          </a:p>
        </p:txBody>
      </p:sp>
      <p:sp>
        <p:nvSpPr>
          <p:cNvPr id="3" name="Объект 2"/>
          <p:cNvSpPr>
            <a:spLocks noGrp="1"/>
          </p:cNvSpPr>
          <p:nvPr>
            <p:ph idx="1"/>
          </p:nvPr>
        </p:nvSpPr>
        <p:spPr>
          <a:xfrm>
            <a:off x="1052596" y="3040228"/>
            <a:ext cx="6201189" cy="3292333"/>
          </a:xfrm>
        </p:spPr>
        <p:txBody>
          <a:bodyPr>
            <a:normAutofit/>
          </a:bodyPr>
          <a:lstStyle/>
          <a:p>
            <a:r>
              <a:rPr lang="ru-RU" sz="2800" dirty="0"/>
              <a:t>Заблаговременно планируйте приобретение больших покупок</a:t>
            </a:r>
          </a:p>
          <a:p>
            <a:r>
              <a:rPr lang="ru-RU" sz="2800" dirty="0"/>
              <a:t>Избегайте что-либо покупать в порыве чувств</a:t>
            </a:r>
          </a:p>
        </p:txBody>
      </p:sp>
      <p:pic>
        <p:nvPicPr>
          <p:cNvPr id="4" name="Рисунок 3"/>
          <p:cNvPicPr>
            <a:picLocks noChangeAspect="1"/>
          </p:cNvPicPr>
          <p:nvPr/>
        </p:nvPicPr>
        <p:blipFill>
          <a:blip r:embed="rId3"/>
          <a:stretch>
            <a:fillRect/>
          </a:stretch>
        </p:blipFill>
        <p:spPr>
          <a:xfrm>
            <a:off x="8086014" y="2696286"/>
            <a:ext cx="2857500" cy="285750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6290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5. Определите цели</a:t>
            </a:r>
          </a:p>
        </p:txBody>
      </p:sp>
      <p:sp>
        <p:nvSpPr>
          <p:cNvPr id="3" name="Объект 2"/>
          <p:cNvSpPr>
            <a:spLocks noGrp="1"/>
          </p:cNvSpPr>
          <p:nvPr>
            <p:ph idx="1"/>
          </p:nvPr>
        </p:nvSpPr>
        <p:spPr>
          <a:xfrm>
            <a:off x="798394" y="2402006"/>
            <a:ext cx="10897737" cy="4135272"/>
          </a:xfrm>
        </p:spPr>
        <p:txBody>
          <a:bodyPr>
            <a:normAutofit fontScale="92500" lnSpcReduction="10000"/>
          </a:bodyPr>
          <a:lstStyle/>
          <a:p>
            <a:r>
              <a:rPr lang="ru-RU" dirty="0"/>
              <a:t>Всей семьёй обсудите вопрос: «Что нам нужно?» </a:t>
            </a:r>
          </a:p>
          <a:p>
            <a:r>
              <a:rPr lang="ru-RU" dirty="0"/>
              <a:t>Христианское понимание счастья – это приносить счастье другим. Этот принцип лучше всего осуществляется практически тогда, когда мы приходим разными путями, может даже идя на компромисс или уступая, к одному мнению в отношении целей, связанных с финансовыми затратами. Сюда можно отнести расходы на бытовые нужды или оплату долгов до конкретно указанной даты. </a:t>
            </a:r>
          </a:p>
          <a:p>
            <a:r>
              <a:rPr lang="ru-RU" dirty="0"/>
              <a:t>Долговременные цели определяют затраты, например, на удовлетворение нужды в жилище или личном транспорте. </a:t>
            </a:r>
          </a:p>
          <a:p>
            <a:pPr marL="0" indent="0">
              <a:buNone/>
            </a:pPr>
            <a:r>
              <a:rPr lang="ru-RU" b="1" u="sng" dirty="0"/>
              <a:t>Определение целей</a:t>
            </a:r>
            <a:r>
              <a:rPr lang="ru-RU" dirty="0"/>
              <a:t> – это указание вашим деньгам, </a:t>
            </a:r>
            <a:r>
              <a:rPr lang="ru-RU" u="sng" dirty="0"/>
              <a:t>на что они должны быть потрачены</a:t>
            </a:r>
            <a:r>
              <a:rPr lang="ru-RU" dirty="0"/>
              <a:t>, вместо того, чтобы потом стараться вспомнить, </a:t>
            </a:r>
            <a:r>
              <a:rPr lang="ru-RU" u="sng" dirty="0"/>
              <a:t>на что они были потрачены</a:t>
            </a:r>
            <a:r>
              <a:rPr lang="ru-RU" dirty="0"/>
              <a:t>. </a:t>
            </a:r>
          </a:p>
          <a:p>
            <a:r>
              <a:rPr lang="ru-RU" dirty="0"/>
              <a:t>После того, как семья ответила на вопрос: «Что нам нужно?», задайте следующий вопрос: «Как этого достичь?».</a:t>
            </a:r>
          </a:p>
          <a:p>
            <a:pPr marL="0" indent="0" algn="ctr">
              <a:buNone/>
            </a:pPr>
            <a:r>
              <a:rPr lang="ru-RU" dirty="0"/>
              <a:t>Реально на этот вопрос есть только два принципиальных ответа: </a:t>
            </a:r>
          </a:p>
          <a:p>
            <a:pPr marL="0" indent="0" algn="ctr">
              <a:buNone/>
            </a:pPr>
            <a:r>
              <a:rPr lang="ru-RU" dirty="0"/>
              <a:t>	</a:t>
            </a:r>
            <a:r>
              <a:rPr lang="ru-RU" dirty="0">
                <a:solidFill>
                  <a:srgbClr val="FF0000"/>
                </a:solidFill>
              </a:rPr>
              <a:t>больше зарабатывать денег</a:t>
            </a:r>
            <a:r>
              <a:rPr lang="ru-RU" dirty="0"/>
              <a:t>  или </a:t>
            </a:r>
            <a:r>
              <a:rPr lang="ru-RU" dirty="0">
                <a:solidFill>
                  <a:srgbClr val="FF0000"/>
                </a:solidFill>
              </a:rPr>
              <a:t>меньше их потратить </a:t>
            </a:r>
          </a:p>
          <a:p>
            <a:endParaRPr lang="ru-RU" dirty="0"/>
          </a:p>
        </p:txBody>
      </p:sp>
    </p:spTree>
    <p:extLst>
      <p:ext uri="{BB962C8B-B14F-4D97-AF65-F5344CB8AC3E}">
        <p14:creationId xmlns:p14="http://schemas.microsoft.com/office/powerpoint/2010/main" val="13147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5. Определите цели</a:t>
            </a:r>
          </a:p>
        </p:txBody>
      </p:sp>
      <p:sp>
        <p:nvSpPr>
          <p:cNvPr id="3" name="Объект 2"/>
          <p:cNvSpPr>
            <a:spLocks noGrp="1"/>
          </p:cNvSpPr>
          <p:nvPr>
            <p:ph idx="1"/>
          </p:nvPr>
        </p:nvSpPr>
        <p:spPr>
          <a:xfrm>
            <a:off x="511792" y="2286000"/>
            <a:ext cx="11279874" cy="4421875"/>
          </a:xfrm>
        </p:spPr>
        <p:txBody>
          <a:bodyPr>
            <a:normAutofit fontScale="92500" lnSpcReduction="10000"/>
          </a:bodyPr>
          <a:lstStyle/>
          <a:p>
            <a:r>
              <a:rPr lang="ru-RU" dirty="0"/>
              <a:t>Один из способов заработать больше - это улучшить свои профессиональные навыки. Пусть это будет вашей главной целью. Повышение образования и профессиональных навыков требует каких-то расходов, но они являются залогом будущего прихода.</a:t>
            </a:r>
          </a:p>
          <a:p>
            <a:r>
              <a:rPr lang="ru-RU" dirty="0"/>
              <a:t>Консультанты по вопросам финансов постоянно рекомендуют иметь семейный бюджет. </a:t>
            </a:r>
          </a:p>
          <a:p>
            <a:r>
              <a:rPr lang="ru-RU" dirty="0"/>
              <a:t>Когда мы говорим о бюджете, то фактически мы говорим об определении целей. </a:t>
            </a:r>
          </a:p>
          <a:p>
            <a:pPr marL="0" indent="0">
              <a:buNone/>
            </a:pPr>
            <a:r>
              <a:rPr lang="ru-RU" dirty="0"/>
              <a:t>Если вам покажется, что детальный бюджет ограничивает ваш стиль поведения, то приготовьте менее детальный - общий план расходов. В таком случае целесообразно составить подробный бюджет, но только на короткое время. </a:t>
            </a:r>
          </a:p>
          <a:p>
            <a:pPr marL="0" indent="0">
              <a:buNone/>
            </a:pPr>
            <a:r>
              <a:rPr lang="ru-RU" dirty="0"/>
              <a:t>Вообще, бюджет это лучшее средство, чтобы знать, на что потратятся ваши деньги, и разрешать проблему их расходования рационально, а не эмоционально. </a:t>
            </a:r>
          </a:p>
          <a:p>
            <a:pPr marL="0" indent="0">
              <a:buNone/>
            </a:pPr>
            <a:r>
              <a:rPr lang="ru-RU" dirty="0"/>
              <a:t>Бюджет помогает вам постоянно видеть картину вашего финансового состояния.</a:t>
            </a:r>
          </a:p>
          <a:p>
            <a:r>
              <a:rPr lang="ru-RU" dirty="0"/>
              <a:t>Цифры же, записанные в бюджете, помогают каждому увидеть реальную стоимость вещей и предотвращают споры. В бюджете обязательно должна быть статья - накопления, если бы вы могли определить в эту статью вашего бюджета хотя бы пять процентов от каждого вашего прихода. Это прекрасный способ планирования для достижения ваших долговременных целей.</a:t>
            </a:r>
          </a:p>
        </p:txBody>
      </p:sp>
      <p:pic>
        <p:nvPicPr>
          <p:cNvPr id="4" name="Рисунок 3"/>
          <p:cNvPicPr>
            <a:picLocks noChangeAspect="1"/>
          </p:cNvPicPr>
          <p:nvPr/>
        </p:nvPicPr>
        <p:blipFill>
          <a:blip r:embed="rId3"/>
          <a:stretch>
            <a:fillRect/>
          </a:stretch>
        </p:blipFill>
        <p:spPr>
          <a:xfrm>
            <a:off x="7253785" y="270331"/>
            <a:ext cx="3471649" cy="171298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08922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Библейское основание управления </a:t>
            </a:r>
          </a:p>
        </p:txBody>
      </p:sp>
      <p:sp>
        <p:nvSpPr>
          <p:cNvPr id="3" name="Объект 2"/>
          <p:cNvSpPr>
            <a:spLocks noGrp="1"/>
          </p:cNvSpPr>
          <p:nvPr>
            <p:ph idx="1"/>
          </p:nvPr>
        </p:nvSpPr>
        <p:spPr>
          <a:xfrm>
            <a:off x="757452" y="2603500"/>
            <a:ext cx="9223162" cy="3899658"/>
          </a:xfrm>
        </p:spPr>
        <p:txBody>
          <a:bodyPr>
            <a:normAutofit fontScale="92500" lnSpcReduction="20000"/>
          </a:bodyPr>
          <a:lstStyle/>
          <a:p>
            <a:pPr marL="0" indent="0">
              <a:buNone/>
            </a:pPr>
            <a:r>
              <a:rPr lang="ru-RU" dirty="0"/>
              <a:t>Ложные теории в христианском вероучении:</a:t>
            </a:r>
          </a:p>
          <a:p>
            <a:r>
              <a:rPr lang="ru-RU" dirty="0"/>
              <a:t>«Деньги – источник зла» </a:t>
            </a:r>
          </a:p>
          <a:p>
            <a:pPr lvl="1"/>
            <a:r>
              <a:rPr lang="ru-RU" dirty="0"/>
              <a:t>многие думают, что это выражение имеет библейское происхождение</a:t>
            </a:r>
          </a:p>
          <a:p>
            <a:r>
              <a:rPr lang="ru-RU" dirty="0"/>
              <a:t>«Бедность по сути своей духовна» </a:t>
            </a:r>
          </a:p>
          <a:p>
            <a:pPr lvl="1"/>
            <a:r>
              <a:rPr lang="ru-RU" dirty="0"/>
              <a:t>это тоже не от Бога</a:t>
            </a:r>
          </a:p>
          <a:p>
            <a:r>
              <a:rPr lang="ru-RU" dirty="0"/>
              <a:t>«Деньги принадлежат нам, а не Богу» </a:t>
            </a:r>
          </a:p>
          <a:p>
            <a:pPr lvl="1"/>
            <a:r>
              <a:rPr lang="ru-RU" dirty="0"/>
              <a:t>Самая изощренная по своей хитрости дьявольская ложь</a:t>
            </a:r>
          </a:p>
          <a:p>
            <a:pPr lvl="1"/>
            <a:endParaRPr lang="ru-RU" dirty="0"/>
          </a:p>
          <a:p>
            <a:pPr marL="457200" lvl="1" indent="0" algn="ctr">
              <a:buNone/>
            </a:pPr>
            <a:r>
              <a:rPr lang="ru-RU" sz="1900" dirty="0"/>
              <a:t>Прежде всего Бог желает нашей духовной преданности. Если мы даем этот обет, Он берет в Свои руки наши финансы: заработки, траты, сбережения, вклады…</a:t>
            </a:r>
          </a:p>
          <a:p>
            <a:pPr marL="457200" lvl="1" indent="0" algn="ctr">
              <a:buNone/>
            </a:pPr>
            <a:r>
              <a:rPr lang="ru-RU" sz="1900" dirty="0"/>
              <a:t>Хорошо организованные семьи рассматривают управление имуществом, как духовное служение</a:t>
            </a:r>
          </a:p>
        </p:txBody>
      </p:sp>
      <p:pic>
        <p:nvPicPr>
          <p:cNvPr id="4" name="Рисунок 3"/>
          <p:cNvPicPr>
            <a:picLocks noChangeAspect="1"/>
          </p:cNvPicPr>
          <p:nvPr/>
        </p:nvPicPr>
        <p:blipFill>
          <a:blip r:embed="rId3"/>
          <a:stretch>
            <a:fillRect/>
          </a:stretch>
        </p:blipFill>
        <p:spPr>
          <a:xfrm>
            <a:off x="8707359" y="2603500"/>
            <a:ext cx="3019834" cy="2039417"/>
          </a:xfrm>
          <a:prstGeom prst="rect">
            <a:avLst/>
          </a:prstGeom>
        </p:spPr>
      </p:pic>
    </p:spTree>
    <p:extLst>
      <p:ext uri="{BB962C8B-B14F-4D97-AF65-F5344CB8AC3E}">
        <p14:creationId xmlns:p14="http://schemas.microsoft.com/office/powerpoint/2010/main" val="3077449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fade">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fade">
                                      <p:cBhvr>
                                        <p:cTn id="28" dur="500"/>
                                        <p:tgtEl>
                                          <p:spTgt spid="3">
                                            <p:txEl>
                                              <p:pRg st="5" end="5"/>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Effect transition="in" filter="fade">
                                      <p:cBhvr>
                                        <p:cTn id="31" dur="500"/>
                                        <p:tgtEl>
                                          <p:spTgt spid="3">
                                            <p:txEl>
                                              <p:pRg st="6" end="6"/>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8" end="8"/>
                                            </p:txEl>
                                          </p:spTgt>
                                        </p:tgtEl>
                                        <p:attrNameLst>
                                          <p:attrName>style.visibility</p:attrName>
                                        </p:attrNameLst>
                                      </p:cBhvr>
                                      <p:to>
                                        <p:strVal val="visible"/>
                                      </p:to>
                                    </p:set>
                                    <p:animEffect transition="in" filter="fade">
                                      <p:cBhvr>
                                        <p:cTn id="34" dur="500"/>
                                        <p:tgtEl>
                                          <p:spTgt spid="3">
                                            <p:txEl>
                                              <p:pRg st="8" end="8"/>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9" end="9"/>
                                            </p:txEl>
                                          </p:spTgt>
                                        </p:tgtEl>
                                        <p:attrNameLst>
                                          <p:attrName>style.visibility</p:attrName>
                                        </p:attrNameLst>
                                      </p:cBhvr>
                                      <p:to>
                                        <p:strVal val="visible"/>
                                      </p:to>
                                    </p:set>
                                    <p:animEffect transition="in" filter="fade">
                                      <p:cBhvr>
                                        <p:cTn id="37"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6. Семейные советы</a:t>
            </a:r>
          </a:p>
        </p:txBody>
      </p:sp>
      <p:sp>
        <p:nvSpPr>
          <p:cNvPr id="3" name="Объект 2"/>
          <p:cNvSpPr>
            <a:spLocks noGrp="1"/>
          </p:cNvSpPr>
          <p:nvPr>
            <p:ph idx="1"/>
          </p:nvPr>
        </p:nvSpPr>
        <p:spPr>
          <a:xfrm>
            <a:off x="661916" y="2470245"/>
            <a:ext cx="10713493" cy="4005618"/>
          </a:xfrm>
        </p:spPr>
        <p:txBody>
          <a:bodyPr>
            <a:normAutofit lnSpcReduction="10000"/>
          </a:bodyPr>
          <a:lstStyle/>
          <a:p>
            <a:r>
              <a:rPr lang="ru-RU" dirty="0"/>
              <a:t>Супруги, которые постоянно открыто советуются друг другом, скоро осознают, что один из них лучше управляет деньгами, чем другой и лидерство в этом вопросе доверяется ему.</a:t>
            </a:r>
          </a:p>
          <a:p>
            <a:r>
              <a:rPr lang="ru-RU" dirty="0"/>
              <a:t> Консультанты по вопросам финансов рекомендуют строго уважать преимущества этого супруга, доверив ему оплату счетов, даже если в семье их родителей другого супруга было по-другому.</a:t>
            </a:r>
          </a:p>
          <a:p>
            <a:r>
              <a:rPr lang="ru-RU" dirty="0"/>
              <a:t>Многие родители скрывают от детей информацию о семейных финансах. Родители-христиане должны чувствовать ответственность за обучение своих детей управлению финансами. </a:t>
            </a:r>
          </a:p>
          <a:p>
            <a:pPr marL="0" indent="0">
              <a:buNone/>
            </a:pPr>
            <a:r>
              <a:rPr lang="ru-RU" dirty="0"/>
              <a:t>Если финансовые вопросы решаются совместно всей семьей, то дети учатся, как пользоваться деньгами. Определенно известно, что подростки лучше и спокойнее относятся к некоторым ограничениям в приобретении вещей, когда они вместе с родителями объективно видят денежные проблемы семьи. Более того, они становятся участниками в решении проблемы, а не ее частью.</a:t>
            </a:r>
          </a:p>
        </p:txBody>
      </p:sp>
      <p:pic>
        <p:nvPicPr>
          <p:cNvPr id="4" name="Рисунок 3"/>
          <p:cNvPicPr>
            <a:picLocks noChangeAspect="1"/>
          </p:cNvPicPr>
          <p:nvPr/>
        </p:nvPicPr>
        <p:blipFill>
          <a:blip r:embed="rId3"/>
          <a:stretch>
            <a:fillRect/>
          </a:stretch>
        </p:blipFill>
        <p:spPr>
          <a:xfrm>
            <a:off x="7384957" y="262719"/>
            <a:ext cx="3414972" cy="1920922"/>
          </a:xfrm>
          <a:prstGeom prst="rect">
            <a:avLst/>
          </a:prstGeom>
        </p:spPr>
      </p:pic>
    </p:spTree>
    <p:extLst>
      <p:ext uri="{BB962C8B-B14F-4D97-AF65-F5344CB8AC3E}">
        <p14:creationId xmlns:p14="http://schemas.microsoft.com/office/powerpoint/2010/main" val="141118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Принципы разрешения проблем (не только финансовых) Джона Уэсли:</a:t>
            </a:r>
          </a:p>
        </p:txBody>
      </p:sp>
      <p:sp>
        <p:nvSpPr>
          <p:cNvPr id="3" name="Объект 2"/>
          <p:cNvSpPr>
            <a:spLocks noGrp="1"/>
          </p:cNvSpPr>
          <p:nvPr>
            <p:ph idx="1"/>
          </p:nvPr>
        </p:nvSpPr>
        <p:spPr>
          <a:xfrm>
            <a:off x="1154954" y="2603500"/>
            <a:ext cx="6685685" cy="3681294"/>
          </a:xfrm>
        </p:spPr>
        <p:txBody>
          <a:bodyPr>
            <a:normAutofit/>
          </a:bodyPr>
          <a:lstStyle/>
          <a:p>
            <a:pPr marL="0" indent="0">
              <a:buNone/>
            </a:pPr>
            <a:r>
              <a:rPr lang="ru-RU" dirty="0"/>
              <a:t>1. «Делайте все, что можете». Эта фраза включает много практических шагов, например: развивайте свои дары, трудитесь, приобретайте...</a:t>
            </a:r>
          </a:p>
          <a:p>
            <a:pPr marL="0" indent="0">
              <a:buNone/>
            </a:pPr>
            <a:r>
              <a:rPr lang="ru-RU" dirty="0"/>
              <a:t>2. «Сберегайте столько, сколько вы можете». Это значит, что вы должны учиться контролировать ваши расходы.</a:t>
            </a:r>
          </a:p>
          <a:p>
            <a:pPr marL="0" indent="0">
              <a:buNone/>
            </a:pPr>
            <a:r>
              <a:rPr lang="ru-RU" dirty="0"/>
              <a:t>3. «Отдавайте все, что вы можете». Сперва Богу, затем семье и нуждающимся людям. Самым ценным является ваша жизнь, и вы найдете величайшее удовлетворение тогда, когда вы живете, чтобы отдавать. Вы можете отдать что-либо без любви, но вы не можете любить не отдавая.</a:t>
            </a:r>
          </a:p>
        </p:txBody>
      </p:sp>
      <p:pic>
        <p:nvPicPr>
          <p:cNvPr id="4" name="Рисунок 3"/>
          <p:cNvPicPr>
            <a:picLocks noChangeAspect="1"/>
          </p:cNvPicPr>
          <p:nvPr/>
        </p:nvPicPr>
        <p:blipFill>
          <a:blip r:embed="rId2"/>
          <a:stretch>
            <a:fillRect/>
          </a:stretch>
        </p:blipFill>
        <p:spPr>
          <a:xfrm>
            <a:off x="8056160" y="2678659"/>
            <a:ext cx="3658878" cy="24392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271045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5773" y="625651"/>
            <a:ext cx="5573392" cy="1237268"/>
          </a:xfrm>
        </p:spPr>
        <p:txBody>
          <a:bodyPr/>
          <a:lstStyle/>
          <a:p>
            <a:r>
              <a:rPr lang="ru-RU" dirty="0"/>
              <a:t>Принципы финансовой защиты</a:t>
            </a:r>
          </a:p>
        </p:txBody>
      </p:sp>
      <p:sp>
        <p:nvSpPr>
          <p:cNvPr id="3" name="Объект 2"/>
          <p:cNvSpPr>
            <a:spLocks noGrp="1"/>
          </p:cNvSpPr>
          <p:nvPr>
            <p:ph idx="1"/>
          </p:nvPr>
        </p:nvSpPr>
        <p:spPr>
          <a:xfrm>
            <a:off x="641445" y="2395181"/>
            <a:ext cx="11102454" cy="4135273"/>
          </a:xfrm>
        </p:spPr>
        <p:txBody>
          <a:bodyPr>
            <a:normAutofit lnSpcReduction="10000"/>
          </a:bodyPr>
          <a:lstStyle/>
          <a:p>
            <a:pPr marL="0" indent="0">
              <a:buNone/>
            </a:pPr>
            <a:r>
              <a:rPr lang="ru-RU" dirty="0"/>
              <a:t>Библия говорит нам о нескольких хороших принципах финансовой защиты, которые могут помочь нам планировать наше финансовое будущее.</a:t>
            </a:r>
          </a:p>
          <a:p>
            <a:pPr marL="0" indent="0">
              <a:buNone/>
            </a:pPr>
            <a:r>
              <a:rPr lang="ru-RU" b="1" dirty="0"/>
              <a:t>1.Бог обладает всем</a:t>
            </a:r>
          </a:p>
          <a:p>
            <a:pPr marL="0" indent="0">
              <a:buNone/>
            </a:pPr>
            <a:r>
              <a:rPr lang="ru-RU" dirty="0"/>
              <a:t> «Господня - земля и что наполняет ее, вселенная и все живущее в ней» (Пс.23,1). «Мое серебро и Мое золото, говорит Господь </a:t>
            </a:r>
            <a:r>
              <a:rPr lang="ru-RU" dirty="0" err="1"/>
              <a:t>Саваоф</a:t>
            </a:r>
            <a:r>
              <a:rPr lang="ru-RU" dirty="0"/>
              <a:t>» (Агг.2,8). «Не знаете ли, что тела ваши суть храм живущего в вас Святого Духа, Которого имеете вы от Бога, и вы не свои» (1Кор.6,19-20).</a:t>
            </a:r>
          </a:p>
          <a:p>
            <a:pPr marL="0" indent="0">
              <a:buNone/>
            </a:pPr>
            <a:r>
              <a:rPr lang="ru-RU" b="1" dirty="0"/>
              <a:t>2.Будучи домоправителями Божьими, мы перед Ним отчитываемся </a:t>
            </a:r>
          </a:p>
          <a:p>
            <a:pPr marL="0" indent="0">
              <a:buNone/>
            </a:pPr>
            <a:r>
              <a:rPr lang="ru-RU" dirty="0"/>
              <a:t>В </a:t>
            </a:r>
            <a:r>
              <a:rPr lang="ru-RU" b="1" dirty="0"/>
              <a:t>Мат.25,14-30</a:t>
            </a:r>
            <a:r>
              <a:rPr lang="ru-RU" dirty="0"/>
              <a:t> рассказывается история о человеке, который уехал и оставил свое имущество слугам. Двое из них были хорошими домоправителями и приумножили богатство хозяина, а третий был ленив и ничего не делал.</a:t>
            </a:r>
          </a:p>
          <a:p>
            <a:pPr marL="0" indent="0">
              <a:buNone/>
            </a:pPr>
            <a:r>
              <a:rPr lang="ru-RU" dirty="0"/>
              <a:t> В </a:t>
            </a:r>
            <a:r>
              <a:rPr lang="ru-RU" b="1" dirty="0"/>
              <a:t>Рим. 14,12 </a:t>
            </a:r>
            <a:r>
              <a:rPr lang="ru-RU" dirty="0"/>
              <a:t>читаем, что каждый из нас будет отчитываться перед Богом. </a:t>
            </a:r>
            <a:r>
              <a:rPr lang="ru-RU" dirty="0" err="1"/>
              <a:t>Еккл</a:t>
            </a:r>
            <a:r>
              <a:rPr lang="ru-RU" dirty="0"/>
              <a:t>. 12,24 гласит, что Бог вынесет на суд каждое дело, включая все тайное и доброе. Мы будем отвечать перед Богом за то, что Он дал нам.</a:t>
            </a:r>
          </a:p>
        </p:txBody>
      </p:sp>
      <p:pic>
        <p:nvPicPr>
          <p:cNvPr id="4" name="Рисунок 3"/>
          <p:cNvPicPr>
            <a:picLocks noChangeAspect="1"/>
          </p:cNvPicPr>
          <p:nvPr/>
        </p:nvPicPr>
        <p:blipFill>
          <a:blip r:embed="rId3"/>
          <a:stretch>
            <a:fillRect/>
          </a:stretch>
        </p:blipFill>
        <p:spPr>
          <a:xfrm>
            <a:off x="7028597" y="163276"/>
            <a:ext cx="3638834" cy="1968609"/>
          </a:xfrm>
          <a:prstGeom prst="rect">
            <a:avLst/>
          </a:prstGeom>
        </p:spPr>
      </p:pic>
    </p:spTree>
    <p:extLst>
      <p:ext uri="{BB962C8B-B14F-4D97-AF65-F5344CB8AC3E}">
        <p14:creationId xmlns:p14="http://schemas.microsoft.com/office/powerpoint/2010/main" val="36105628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6715" y="734832"/>
            <a:ext cx="5525625" cy="991609"/>
          </a:xfrm>
        </p:spPr>
        <p:txBody>
          <a:bodyPr/>
          <a:lstStyle/>
          <a:p>
            <a:r>
              <a:rPr lang="ru-RU" dirty="0"/>
              <a:t>Принципы финансовой защиты</a:t>
            </a:r>
          </a:p>
        </p:txBody>
      </p:sp>
      <p:sp>
        <p:nvSpPr>
          <p:cNvPr id="3" name="Объект 2"/>
          <p:cNvSpPr>
            <a:spLocks noGrp="1"/>
          </p:cNvSpPr>
          <p:nvPr>
            <p:ph idx="1"/>
          </p:nvPr>
        </p:nvSpPr>
        <p:spPr>
          <a:xfrm>
            <a:off x="559560" y="2449773"/>
            <a:ext cx="10890912" cy="4408227"/>
          </a:xfrm>
        </p:spPr>
        <p:txBody>
          <a:bodyPr>
            <a:normAutofit lnSpcReduction="10000"/>
          </a:bodyPr>
          <a:lstStyle/>
          <a:p>
            <a:pPr marL="0" indent="0">
              <a:buNone/>
            </a:pPr>
            <a:r>
              <a:rPr lang="ru-RU" dirty="0"/>
              <a:t>Библия говорит нам о нескольких хороших принципах финансовой защиты, которые могут помочь нам планировать наше финансовое будущее.</a:t>
            </a:r>
          </a:p>
          <a:p>
            <a:pPr marL="0" indent="0">
              <a:buNone/>
            </a:pPr>
            <a:r>
              <a:rPr lang="ru-RU" b="1" dirty="0"/>
              <a:t>3.Принцип довольства. </a:t>
            </a:r>
          </a:p>
          <a:p>
            <a:pPr marL="0" indent="0">
              <a:buNone/>
            </a:pPr>
            <a:r>
              <a:rPr lang="ru-RU" dirty="0"/>
              <a:t>В </a:t>
            </a:r>
            <a:r>
              <a:rPr lang="ru-RU" b="1" dirty="0"/>
              <a:t>Евр. 13,5 </a:t>
            </a:r>
            <a:r>
              <a:rPr lang="ru-RU" dirty="0"/>
              <a:t>читаем, что нам нужно быть довольными тем, что мы имеем. Бог поможет нам жить счастливо с тем, что мы имеем.</a:t>
            </a:r>
          </a:p>
          <a:p>
            <a:pPr marL="0" indent="0">
              <a:buNone/>
            </a:pPr>
            <a:r>
              <a:rPr lang="ru-RU" b="1" dirty="0"/>
              <a:t>4.Часть того, что Бог дает нам, Он ожидает получить обратно</a:t>
            </a:r>
            <a:r>
              <a:rPr lang="ru-RU" dirty="0"/>
              <a:t>.</a:t>
            </a:r>
          </a:p>
          <a:p>
            <a:pPr marL="0" indent="0">
              <a:buNone/>
            </a:pPr>
            <a:r>
              <a:rPr lang="ru-RU" dirty="0"/>
              <a:t> В </a:t>
            </a:r>
            <a:r>
              <a:rPr lang="ru-RU" b="1" dirty="0"/>
              <a:t>Мал.3,8-12</a:t>
            </a:r>
            <a:r>
              <a:rPr lang="ru-RU" dirty="0"/>
              <a:t> читаем, что когда Бог дает нам зарплату или определенную сумму денег, то 10% из них не принадлежит нам. Бог хочет, чтобы мы вернули их Ему. Это Божий способ поддерживать тех, кто вступил с Ним в завет. </a:t>
            </a:r>
          </a:p>
          <a:p>
            <a:pPr marL="0" indent="0">
              <a:buNone/>
            </a:pPr>
            <a:r>
              <a:rPr lang="ru-RU" b="1" dirty="0"/>
              <a:t>5. Поддерживайте реальный уровень жизни. </a:t>
            </a:r>
          </a:p>
          <a:p>
            <a:pPr marL="0" indent="0">
              <a:buNone/>
            </a:pPr>
            <a:r>
              <a:rPr lang="ru-RU" dirty="0"/>
              <a:t>Нам нужно просить Бога, чтобы Он руководил лично каждым из нас и указывал нам, как мы должны жить. Основа процветания состоит в том, чтобы получить то, что вам нужно и иметь это тогда, когда вам это действительно нужно. </a:t>
            </a:r>
          </a:p>
        </p:txBody>
      </p:sp>
      <p:pic>
        <p:nvPicPr>
          <p:cNvPr id="4" name="Рисунок 3"/>
          <p:cNvPicPr>
            <a:picLocks noChangeAspect="1"/>
          </p:cNvPicPr>
          <p:nvPr/>
        </p:nvPicPr>
        <p:blipFill>
          <a:blip r:embed="rId3"/>
          <a:stretch>
            <a:fillRect/>
          </a:stretch>
        </p:blipFill>
        <p:spPr>
          <a:xfrm>
            <a:off x="7309936" y="229081"/>
            <a:ext cx="3398438" cy="1838555"/>
          </a:xfrm>
          <a:prstGeom prst="rect">
            <a:avLst/>
          </a:prstGeom>
        </p:spPr>
      </p:pic>
    </p:spTree>
    <p:extLst>
      <p:ext uri="{BB962C8B-B14F-4D97-AF65-F5344CB8AC3E}">
        <p14:creationId xmlns:p14="http://schemas.microsoft.com/office/powerpoint/2010/main" val="295273727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шаг</a:t>
            </a:r>
          </a:p>
        </p:txBody>
      </p:sp>
      <p:sp>
        <p:nvSpPr>
          <p:cNvPr id="3" name="Объект 2"/>
          <p:cNvSpPr>
            <a:spLocks noGrp="1"/>
          </p:cNvSpPr>
          <p:nvPr>
            <p:ph idx="1"/>
          </p:nvPr>
        </p:nvSpPr>
        <p:spPr>
          <a:xfrm>
            <a:off x="1154954" y="2603500"/>
            <a:ext cx="4938771" cy="3299157"/>
          </a:xfrm>
        </p:spPr>
        <p:txBody>
          <a:bodyPr>
            <a:normAutofit/>
          </a:bodyPr>
          <a:lstStyle/>
          <a:p>
            <a:r>
              <a:rPr lang="ru-RU" sz="2400" dirty="0"/>
              <a:t>Посидите и посчитайте ваши доходы.</a:t>
            </a:r>
          </a:p>
          <a:p>
            <a:pPr marL="0" indent="0">
              <a:buNone/>
            </a:pPr>
            <a:r>
              <a:rPr lang="ru-RU" sz="2400" dirty="0"/>
              <a:t> Этот шаг поможет вам осмыслить, из каких источников поступает доход в ваш дом. </a:t>
            </a:r>
          </a:p>
        </p:txBody>
      </p:sp>
      <p:pic>
        <p:nvPicPr>
          <p:cNvPr id="4" name="Рисунок 3"/>
          <p:cNvPicPr>
            <a:picLocks noChangeAspect="1"/>
          </p:cNvPicPr>
          <p:nvPr/>
        </p:nvPicPr>
        <p:blipFill>
          <a:blip r:embed="rId3"/>
          <a:stretch>
            <a:fillRect/>
          </a:stretch>
        </p:blipFill>
        <p:spPr>
          <a:xfrm>
            <a:off x="6473432" y="2777319"/>
            <a:ext cx="5036179" cy="3356141"/>
          </a:xfrm>
          <a:prstGeom prst="rect">
            <a:avLst/>
          </a:prstGeom>
        </p:spPr>
      </p:pic>
    </p:spTree>
    <p:extLst>
      <p:ext uri="{BB962C8B-B14F-4D97-AF65-F5344CB8AC3E}">
        <p14:creationId xmlns:p14="http://schemas.microsoft.com/office/powerpoint/2010/main" val="24296184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2 шаг</a:t>
            </a:r>
          </a:p>
        </p:txBody>
      </p:sp>
      <p:sp>
        <p:nvSpPr>
          <p:cNvPr id="3" name="Объект 2"/>
          <p:cNvSpPr>
            <a:spLocks noGrp="1"/>
          </p:cNvSpPr>
          <p:nvPr>
            <p:ph idx="1"/>
          </p:nvPr>
        </p:nvSpPr>
        <p:spPr>
          <a:xfrm>
            <a:off x="525439" y="2442949"/>
            <a:ext cx="10617959" cy="4114800"/>
          </a:xfrm>
        </p:spPr>
        <p:txBody>
          <a:bodyPr>
            <a:normAutofit/>
          </a:bodyPr>
          <a:lstStyle/>
          <a:p>
            <a:r>
              <a:rPr lang="ru-RU" dirty="0"/>
              <a:t>Запишите то, что вы ожидали получить и то, что вы реально получили. </a:t>
            </a:r>
          </a:p>
          <a:p>
            <a:r>
              <a:rPr lang="ru-RU" dirty="0"/>
              <a:t>Теперь вам нужно осмыслить свои расходы. </a:t>
            </a:r>
          </a:p>
          <a:p>
            <a:pPr marL="0" indent="0">
              <a:buNone/>
            </a:pPr>
            <a:r>
              <a:rPr lang="ru-RU" u="sng" dirty="0">
                <a:solidFill>
                  <a:schemeClr val="tx1"/>
                </a:solidFill>
              </a:rPr>
              <a:t>Есть два вида расходов:</a:t>
            </a:r>
          </a:p>
          <a:p>
            <a:pPr marL="0" indent="0">
              <a:buNone/>
            </a:pPr>
            <a:r>
              <a:rPr lang="ru-RU" b="1" dirty="0"/>
              <a:t>а) Фиксированные расходы </a:t>
            </a:r>
            <a:r>
              <a:rPr lang="ru-RU" dirty="0"/>
              <a:t>или расходы, которые не меняются из месяца в месяц. Они включают в себя десятины, пожертвования, налоги, сбережения, страховку, аренду, выплату долгов и т.д.</a:t>
            </a:r>
          </a:p>
          <a:p>
            <a:pPr marL="0" indent="0">
              <a:buNone/>
            </a:pPr>
            <a:r>
              <a:rPr lang="ru-RU" b="1" dirty="0"/>
              <a:t>б) Непостоянные расходы</a:t>
            </a:r>
            <a:r>
              <a:rPr lang="ru-RU" dirty="0"/>
              <a:t>. Непостоянные расходы включают в себя все то, что вам НУЖНО заплатить, что может время от времени изменяться: например, продукты питания. Иногда приходят гости или друзья и тогда приходится больше денег тратить на продукты питания. Другие непостоянные расходы: одежда, транспорт и т.д. Не нужно сейчас вписывать сумму этих расходов. Просто запишите, что в них входит.</a:t>
            </a:r>
          </a:p>
        </p:txBody>
      </p:sp>
      <p:pic>
        <p:nvPicPr>
          <p:cNvPr id="4" name="Рисунок 3"/>
          <p:cNvPicPr>
            <a:picLocks noChangeAspect="1"/>
          </p:cNvPicPr>
          <p:nvPr/>
        </p:nvPicPr>
        <p:blipFill>
          <a:blip r:embed="rId3"/>
          <a:stretch>
            <a:fillRect/>
          </a:stretch>
        </p:blipFill>
        <p:spPr>
          <a:xfrm>
            <a:off x="8970339" y="973669"/>
            <a:ext cx="3082198" cy="2430866"/>
          </a:xfrm>
          <a:prstGeom prst="rect">
            <a:avLst/>
          </a:prstGeom>
        </p:spPr>
      </p:pic>
    </p:spTree>
    <p:extLst>
      <p:ext uri="{BB962C8B-B14F-4D97-AF65-F5344CB8AC3E}">
        <p14:creationId xmlns:p14="http://schemas.microsoft.com/office/powerpoint/2010/main" val="725571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шаг</a:t>
            </a:r>
          </a:p>
        </p:txBody>
      </p:sp>
      <p:sp>
        <p:nvSpPr>
          <p:cNvPr id="3" name="Объект 2"/>
          <p:cNvSpPr>
            <a:spLocks noGrp="1"/>
          </p:cNvSpPr>
          <p:nvPr>
            <p:ph idx="1"/>
          </p:nvPr>
        </p:nvSpPr>
        <p:spPr>
          <a:xfrm>
            <a:off x="1154955" y="2603500"/>
            <a:ext cx="6248956" cy="3694942"/>
          </a:xfrm>
        </p:spPr>
        <p:txBody>
          <a:bodyPr/>
          <a:lstStyle/>
          <a:p>
            <a:r>
              <a:rPr lang="ru-RU" dirty="0"/>
              <a:t>Сравните ваши доходы с вашими расходами, фиксированными и непостоянными. </a:t>
            </a:r>
          </a:p>
          <a:p>
            <a:pPr marL="0" indent="0">
              <a:buNone/>
            </a:pPr>
            <a:r>
              <a:rPr lang="ru-RU" dirty="0"/>
              <a:t>Не теряйте духа, если ваши расходы безнадежно превышают ваш доход! Из вашего дохода вычтите то, что вам нужно на оплату фиксированных расходов, затем взгляните на то, что осталось. Если у вас остается недостаточно денег для покупки продуктов питания, то вам необходимо пересмотреть ваши фиксированные расходы. Может быть вам следует найти квартиру дешевле или покупать более дешевую пищу?</a:t>
            </a:r>
          </a:p>
        </p:txBody>
      </p:sp>
      <p:pic>
        <p:nvPicPr>
          <p:cNvPr id="4" name="Рисунок 3"/>
          <p:cNvPicPr>
            <a:picLocks noChangeAspect="1"/>
          </p:cNvPicPr>
          <p:nvPr/>
        </p:nvPicPr>
        <p:blipFill>
          <a:blip r:embed="rId3"/>
          <a:stretch>
            <a:fillRect/>
          </a:stretch>
        </p:blipFill>
        <p:spPr>
          <a:xfrm>
            <a:off x="7870763" y="2794567"/>
            <a:ext cx="3723437" cy="2807837"/>
          </a:xfrm>
          <a:prstGeom prst="rect">
            <a:avLst/>
          </a:prstGeom>
        </p:spPr>
      </p:pic>
    </p:spTree>
    <p:extLst>
      <p:ext uri="{BB962C8B-B14F-4D97-AF65-F5344CB8AC3E}">
        <p14:creationId xmlns:p14="http://schemas.microsoft.com/office/powerpoint/2010/main" val="17524612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Составление бюджета</a:t>
            </a:r>
          </a:p>
        </p:txBody>
      </p:sp>
      <p:sp>
        <p:nvSpPr>
          <p:cNvPr id="3" name="Объект 2"/>
          <p:cNvSpPr>
            <a:spLocks noGrp="1"/>
          </p:cNvSpPr>
          <p:nvPr>
            <p:ph idx="1"/>
          </p:nvPr>
        </p:nvSpPr>
        <p:spPr>
          <a:xfrm>
            <a:off x="4640239" y="2596676"/>
            <a:ext cx="6844352" cy="3926954"/>
          </a:xfrm>
        </p:spPr>
        <p:txBody>
          <a:bodyPr>
            <a:normAutofit/>
          </a:bodyPr>
          <a:lstStyle/>
          <a:p>
            <a:r>
              <a:rPr lang="ru-RU" dirty="0"/>
              <a:t>Составление бюджета - это распределение того, что остается после того, как вы отдали десятину Богу. </a:t>
            </a:r>
          </a:p>
          <a:p>
            <a:r>
              <a:rPr lang="ru-RU" dirty="0"/>
              <a:t>Многие люди при составлении бюджета уверенно преодолевают этот пункт, но после него не могут сдержать себя в других расходах. </a:t>
            </a:r>
          </a:p>
          <a:p>
            <a:r>
              <a:rPr lang="ru-RU" dirty="0"/>
              <a:t>Есть замечательный способ - это система конвертов. </a:t>
            </a:r>
          </a:p>
          <a:p>
            <a:pPr marL="0" indent="0">
              <a:buNone/>
            </a:pPr>
            <a:r>
              <a:rPr lang="ru-RU" dirty="0"/>
              <a:t>Во-первых, как только вы получили деньги, возьмите из них сумму, которая вам нужна для оплаты фиксированных расходов. Вложите эти деньги в конверт с пометкой «десятина», плата за квартиру и т.д. </a:t>
            </a:r>
          </a:p>
          <a:p>
            <a:pPr marL="0" indent="0">
              <a:buNone/>
            </a:pPr>
            <a:r>
              <a:rPr lang="ru-RU" dirty="0"/>
              <a:t>Затем разложите остальное по конвертам на непостоянные расходы: пища, одежда и т.д. </a:t>
            </a:r>
          </a:p>
        </p:txBody>
      </p:sp>
      <p:pic>
        <p:nvPicPr>
          <p:cNvPr id="4" name="Рисунок 3"/>
          <p:cNvPicPr>
            <a:picLocks noChangeAspect="1"/>
          </p:cNvPicPr>
          <p:nvPr/>
        </p:nvPicPr>
        <p:blipFill>
          <a:blip r:embed="rId3"/>
          <a:stretch>
            <a:fillRect/>
          </a:stretch>
        </p:blipFill>
        <p:spPr>
          <a:xfrm>
            <a:off x="563606" y="2917399"/>
            <a:ext cx="3856705" cy="2910527"/>
          </a:xfrm>
          <a:prstGeom prst="rect">
            <a:avLst/>
          </a:prstGeom>
          <a:ln>
            <a:noFill/>
          </a:ln>
          <a:effectLst>
            <a:softEdge rad="112500"/>
          </a:effectLst>
        </p:spPr>
      </p:pic>
    </p:spTree>
    <p:extLst>
      <p:ext uri="{BB962C8B-B14F-4D97-AF65-F5344CB8AC3E}">
        <p14:creationId xmlns:p14="http://schemas.microsoft.com/office/powerpoint/2010/main" val="26990574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979654" y="898281"/>
            <a:ext cx="8825659" cy="706964"/>
          </a:xfrm>
        </p:spPr>
        <p:txBody>
          <a:bodyPr/>
          <a:lstStyle/>
          <a:p>
            <a:r>
              <a:rPr lang="ru-RU" dirty="0"/>
              <a:t>Дети и финансы</a:t>
            </a:r>
          </a:p>
        </p:txBody>
      </p:sp>
      <p:sp>
        <p:nvSpPr>
          <p:cNvPr id="3" name="Объект 2"/>
          <p:cNvSpPr>
            <a:spLocks noGrp="1"/>
          </p:cNvSpPr>
          <p:nvPr>
            <p:ph idx="1"/>
          </p:nvPr>
        </p:nvSpPr>
        <p:spPr>
          <a:xfrm>
            <a:off x="716507" y="2381535"/>
            <a:ext cx="11088806" cy="4203510"/>
          </a:xfrm>
        </p:spPr>
        <p:txBody>
          <a:bodyPr>
            <a:normAutofit lnSpcReduction="10000"/>
          </a:bodyPr>
          <a:lstStyle/>
          <a:p>
            <a:r>
              <a:rPr lang="ru-RU" dirty="0"/>
              <a:t>Еще одна причина, почему мы должны учиться ответственному отношению к деньгам: это наши дети. </a:t>
            </a:r>
          </a:p>
          <a:p>
            <a:r>
              <a:rPr lang="ru-RU" dirty="0"/>
              <a:t>Важно, чтобы мы научили наших детей зарабатывать и тратить деньги с умом. Хорошо, если дети уже зарабатывают какие-то деньги пусть небольшие, чтобы они могли научиться контролировать свои расходы.</a:t>
            </a:r>
          </a:p>
          <a:p>
            <a:r>
              <a:rPr lang="ru-RU" dirty="0"/>
              <a:t> Когда дети получают деньги, им нужно уметь вести их учет, возвращать десятину и уметь контролировать свои расходы.</a:t>
            </a:r>
          </a:p>
          <a:p>
            <a:r>
              <a:rPr lang="ru-RU" dirty="0"/>
              <a:t>Когда дети получают деньги, они откладывают от них десятину и пожертвования в маленький конверт. У них есть один конверт на расходы и другой - на сбережения. Так они учатся использовать и контролировать свои финансы, которые имеют.</a:t>
            </a:r>
          </a:p>
          <a:p>
            <a:r>
              <a:rPr lang="ru-RU" dirty="0"/>
              <a:t>Бог не хочет, чтобы Его дети жили в страхе, включая страх иметь долги. </a:t>
            </a:r>
          </a:p>
          <a:p>
            <a:pPr marL="0" indent="0">
              <a:buNone/>
            </a:pPr>
            <a:r>
              <a:rPr lang="ru-RU" dirty="0"/>
              <a:t>Апостол Павел говорит: «Не оставайтесь должными никому ничем, кроме взаимной любви» </a:t>
            </a:r>
            <a:r>
              <a:rPr lang="ru-RU" b="1" dirty="0"/>
              <a:t>(Рим. 13,8).</a:t>
            </a:r>
          </a:p>
        </p:txBody>
      </p:sp>
      <p:pic>
        <p:nvPicPr>
          <p:cNvPr id="4" name="Рисунок 3"/>
          <p:cNvPicPr>
            <a:picLocks noChangeAspect="1"/>
          </p:cNvPicPr>
          <p:nvPr/>
        </p:nvPicPr>
        <p:blipFill>
          <a:blip r:embed="rId2"/>
          <a:stretch>
            <a:fillRect/>
          </a:stretch>
        </p:blipFill>
        <p:spPr>
          <a:xfrm>
            <a:off x="7881582" y="261938"/>
            <a:ext cx="2976918" cy="1979650"/>
          </a:xfrm>
          <a:prstGeom prst="rect">
            <a:avLst/>
          </a:prstGeom>
        </p:spPr>
      </p:pic>
    </p:spTree>
    <p:extLst>
      <p:ext uri="{BB962C8B-B14F-4D97-AF65-F5344CB8AC3E}">
        <p14:creationId xmlns:p14="http://schemas.microsoft.com/office/powerpoint/2010/main" val="40942803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Библейское основание управления</a:t>
            </a:r>
          </a:p>
        </p:txBody>
      </p:sp>
      <p:sp>
        <p:nvSpPr>
          <p:cNvPr id="3" name="Объект 2"/>
          <p:cNvSpPr>
            <a:spLocks noGrp="1"/>
          </p:cNvSpPr>
          <p:nvPr>
            <p:ph idx="1"/>
          </p:nvPr>
        </p:nvSpPr>
        <p:spPr>
          <a:xfrm>
            <a:off x="634621" y="2436125"/>
            <a:ext cx="8816453" cy="4162567"/>
          </a:xfrm>
        </p:spPr>
        <p:txBody>
          <a:bodyPr>
            <a:normAutofit fontScale="92500" lnSpcReduction="10000"/>
          </a:bodyPr>
          <a:lstStyle/>
          <a:p>
            <a:r>
              <a:rPr lang="ru-RU" dirty="0"/>
              <a:t>Человек поставлен Богом быть управителем духовных и материальных ценностей (Быт.1:28; Пс.8:7).</a:t>
            </a:r>
          </a:p>
          <a:p>
            <a:r>
              <a:rPr lang="ru-RU" dirty="0"/>
              <a:t>В связи с грехопадением человек лишился права </a:t>
            </a:r>
            <a:r>
              <a:rPr lang="ru-RU" dirty="0" err="1"/>
              <a:t>соуправления</a:t>
            </a:r>
            <a:r>
              <a:rPr lang="ru-RU" dirty="0"/>
              <a:t> с Богом. </a:t>
            </a:r>
          </a:p>
          <a:p>
            <a:r>
              <a:rPr lang="ru-RU" dirty="0"/>
              <a:t>Акт спасения восстанавливает это право и преимущество человека – снова наступает взаимозависимость. Начинается работа с Богом, а не для Бога! </a:t>
            </a:r>
          </a:p>
          <a:p>
            <a:r>
              <a:rPr lang="ru-RU" dirty="0"/>
              <a:t>Каждый человек, принимая Христа, принимает ответственность распоряжаться ресурсами, которые Бог дает ему.</a:t>
            </a:r>
          </a:p>
          <a:p>
            <a:r>
              <a:rPr lang="ru-RU" dirty="0"/>
              <a:t>Поэтому о десятине и дарах, говорим как об акте поклонения Богу</a:t>
            </a:r>
          </a:p>
          <a:p>
            <a:r>
              <a:rPr lang="ru-RU" dirty="0"/>
              <a:t>А как насчет оставшихся денег, которые мы тратим на свои семьи? Рим.12:1 – «для поклонения в духе и истине». </a:t>
            </a:r>
          </a:p>
          <a:p>
            <a:r>
              <a:rPr lang="ru-RU" dirty="0"/>
              <a:t>Деньги выделенные на благо Его семьи тоже могут стать средством поклонения Богу, если тратим их в партнерстве с Ним.</a:t>
            </a:r>
          </a:p>
        </p:txBody>
      </p:sp>
      <p:pic>
        <p:nvPicPr>
          <p:cNvPr id="4" name="Рисунок 3"/>
          <p:cNvPicPr>
            <a:picLocks noChangeAspect="1"/>
          </p:cNvPicPr>
          <p:nvPr/>
        </p:nvPicPr>
        <p:blipFill>
          <a:blip r:embed="rId2"/>
          <a:stretch>
            <a:fillRect/>
          </a:stretch>
        </p:blipFill>
        <p:spPr>
          <a:xfrm>
            <a:off x="8707662" y="4065539"/>
            <a:ext cx="3283673" cy="218513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59782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Бюджет</a:t>
            </a:r>
          </a:p>
        </p:txBody>
      </p:sp>
      <p:sp>
        <p:nvSpPr>
          <p:cNvPr id="3" name="Объект 2"/>
          <p:cNvSpPr>
            <a:spLocks noGrp="1"/>
          </p:cNvSpPr>
          <p:nvPr>
            <p:ph idx="1"/>
          </p:nvPr>
        </p:nvSpPr>
        <p:spPr>
          <a:xfrm>
            <a:off x="616412" y="2328933"/>
            <a:ext cx="5099990" cy="4285039"/>
          </a:xfrm>
        </p:spPr>
        <p:txBody>
          <a:bodyPr/>
          <a:lstStyle/>
          <a:p>
            <a:pPr marL="0" indent="0">
              <a:buNone/>
            </a:pPr>
            <a:r>
              <a:rPr lang="ru-RU" b="1" dirty="0">
                <a:solidFill>
                  <a:srgbClr val="FF0000"/>
                </a:solidFill>
              </a:rPr>
              <a:t>БЮДЖЕТ </a:t>
            </a:r>
            <a:r>
              <a:rPr lang="ru-RU" dirty="0"/>
              <a:t>– это планомерное распределение денег. </a:t>
            </a:r>
          </a:p>
          <a:p>
            <a:r>
              <a:rPr lang="ru-RU" dirty="0"/>
              <a:t>Приход составляется из всевозможных поступлений.</a:t>
            </a:r>
          </a:p>
          <a:p>
            <a:r>
              <a:rPr lang="ru-RU" dirty="0"/>
              <a:t>Расход следует планировать, учитывая три основных раздела в форме бюджета, не меняя их последовательности.</a:t>
            </a:r>
          </a:p>
        </p:txBody>
      </p:sp>
      <p:graphicFrame>
        <p:nvGraphicFramePr>
          <p:cNvPr id="4" name="Таблица 3"/>
          <p:cNvGraphicFramePr>
            <a:graphicFrameLocks noGrp="1"/>
          </p:cNvGraphicFramePr>
          <p:nvPr>
            <p:extLst>
              <p:ext uri="{D42A27DB-BD31-4B8C-83A1-F6EECF244321}">
                <p14:modId xmlns:p14="http://schemas.microsoft.com/office/powerpoint/2010/main" val="1973603052"/>
              </p:ext>
            </p:extLst>
          </p:nvPr>
        </p:nvGraphicFramePr>
        <p:xfrm>
          <a:off x="5919601" y="471227"/>
          <a:ext cx="6001258" cy="6386774"/>
        </p:xfrm>
        <a:graphic>
          <a:graphicData uri="http://schemas.openxmlformats.org/drawingml/2006/table">
            <a:tbl>
              <a:tblPr firstRow="1" bandRow="1">
                <a:tableStyleId>{5C22544A-7EE6-4342-B048-85BDC9FD1C3A}</a:tableStyleId>
              </a:tblPr>
              <a:tblGrid>
                <a:gridCol w="3000629">
                  <a:extLst>
                    <a:ext uri="{9D8B030D-6E8A-4147-A177-3AD203B41FA5}">
                      <a16:colId xmlns:a16="http://schemas.microsoft.com/office/drawing/2014/main" val="1354085292"/>
                    </a:ext>
                  </a:extLst>
                </a:gridCol>
                <a:gridCol w="3000629">
                  <a:extLst>
                    <a:ext uri="{9D8B030D-6E8A-4147-A177-3AD203B41FA5}">
                      <a16:colId xmlns:a16="http://schemas.microsoft.com/office/drawing/2014/main" val="1324067282"/>
                    </a:ext>
                  </a:extLst>
                </a:gridCol>
              </a:tblGrid>
              <a:tr h="376162">
                <a:tc>
                  <a:txBody>
                    <a:bodyPr/>
                    <a:lstStyle/>
                    <a:p>
                      <a:r>
                        <a:rPr lang="ru-RU" dirty="0"/>
                        <a:t>На что?</a:t>
                      </a:r>
                    </a:p>
                  </a:txBody>
                  <a:tcPr/>
                </a:tc>
                <a:tc>
                  <a:txBody>
                    <a:bodyPr/>
                    <a:lstStyle/>
                    <a:p>
                      <a:r>
                        <a:rPr lang="ru-RU" dirty="0"/>
                        <a:t>Сколько?</a:t>
                      </a:r>
                    </a:p>
                  </a:txBody>
                  <a:tcPr/>
                </a:tc>
                <a:extLst>
                  <a:ext uri="{0D108BD9-81ED-4DB2-BD59-A6C34878D82A}">
                    <a16:rowId xmlns:a16="http://schemas.microsoft.com/office/drawing/2014/main" val="1290816145"/>
                  </a:ext>
                </a:extLst>
              </a:tr>
              <a:tr h="376162">
                <a:tc>
                  <a:txBody>
                    <a:bodyPr/>
                    <a:lstStyle/>
                    <a:p>
                      <a:r>
                        <a:rPr lang="ru-RU" b="1" dirty="0"/>
                        <a:t>1. Богу</a:t>
                      </a:r>
                    </a:p>
                  </a:txBody>
                  <a:tcPr/>
                </a:tc>
                <a:tc>
                  <a:txBody>
                    <a:bodyPr/>
                    <a:lstStyle/>
                    <a:p>
                      <a:endParaRPr lang="ru-RU" dirty="0"/>
                    </a:p>
                  </a:txBody>
                  <a:tcPr/>
                </a:tc>
                <a:extLst>
                  <a:ext uri="{0D108BD9-81ED-4DB2-BD59-A6C34878D82A}">
                    <a16:rowId xmlns:a16="http://schemas.microsoft.com/office/drawing/2014/main" val="2579568330"/>
                  </a:ext>
                </a:extLst>
              </a:tr>
              <a:tr h="376162">
                <a:tc>
                  <a:txBody>
                    <a:bodyPr/>
                    <a:lstStyle/>
                    <a:p>
                      <a:r>
                        <a:rPr lang="ru-RU" dirty="0"/>
                        <a:t> - ДЕСЯТИНА</a:t>
                      </a:r>
                    </a:p>
                  </a:txBody>
                  <a:tcPr/>
                </a:tc>
                <a:tc>
                  <a:txBody>
                    <a:bodyPr/>
                    <a:lstStyle/>
                    <a:p>
                      <a:r>
                        <a:rPr lang="ru-RU" dirty="0"/>
                        <a:t>10%</a:t>
                      </a:r>
                    </a:p>
                  </a:txBody>
                  <a:tcPr/>
                </a:tc>
                <a:extLst>
                  <a:ext uri="{0D108BD9-81ED-4DB2-BD59-A6C34878D82A}">
                    <a16:rowId xmlns:a16="http://schemas.microsoft.com/office/drawing/2014/main" val="3542983699"/>
                  </a:ext>
                </a:extLst>
              </a:tr>
              <a:tr h="376162">
                <a:tc>
                  <a:txBody>
                    <a:bodyPr/>
                    <a:lstStyle/>
                    <a:p>
                      <a:r>
                        <a:rPr lang="ru-RU" dirty="0"/>
                        <a:t> - ДАРЫ</a:t>
                      </a:r>
                    </a:p>
                  </a:txBody>
                  <a:tcPr/>
                </a:tc>
                <a:tc>
                  <a:txBody>
                    <a:bodyPr/>
                    <a:lstStyle/>
                    <a:p>
                      <a:r>
                        <a:rPr lang="ru-RU" dirty="0"/>
                        <a:t>?</a:t>
                      </a:r>
                    </a:p>
                  </a:txBody>
                  <a:tcPr/>
                </a:tc>
                <a:extLst>
                  <a:ext uri="{0D108BD9-81ED-4DB2-BD59-A6C34878D82A}">
                    <a16:rowId xmlns:a16="http://schemas.microsoft.com/office/drawing/2014/main" val="200076585"/>
                  </a:ext>
                </a:extLst>
              </a:tr>
              <a:tr h="376162">
                <a:tc>
                  <a:txBody>
                    <a:bodyPr/>
                    <a:lstStyle/>
                    <a:p>
                      <a:r>
                        <a:rPr lang="ru-RU" b="1" dirty="0"/>
                        <a:t>2. Текущие расходы</a:t>
                      </a:r>
                    </a:p>
                  </a:txBody>
                  <a:tcPr/>
                </a:tc>
                <a:tc>
                  <a:txBody>
                    <a:bodyPr/>
                    <a:lstStyle/>
                    <a:p>
                      <a:endParaRPr lang="ru-RU" dirty="0"/>
                    </a:p>
                  </a:txBody>
                  <a:tcPr/>
                </a:tc>
                <a:extLst>
                  <a:ext uri="{0D108BD9-81ED-4DB2-BD59-A6C34878D82A}">
                    <a16:rowId xmlns:a16="http://schemas.microsoft.com/office/drawing/2014/main" val="3222409306"/>
                  </a:ext>
                </a:extLst>
              </a:tr>
              <a:tr h="376162">
                <a:tc>
                  <a:txBody>
                    <a:bodyPr/>
                    <a:lstStyle/>
                    <a:p>
                      <a:r>
                        <a:rPr lang="ru-RU" dirty="0"/>
                        <a:t> - Содержание</a:t>
                      </a:r>
                      <a:r>
                        <a:rPr lang="ru-RU" baseline="0" dirty="0"/>
                        <a:t> жилья</a:t>
                      </a:r>
                    </a:p>
                  </a:txBody>
                  <a:tcPr/>
                </a:tc>
                <a:tc>
                  <a:txBody>
                    <a:bodyPr/>
                    <a:lstStyle/>
                    <a:p>
                      <a:endParaRPr lang="ru-RU"/>
                    </a:p>
                  </a:txBody>
                  <a:tcPr/>
                </a:tc>
                <a:extLst>
                  <a:ext uri="{0D108BD9-81ED-4DB2-BD59-A6C34878D82A}">
                    <a16:rowId xmlns:a16="http://schemas.microsoft.com/office/drawing/2014/main" val="2518828013"/>
                  </a:ext>
                </a:extLst>
              </a:tr>
              <a:tr h="376162">
                <a:tc>
                  <a:txBody>
                    <a:bodyPr/>
                    <a:lstStyle/>
                    <a:p>
                      <a:r>
                        <a:rPr lang="ru-RU" dirty="0"/>
                        <a:t> - Питание</a:t>
                      </a:r>
                    </a:p>
                  </a:txBody>
                  <a:tcPr/>
                </a:tc>
                <a:tc>
                  <a:txBody>
                    <a:bodyPr/>
                    <a:lstStyle/>
                    <a:p>
                      <a:endParaRPr lang="ru-RU"/>
                    </a:p>
                  </a:txBody>
                  <a:tcPr/>
                </a:tc>
                <a:extLst>
                  <a:ext uri="{0D108BD9-81ED-4DB2-BD59-A6C34878D82A}">
                    <a16:rowId xmlns:a16="http://schemas.microsoft.com/office/drawing/2014/main" val="2800191385"/>
                  </a:ext>
                </a:extLst>
              </a:tr>
              <a:tr h="376162">
                <a:tc>
                  <a:txBody>
                    <a:bodyPr/>
                    <a:lstStyle/>
                    <a:p>
                      <a:r>
                        <a:rPr lang="ru-RU" dirty="0"/>
                        <a:t> - Одежда</a:t>
                      </a:r>
                    </a:p>
                  </a:txBody>
                  <a:tcPr/>
                </a:tc>
                <a:tc>
                  <a:txBody>
                    <a:bodyPr/>
                    <a:lstStyle/>
                    <a:p>
                      <a:endParaRPr lang="ru-RU" dirty="0"/>
                    </a:p>
                  </a:txBody>
                  <a:tcPr/>
                </a:tc>
                <a:extLst>
                  <a:ext uri="{0D108BD9-81ED-4DB2-BD59-A6C34878D82A}">
                    <a16:rowId xmlns:a16="http://schemas.microsoft.com/office/drawing/2014/main" val="2974272763"/>
                  </a:ext>
                </a:extLst>
              </a:tr>
              <a:tr h="376162">
                <a:tc>
                  <a:txBody>
                    <a:bodyPr/>
                    <a:lstStyle/>
                    <a:p>
                      <a:r>
                        <a:rPr lang="ru-RU" dirty="0"/>
                        <a:t> - Досуг</a:t>
                      </a:r>
                      <a:r>
                        <a:rPr lang="ru-RU" baseline="0" dirty="0"/>
                        <a:t> и отдых</a:t>
                      </a:r>
                    </a:p>
                  </a:txBody>
                  <a:tcPr/>
                </a:tc>
                <a:tc>
                  <a:txBody>
                    <a:bodyPr/>
                    <a:lstStyle/>
                    <a:p>
                      <a:endParaRPr lang="ru-RU" dirty="0"/>
                    </a:p>
                  </a:txBody>
                  <a:tcPr/>
                </a:tc>
                <a:extLst>
                  <a:ext uri="{0D108BD9-81ED-4DB2-BD59-A6C34878D82A}">
                    <a16:rowId xmlns:a16="http://schemas.microsoft.com/office/drawing/2014/main" val="689789462"/>
                  </a:ext>
                </a:extLst>
              </a:tr>
              <a:tr h="658284">
                <a:tc>
                  <a:txBody>
                    <a:bodyPr/>
                    <a:lstStyle/>
                    <a:p>
                      <a:r>
                        <a:rPr lang="ru-RU" dirty="0"/>
                        <a:t> - Непредвиденные</a:t>
                      </a:r>
                      <a:r>
                        <a:rPr lang="ru-RU" baseline="0" dirty="0"/>
                        <a:t> расходы</a:t>
                      </a:r>
                      <a:endParaRPr lang="ru-RU" dirty="0"/>
                    </a:p>
                  </a:txBody>
                  <a:tcPr/>
                </a:tc>
                <a:tc>
                  <a:txBody>
                    <a:bodyPr/>
                    <a:lstStyle/>
                    <a:p>
                      <a:endParaRPr lang="ru-RU" dirty="0"/>
                    </a:p>
                  </a:txBody>
                  <a:tcPr/>
                </a:tc>
                <a:extLst>
                  <a:ext uri="{0D108BD9-81ED-4DB2-BD59-A6C34878D82A}">
                    <a16:rowId xmlns:a16="http://schemas.microsoft.com/office/drawing/2014/main" val="1828506585"/>
                  </a:ext>
                </a:extLst>
              </a:tr>
              <a:tr h="658284">
                <a:tc>
                  <a:txBody>
                    <a:bodyPr/>
                    <a:lstStyle/>
                    <a:p>
                      <a:r>
                        <a:rPr lang="ru-RU" b="1" dirty="0"/>
                        <a:t>3. Перспективные</a:t>
                      </a:r>
                      <a:r>
                        <a:rPr lang="ru-RU" b="1" baseline="0" dirty="0"/>
                        <a:t> расходы</a:t>
                      </a:r>
                      <a:endParaRPr lang="ru-RU" b="1" dirty="0"/>
                    </a:p>
                  </a:txBody>
                  <a:tcPr/>
                </a:tc>
                <a:tc>
                  <a:txBody>
                    <a:bodyPr/>
                    <a:lstStyle/>
                    <a:p>
                      <a:endParaRPr lang="ru-RU" dirty="0"/>
                    </a:p>
                  </a:txBody>
                  <a:tcPr/>
                </a:tc>
                <a:extLst>
                  <a:ext uri="{0D108BD9-81ED-4DB2-BD59-A6C34878D82A}">
                    <a16:rowId xmlns:a16="http://schemas.microsoft.com/office/drawing/2014/main" val="2880365123"/>
                  </a:ext>
                </a:extLst>
              </a:tr>
              <a:tr h="658284">
                <a:tc>
                  <a:txBody>
                    <a:bodyPr/>
                    <a:lstStyle/>
                    <a:p>
                      <a:r>
                        <a:rPr lang="ru-RU" dirty="0"/>
                        <a:t> - Приобретение</a:t>
                      </a:r>
                      <a:r>
                        <a:rPr lang="ru-RU" baseline="0" dirty="0"/>
                        <a:t> машины</a:t>
                      </a:r>
                      <a:endParaRPr lang="ru-RU" dirty="0"/>
                    </a:p>
                  </a:txBody>
                  <a:tcPr/>
                </a:tc>
                <a:tc>
                  <a:txBody>
                    <a:bodyPr/>
                    <a:lstStyle/>
                    <a:p>
                      <a:endParaRPr lang="ru-RU" dirty="0"/>
                    </a:p>
                  </a:txBody>
                  <a:tcPr/>
                </a:tc>
                <a:extLst>
                  <a:ext uri="{0D108BD9-81ED-4DB2-BD59-A6C34878D82A}">
                    <a16:rowId xmlns:a16="http://schemas.microsoft.com/office/drawing/2014/main" val="3299741753"/>
                  </a:ext>
                </a:extLst>
              </a:tr>
              <a:tr h="658284">
                <a:tc>
                  <a:txBody>
                    <a:bodyPr/>
                    <a:lstStyle/>
                    <a:p>
                      <a:r>
                        <a:rPr lang="ru-RU" dirty="0"/>
                        <a:t> - Специальное образование</a:t>
                      </a:r>
                    </a:p>
                  </a:txBody>
                  <a:tcPr/>
                </a:tc>
                <a:tc>
                  <a:txBody>
                    <a:bodyPr/>
                    <a:lstStyle/>
                    <a:p>
                      <a:endParaRPr lang="ru-RU" dirty="0"/>
                    </a:p>
                  </a:txBody>
                  <a:tcPr/>
                </a:tc>
                <a:extLst>
                  <a:ext uri="{0D108BD9-81ED-4DB2-BD59-A6C34878D82A}">
                    <a16:rowId xmlns:a16="http://schemas.microsoft.com/office/drawing/2014/main" val="1393904666"/>
                  </a:ext>
                </a:extLst>
              </a:tr>
              <a:tr h="368180">
                <a:tc>
                  <a:txBody>
                    <a:bodyPr/>
                    <a:lstStyle/>
                    <a:p>
                      <a:r>
                        <a:rPr lang="ru-RU" dirty="0"/>
                        <a:t> - …</a:t>
                      </a:r>
                    </a:p>
                  </a:txBody>
                  <a:tcPr/>
                </a:tc>
                <a:tc>
                  <a:txBody>
                    <a:bodyPr/>
                    <a:lstStyle/>
                    <a:p>
                      <a:endParaRPr lang="ru-RU" dirty="0"/>
                    </a:p>
                  </a:txBody>
                  <a:tcPr/>
                </a:tc>
                <a:extLst>
                  <a:ext uri="{0D108BD9-81ED-4DB2-BD59-A6C34878D82A}">
                    <a16:rowId xmlns:a16="http://schemas.microsoft.com/office/drawing/2014/main" val="3126110244"/>
                  </a:ext>
                </a:extLst>
              </a:tr>
            </a:tbl>
          </a:graphicData>
        </a:graphic>
      </p:graphicFrame>
    </p:spTree>
    <p:extLst>
      <p:ext uri="{BB962C8B-B14F-4D97-AF65-F5344CB8AC3E}">
        <p14:creationId xmlns:p14="http://schemas.microsoft.com/office/powerpoint/2010/main" val="1718856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1000"/>
                                        <p:tgtEl>
                                          <p:spTgt spid="4"/>
                                        </p:tgtEl>
                                      </p:cBhvr>
                                    </p:animEffect>
                                    <p:anim calcmode="lin" valueType="num">
                                      <p:cBhvr>
                                        <p:cTn id="26" dur="1000" fill="hold"/>
                                        <p:tgtEl>
                                          <p:spTgt spid="4"/>
                                        </p:tgtEl>
                                        <p:attrNameLst>
                                          <p:attrName>ppt_x</p:attrName>
                                        </p:attrNameLst>
                                      </p:cBhvr>
                                      <p:tavLst>
                                        <p:tav tm="0">
                                          <p:val>
                                            <p:strVal val="#ppt_x"/>
                                          </p:val>
                                        </p:tav>
                                        <p:tav tm="100000">
                                          <p:val>
                                            <p:strVal val="#ppt_x"/>
                                          </p:val>
                                        </p:tav>
                                      </p:tavLst>
                                    </p:anim>
                                    <p:anim calcmode="lin" valueType="num">
                                      <p:cBhvr>
                                        <p:cTn id="2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4400" dirty="0"/>
              <a:t>Библейские советы:</a:t>
            </a:r>
          </a:p>
        </p:txBody>
      </p:sp>
      <p:sp>
        <p:nvSpPr>
          <p:cNvPr id="3" name="Объект 2"/>
          <p:cNvSpPr>
            <a:spLocks noGrp="1"/>
          </p:cNvSpPr>
          <p:nvPr>
            <p:ph idx="1"/>
          </p:nvPr>
        </p:nvSpPr>
        <p:spPr>
          <a:xfrm>
            <a:off x="900751" y="2320119"/>
            <a:ext cx="10447361" cy="4230806"/>
          </a:xfrm>
        </p:spPr>
        <p:txBody>
          <a:bodyPr>
            <a:normAutofit/>
          </a:bodyPr>
          <a:lstStyle/>
          <a:p>
            <a:r>
              <a:rPr lang="ru-RU" sz="2000" dirty="0"/>
              <a:t>Прит.13:23  «Желание бедняков – иметь вдоволь еды, но бесхозяйственность ведет к потерям…» </a:t>
            </a:r>
          </a:p>
          <a:p>
            <a:r>
              <a:rPr lang="ru-RU" sz="2000" dirty="0"/>
              <a:t>Прит.22:7; Рим.13:8 «Не будьте ни у кого в долгу, пусть единственным вашим долгом будет долг любви друг ко другу…»</a:t>
            </a:r>
          </a:p>
          <a:p>
            <a:pPr marL="0" indent="0" algn="ctr">
              <a:buNone/>
            </a:pPr>
            <a:r>
              <a:rPr lang="ru-RU" sz="2000" dirty="0"/>
              <a:t>«Многие, очень многие не приучили себя к тому, чтобы их расходы не превышали доходов. Они не научились соотносить свои расходы с обстоятельствами, им приходится вновь и вновь занимать деньги и, таким образом, они погрязают в долгах. А денежных долг порождает в таких людях разочарование и уныние». (</a:t>
            </a:r>
            <a:r>
              <a:rPr lang="ru-RU" sz="2000" dirty="0" err="1"/>
              <a:t>Е.Уайт</a:t>
            </a:r>
            <a:r>
              <a:rPr lang="ru-RU" sz="2000" dirty="0"/>
              <a:t> </a:t>
            </a:r>
            <a:r>
              <a:rPr lang="ru-RU" sz="2000" dirty="0" err="1"/>
              <a:t>Ревью</a:t>
            </a:r>
            <a:r>
              <a:rPr lang="ru-RU" sz="2000" dirty="0"/>
              <a:t> 1893)</a:t>
            </a:r>
          </a:p>
          <a:p>
            <a:pPr marL="0" indent="0" algn="ctr">
              <a:buNone/>
            </a:pPr>
            <a:r>
              <a:rPr lang="ru-RU" sz="2000" b="1" dirty="0">
                <a:solidFill>
                  <a:srgbClr val="FF0000"/>
                </a:solidFill>
              </a:rPr>
              <a:t>Наша финансовая цель в супружеской жизни – не богатство, а довольство. </a:t>
            </a:r>
            <a:r>
              <a:rPr lang="ru-RU" sz="2000" i="1" dirty="0"/>
              <a:t>Удовлетворение же приходит от чувства защищенности во Христе и правильного распоряжения нашими деньгами.</a:t>
            </a:r>
          </a:p>
          <a:p>
            <a:pPr marL="0" indent="0">
              <a:buNone/>
            </a:pPr>
            <a:endParaRPr lang="ru-RU" dirty="0"/>
          </a:p>
        </p:txBody>
      </p:sp>
      <p:pic>
        <p:nvPicPr>
          <p:cNvPr id="4" name="Рисунок 3"/>
          <p:cNvPicPr>
            <a:picLocks noChangeAspect="1"/>
          </p:cNvPicPr>
          <p:nvPr/>
        </p:nvPicPr>
        <p:blipFill>
          <a:blip r:embed="rId3"/>
          <a:stretch>
            <a:fillRect/>
          </a:stretch>
        </p:blipFill>
        <p:spPr>
          <a:xfrm>
            <a:off x="7970291" y="215947"/>
            <a:ext cx="2842857" cy="1877754"/>
          </a:xfrm>
          <a:prstGeom prst="rect">
            <a:avLst/>
          </a:prstGeom>
        </p:spPr>
      </p:pic>
    </p:spTree>
    <p:extLst>
      <p:ext uri="{BB962C8B-B14F-4D97-AF65-F5344CB8AC3E}">
        <p14:creationId xmlns:p14="http://schemas.microsoft.com/office/powerpoint/2010/main" val="1107654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Финансы семьи</a:t>
            </a:r>
          </a:p>
        </p:txBody>
      </p:sp>
      <p:sp>
        <p:nvSpPr>
          <p:cNvPr id="3" name="Объект 2"/>
          <p:cNvSpPr>
            <a:spLocks noGrp="1"/>
          </p:cNvSpPr>
          <p:nvPr>
            <p:ph idx="1"/>
          </p:nvPr>
        </p:nvSpPr>
        <p:spPr>
          <a:xfrm>
            <a:off x="588572" y="2316896"/>
            <a:ext cx="6869930" cy="3920131"/>
          </a:xfrm>
        </p:spPr>
        <p:txBody>
          <a:bodyPr>
            <a:noAutofit/>
          </a:bodyPr>
          <a:lstStyle/>
          <a:p>
            <a:r>
              <a:rPr lang="ru-RU" sz="2800" dirty="0"/>
              <a:t>60% супружеских пар ссорятся из-за денег</a:t>
            </a:r>
          </a:p>
          <a:p>
            <a:pPr marL="0" indent="0">
              <a:buNone/>
            </a:pPr>
            <a:r>
              <a:rPr lang="ru-RU" sz="2800" dirty="0"/>
              <a:t>Именно поэтому правильное распоряжение деньгами так важно для хорошего развития супружеской жизни. </a:t>
            </a:r>
          </a:p>
          <a:p>
            <a:r>
              <a:rPr lang="ru-RU" sz="2800" dirty="0"/>
              <a:t>Однако причиной ссор из-за денег не являются деньги. </a:t>
            </a:r>
          </a:p>
          <a:p>
            <a:r>
              <a:rPr lang="ru-RU" sz="2800" dirty="0"/>
              <a:t>Причины совершенно другие.</a:t>
            </a:r>
          </a:p>
        </p:txBody>
      </p:sp>
      <p:pic>
        <p:nvPicPr>
          <p:cNvPr id="4" name="Рисунок 3"/>
          <p:cNvPicPr>
            <a:picLocks noChangeAspect="1"/>
          </p:cNvPicPr>
          <p:nvPr/>
        </p:nvPicPr>
        <p:blipFill>
          <a:blip r:embed="rId3"/>
          <a:stretch>
            <a:fillRect/>
          </a:stretch>
        </p:blipFill>
        <p:spPr>
          <a:xfrm>
            <a:off x="7561271" y="2702256"/>
            <a:ext cx="4311711" cy="23714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84308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Причины</a:t>
            </a:r>
          </a:p>
        </p:txBody>
      </p:sp>
      <p:sp>
        <p:nvSpPr>
          <p:cNvPr id="3" name="Объект 2"/>
          <p:cNvSpPr>
            <a:spLocks noGrp="1"/>
          </p:cNvSpPr>
          <p:nvPr>
            <p:ph idx="1"/>
          </p:nvPr>
        </p:nvSpPr>
        <p:spPr>
          <a:xfrm>
            <a:off x="533981" y="2364663"/>
            <a:ext cx="8091403" cy="4234029"/>
          </a:xfrm>
        </p:spPr>
        <p:txBody>
          <a:bodyPr>
            <a:normAutofit/>
          </a:bodyPr>
          <a:lstStyle/>
          <a:p>
            <a:r>
              <a:rPr lang="ru-RU" b="1" dirty="0"/>
              <a:t>Власть</a:t>
            </a:r>
          </a:p>
          <a:p>
            <a:pPr marL="0" indent="0">
              <a:buNone/>
            </a:pPr>
            <a:r>
              <a:rPr lang="ru-RU" dirty="0"/>
              <a:t>Большинство ссор из-за денег это замаскированная борьба за власть </a:t>
            </a:r>
          </a:p>
          <a:p>
            <a:r>
              <a:rPr lang="ru-RU" b="1" dirty="0"/>
              <a:t>Приоритеты</a:t>
            </a:r>
          </a:p>
          <a:p>
            <a:pPr marL="0" indent="0">
              <a:buNone/>
            </a:pPr>
            <a:r>
              <a:rPr lang="ru-RU" dirty="0"/>
              <a:t>Не деньги, а приоритеты создают напряженную обстановку при распределении денег</a:t>
            </a:r>
          </a:p>
          <a:p>
            <a:r>
              <a:rPr lang="ru-RU" b="1" dirty="0"/>
              <a:t>Родители</a:t>
            </a:r>
          </a:p>
          <a:p>
            <a:pPr marL="0" indent="0">
              <a:buNone/>
            </a:pPr>
            <a:r>
              <a:rPr lang="ru-RU" dirty="0"/>
              <a:t>1/3  опрошенных пар говорила, что родители критически относя к тому, как они расходуют деньги </a:t>
            </a:r>
          </a:p>
          <a:p>
            <a:pPr marL="0" indent="0" algn="ctr">
              <a:buNone/>
            </a:pPr>
            <a:r>
              <a:rPr lang="ru-RU" dirty="0"/>
              <a:t>Муж и жена вносят в свою семью неизменную модель управления деньгами своих родительских семей </a:t>
            </a:r>
          </a:p>
          <a:p>
            <a:pPr marL="0" indent="0">
              <a:buNone/>
            </a:pPr>
            <a:endParaRPr lang="ru-RU" dirty="0"/>
          </a:p>
        </p:txBody>
      </p:sp>
      <p:pic>
        <p:nvPicPr>
          <p:cNvPr id="4" name="Рисунок 3"/>
          <p:cNvPicPr>
            <a:picLocks noChangeAspect="1"/>
          </p:cNvPicPr>
          <p:nvPr/>
        </p:nvPicPr>
        <p:blipFill>
          <a:blip r:embed="rId3"/>
          <a:stretch>
            <a:fillRect/>
          </a:stretch>
        </p:blipFill>
        <p:spPr>
          <a:xfrm>
            <a:off x="8362629" y="2816771"/>
            <a:ext cx="3519524" cy="2342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954523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Принципы управления ресурсами для христианских семей</a:t>
            </a:r>
          </a:p>
        </p:txBody>
      </p:sp>
      <p:sp>
        <p:nvSpPr>
          <p:cNvPr id="3" name="Объект 2"/>
          <p:cNvSpPr>
            <a:spLocks noGrp="1"/>
          </p:cNvSpPr>
          <p:nvPr>
            <p:ph idx="1"/>
          </p:nvPr>
        </p:nvSpPr>
        <p:spPr>
          <a:xfrm>
            <a:off x="759170" y="2412430"/>
            <a:ext cx="5587040" cy="3933779"/>
          </a:xfrm>
        </p:spPr>
        <p:txBody>
          <a:bodyPr/>
          <a:lstStyle/>
          <a:p>
            <a:pPr>
              <a:buAutoNum type="arabicParenR"/>
            </a:pPr>
            <a:r>
              <a:rPr lang="ru-RU" sz="2400" dirty="0"/>
              <a:t>Доверяйте Богу.</a:t>
            </a:r>
          </a:p>
          <a:p>
            <a:pPr>
              <a:buAutoNum type="arabicParenR"/>
            </a:pPr>
            <a:r>
              <a:rPr lang="ru-RU" sz="2400" dirty="0"/>
              <a:t>Утверждайте личное достоинство</a:t>
            </a:r>
          </a:p>
          <a:p>
            <a:pPr>
              <a:buAutoNum type="arabicParenR"/>
            </a:pPr>
            <a:r>
              <a:rPr lang="ru-RU" sz="2400" dirty="0"/>
              <a:t>Сомневайтесь в значимости богатства</a:t>
            </a:r>
          </a:p>
          <a:p>
            <a:pPr>
              <a:buAutoNum type="arabicParenR"/>
            </a:pPr>
            <a:r>
              <a:rPr lang="ru-RU" sz="2400" dirty="0"/>
              <a:t>Избегайте долгов</a:t>
            </a:r>
          </a:p>
          <a:p>
            <a:pPr>
              <a:buAutoNum type="arabicParenR"/>
            </a:pPr>
            <a:r>
              <a:rPr lang="ru-RU" sz="2400" dirty="0"/>
              <a:t>Определите цели</a:t>
            </a:r>
          </a:p>
          <a:p>
            <a:pPr>
              <a:buAutoNum type="arabicParenR"/>
            </a:pPr>
            <a:r>
              <a:rPr lang="ru-RU" sz="2400" dirty="0"/>
              <a:t>Семейные советы</a:t>
            </a:r>
          </a:p>
          <a:p>
            <a:pPr marL="0" indent="0">
              <a:buNone/>
            </a:pPr>
            <a:endParaRPr lang="ru-RU" dirty="0"/>
          </a:p>
        </p:txBody>
      </p:sp>
      <p:pic>
        <p:nvPicPr>
          <p:cNvPr id="4" name="Рисунок 3"/>
          <p:cNvPicPr>
            <a:picLocks noChangeAspect="1"/>
          </p:cNvPicPr>
          <p:nvPr/>
        </p:nvPicPr>
        <p:blipFill>
          <a:blip r:embed="rId2"/>
          <a:stretch>
            <a:fillRect/>
          </a:stretch>
        </p:blipFill>
        <p:spPr>
          <a:xfrm>
            <a:off x="6518939" y="2724101"/>
            <a:ext cx="5101276" cy="34105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775036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1. Доверяйте Богу</a:t>
            </a:r>
          </a:p>
        </p:txBody>
      </p:sp>
      <p:sp>
        <p:nvSpPr>
          <p:cNvPr id="3" name="Объект 2"/>
          <p:cNvSpPr>
            <a:spLocks noGrp="1"/>
          </p:cNvSpPr>
          <p:nvPr>
            <p:ph idx="1"/>
          </p:nvPr>
        </p:nvSpPr>
        <p:spPr>
          <a:xfrm>
            <a:off x="852692" y="2401001"/>
            <a:ext cx="10832555" cy="4456999"/>
          </a:xfrm>
        </p:spPr>
        <p:txBody>
          <a:bodyPr>
            <a:normAutofit fontScale="92500" lnSpcReduction="10000"/>
          </a:bodyPr>
          <a:lstStyle/>
          <a:p>
            <a:r>
              <a:rPr lang="ru-RU" u="sng" dirty="0"/>
              <a:t>Отведите Богу первое место </a:t>
            </a:r>
            <a:r>
              <a:rPr lang="ru-RU" dirty="0"/>
              <a:t>во всем, что касается вашей духовной и материальной жизни.</a:t>
            </a:r>
          </a:p>
          <a:p>
            <a:pPr marL="0" indent="0">
              <a:buNone/>
            </a:pPr>
            <a:r>
              <a:rPr lang="ru-RU" i="1" dirty="0"/>
              <a:t>«Чти Господа от имения твоего и от начатков всех прибытков твоих» (Пр.3:9)</a:t>
            </a:r>
          </a:p>
          <a:p>
            <a:r>
              <a:rPr lang="ru-RU" dirty="0"/>
              <a:t>Поймите, что </a:t>
            </a:r>
            <a:r>
              <a:rPr lang="ru-RU" u="sng" dirty="0"/>
              <a:t>деньги</a:t>
            </a:r>
            <a:r>
              <a:rPr lang="ru-RU" dirty="0"/>
              <a:t>, которые у вас, </a:t>
            </a:r>
            <a:r>
              <a:rPr lang="ru-RU" u="sng" dirty="0"/>
              <a:t>время</a:t>
            </a:r>
            <a:r>
              <a:rPr lang="ru-RU" dirty="0"/>
              <a:t>, которым вы пользуетесь и </a:t>
            </a:r>
            <a:r>
              <a:rPr lang="ru-RU" u="sng" dirty="0"/>
              <a:t>таланты</a:t>
            </a:r>
            <a:r>
              <a:rPr lang="ru-RU" dirty="0"/>
              <a:t> – является </a:t>
            </a:r>
            <a:r>
              <a:rPr lang="ru-RU" u="sng" dirty="0"/>
              <a:t>собственность</a:t>
            </a:r>
            <a:r>
              <a:rPr lang="ru-RU" dirty="0"/>
              <a:t>ю </a:t>
            </a:r>
            <a:r>
              <a:rPr lang="ru-RU" u="sng" dirty="0"/>
              <a:t>Бога.</a:t>
            </a:r>
            <a:r>
              <a:rPr lang="ru-RU" dirty="0"/>
              <a:t> </a:t>
            </a:r>
          </a:p>
          <a:p>
            <a:pPr marL="0" indent="0">
              <a:buNone/>
            </a:pPr>
            <a:r>
              <a:rPr lang="ru-RU" i="1" dirty="0"/>
              <a:t>«Господня земля и что наполняет ее, вселенная и все живущие в ней» (Пс.23:1)</a:t>
            </a:r>
          </a:p>
          <a:p>
            <a:r>
              <a:rPr lang="ru-RU" dirty="0"/>
              <a:t>Что такое деньги? Это результат использования талантов во времени</a:t>
            </a:r>
          </a:p>
          <a:p>
            <a:pPr marL="0" indent="0">
              <a:buNone/>
            </a:pPr>
            <a:r>
              <a:rPr lang="ru-RU" dirty="0">
                <a:solidFill>
                  <a:srgbClr val="FF0000"/>
                </a:solidFill>
              </a:rPr>
              <a:t>              ТАЛАНТ + ВРЕМЯ = ДЕНЬГИ</a:t>
            </a:r>
          </a:p>
          <a:p>
            <a:pPr marL="0" indent="0">
              <a:buNone/>
            </a:pPr>
            <a:r>
              <a:rPr lang="ru-RU" dirty="0"/>
              <a:t>Если слагаемые принадлежат Богу, то на каком основании мы можем сказать, что сумма принадлежит нам?</a:t>
            </a:r>
          </a:p>
          <a:p>
            <a:r>
              <a:rPr lang="ru-RU" dirty="0"/>
              <a:t>Определите Богу первое место, и этим </a:t>
            </a:r>
            <a:r>
              <a:rPr lang="ru-RU" u="sng" dirty="0"/>
              <a:t>покажите, что вы любите Его</a:t>
            </a:r>
            <a:r>
              <a:rPr lang="ru-RU" dirty="0"/>
              <a:t>. </a:t>
            </a:r>
            <a:r>
              <a:rPr lang="ru-RU" b="1" i="1" dirty="0"/>
              <a:t>Вы можете давать без любви, но вы не можете любить не отдавая</a:t>
            </a:r>
            <a:r>
              <a:rPr lang="ru-RU" dirty="0"/>
              <a:t>. Ставя Бога на первое место, вы доверяете Ему помогать вам во всем остальном.</a:t>
            </a:r>
          </a:p>
          <a:p>
            <a:pPr marL="0" indent="0" algn="ctr">
              <a:buNone/>
            </a:pPr>
            <a:r>
              <a:rPr lang="ru-RU" i="1" dirty="0"/>
              <a:t>«Бог мой да восполнит всякую нужду вашу, по богатству Своему в славе, Христом Иисусом </a:t>
            </a:r>
            <a:r>
              <a:rPr lang="ru-RU" b="1" i="1" dirty="0"/>
              <a:t>(Фил. 4:19)</a:t>
            </a:r>
          </a:p>
          <a:p>
            <a:endParaRPr lang="ru-RU" dirty="0"/>
          </a:p>
        </p:txBody>
      </p:sp>
      <p:pic>
        <p:nvPicPr>
          <p:cNvPr id="5" name="Рисунок 4"/>
          <p:cNvPicPr>
            <a:picLocks noChangeAspect="1"/>
          </p:cNvPicPr>
          <p:nvPr/>
        </p:nvPicPr>
        <p:blipFill>
          <a:blip r:embed="rId3"/>
          <a:stretch>
            <a:fillRect/>
          </a:stretch>
        </p:blipFill>
        <p:spPr>
          <a:xfrm>
            <a:off x="7385926" y="179197"/>
            <a:ext cx="3343275" cy="2105025"/>
          </a:xfrm>
          <a:prstGeom prst="rect">
            <a:avLst/>
          </a:prstGeom>
        </p:spPr>
      </p:pic>
    </p:spTree>
    <p:extLst>
      <p:ext uri="{BB962C8B-B14F-4D97-AF65-F5344CB8AC3E}">
        <p14:creationId xmlns:p14="http://schemas.microsoft.com/office/powerpoint/2010/main" val="1993363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вет директоров">
  <a:themeElements>
    <a:clrScheme name="Совет директоров">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FFCB"/>
      </a:folHlink>
    </a:clrScheme>
    <a:fontScheme name="Совет директоров">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вет директоров">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EC7F02AD-9687-440F-A9DF-FAA6F22270D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519</TotalTime>
  <Words>4848</Words>
  <Application>Microsoft Macintosh PowerPoint</Application>
  <PresentationFormat>Широкоэкранный</PresentationFormat>
  <Paragraphs>239</Paragraphs>
  <Slides>28</Slides>
  <Notes>21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28</vt:i4>
      </vt:variant>
    </vt:vector>
  </HeadingPairs>
  <TitlesOfParts>
    <vt:vector size="33" baseType="lpstr">
      <vt:lpstr>Arial</vt:lpstr>
      <vt:lpstr>Calibri</vt:lpstr>
      <vt:lpstr>Century Gothic</vt:lpstr>
      <vt:lpstr>Wingdings 3</vt:lpstr>
      <vt:lpstr>Совет директоров</vt:lpstr>
      <vt:lpstr>Финансовая сторона дела</vt:lpstr>
      <vt:lpstr>Библейское основание управления </vt:lpstr>
      <vt:lpstr>Библейское основание управления</vt:lpstr>
      <vt:lpstr>Бюджет</vt:lpstr>
      <vt:lpstr>Библейские советы:</vt:lpstr>
      <vt:lpstr>Финансы семьи</vt:lpstr>
      <vt:lpstr>Причины</vt:lpstr>
      <vt:lpstr>Принципы управления ресурсами для христианских семей</vt:lpstr>
      <vt:lpstr>1. Доверяйте Богу</vt:lpstr>
      <vt:lpstr>Елена Уайт советует:</vt:lpstr>
      <vt:lpstr>2. Утверждайте личное достоинство</vt:lpstr>
      <vt:lpstr>3. Сомневайтесь в значимости богатства.</vt:lpstr>
      <vt:lpstr>Иллюстрация Елены Уайт </vt:lpstr>
      <vt:lpstr>3. Сомневайтесь в значимости богатства.</vt:lpstr>
      <vt:lpstr>4. Избегайте долгов</vt:lpstr>
      <vt:lpstr>Е.Уайт говорит:</vt:lpstr>
      <vt:lpstr>4. Избегайте долгов</vt:lpstr>
      <vt:lpstr>5. Определите цели</vt:lpstr>
      <vt:lpstr>5. Определите цели</vt:lpstr>
      <vt:lpstr>6. Семейные советы</vt:lpstr>
      <vt:lpstr>Принципы разрешения проблем (не только финансовых) Джона Уэсли:</vt:lpstr>
      <vt:lpstr>Принципы финансовой защиты</vt:lpstr>
      <vt:lpstr>Принципы финансовой защиты</vt:lpstr>
      <vt:lpstr>1 шаг</vt:lpstr>
      <vt:lpstr>2 шаг</vt:lpstr>
      <vt:lpstr>3 шаг</vt:lpstr>
      <vt:lpstr>Составление бюджета</vt:lpstr>
      <vt:lpstr>Дети и финансы</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Отношения с родственниками</dc:title>
  <dc:creator>Natalia</dc:creator>
  <cp:lastModifiedBy>Natalia Dil</cp:lastModifiedBy>
  <cp:revision>37</cp:revision>
  <dcterms:created xsi:type="dcterms:W3CDTF">2020-10-15T13:04:31Z</dcterms:created>
  <dcterms:modified xsi:type="dcterms:W3CDTF">2022-06-27T11:45:31Z</dcterms:modified>
</cp:coreProperties>
</file>