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3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7" r:id="rId23"/>
    <p:sldId id="291" r:id="rId24"/>
    <p:sldId id="278" r:id="rId25"/>
    <p:sldId id="279" r:id="rId26"/>
    <p:sldId id="280" r:id="rId27"/>
    <p:sldId id="285" r:id="rId28"/>
    <p:sldId id="286" r:id="rId29"/>
    <p:sldId id="287" r:id="rId30"/>
    <p:sldId id="281" r:id="rId31"/>
    <p:sldId id="288" r:id="rId32"/>
    <p:sldId id="282" r:id="rId33"/>
    <p:sldId id="283" r:id="rId34"/>
    <p:sldId id="289" r:id="rId35"/>
    <p:sldId id="290" r:id="rId36"/>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87755" autoAdjust="0"/>
  </p:normalViewPr>
  <p:slideViewPr>
    <p:cSldViewPr snapToGrid="0">
      <p:cViewPr varScale="1">
        <p:scale>
          <a:sx n="112" d="100"/>
          <a:sy n="112" d="100"/>
        </p:scale>
        <p:origin x="112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2C7747-6738-4B60-B552-16F6202A66A2}" type="datetimeFigureOut">
              <a:rPr lang="ru-RU" smtClean="0"/>
              <a:t>27.06.2022</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7C55CE-986A-46E7-B78A-FE343ACAF978}" type="slidenum">
              <a:rPr lang="ru-RU" smtClean="0"/>
              <a:t>‹#›</a:t>
            </a:fld>
            <a:endParaRPr lang="ru-RU"/>
          </a:p>
        </p:txBody>
      </p:sp>
    </p:spTree>
    <p:extLst>
      <p:ext uri="{BB962C8B-B14F-4D97-AF65-F5344CB8AC3E}">
        <p14:creationId xmlns:p14="http://schemas.microsoft.com/office/powerpoint/2010/main" val="35526961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Греческое слово переведенное</a:t>
            </a:r>
            <a:r>
              <a:rPr lang="ru-RU" baseline="0" dirty="0"/>
              <a:t> словом «общаться» более правильно передает смысл словом «делиться». Мужья и жены настолько заняты решением жизненных дел, что у них н остается времени для того, чтобы делиться друг с другом. Жена жаловалась мужу: « У нас сейчас уже нет времени, чтобы делиться». Муж ответил: «Что ты подразумеваешь, сказав эти слова? Ведь мы же делим одну и ту же кровать почти восемь часов каждой ночью». Конечно же, мы не можем назвать это общением, так как супруги не могут общаться друг с другом во время сна. </a:t>
            </a:r>
          </a:p>
        </p:txBody>
      </p:sp>
      <p:sp>
        <p:nvSpPr>
          <p:cNvPr id="4" name="Номер слайда 3"/>
          <p:cNvSpPr>
            <a:spLocks noGrp="1"/>
          </p:cNvSpPr>
          <p:nvPr>
            <p:ph type="sldNum" sz="quarter" idx="10"/>
          </p:nvPr>
        </p:nvSpPr>
        <p:spPr/>
        <p:txBody>
          <a:bodyPr/>
          <a:lstStyle/>
          <a:p>
            <a:fld id="{197C55CE-986A-46E7-B78A-FE343ACAF978}" type="slidenum">
              <a:rPr lang="ru-RU" smtClean="0"/>
              <a:t>2</a:t>
            </a:fld>
            <a:endParaRPr lang="ru-RU"/>
          </a:p>
        </p:txBody>
      </p:sp>
    </p:spTree>
    <p:extLst>
      <p:ext uri="{BB962C8B-B14F-4D97-AF65-F5344CB8AC3E}">
        <p14:creationId xmlns:p14="http://schemas.microsoft.com/office/powerpoint/2010/main" val="2372520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Люди иногда теряют способность слушать. Это знакомо по выражению Иисуса «Имеющий уши, да слышит». Можно иметь уши,</a:t>
            </a:r>
            <a:r>
              <a:rPr lang="ru-RU" baseline="0" dirty="0"/>
              <a:t> но не слышать. Или слышать не то, что говорится. В семье это неумение является причиной ссор и выражения гнева.</a:t>
            </a:r>
          </a:p>
          <a:p>
            <a:r>
              <a:rPr lang="ru-RU" baseline="0" dirty="0"/>
              <a:t>Жена говорит сидя в машине: «Ты слишком быстро ведешь машину!»</a:t>
            </a:r>
            <a:br>
              <a:rPr lang="ru-RU" baseline="0" dirty="0"/>
            </a:br>
            <a:r>
              <a:rPr lang="ru-RU" baseline="0" dirty="0"/>
              <a:t>Для жены эта фраза означает: «Слишком быстрая езда опасна для жизни! Ты видишь, как я тобой дорожу?»</a:t>
            </a:r>
          </a:p>
          <a:p>
            <a:r>
              <a:rPr lang="ru-RU" baseline="0" dirty="0"/>
              <a:t>Муж не слышит этого подтекста, он воспринимает  это по-своему: «По ее </a:t>
            </a:r>
            <a:r>
              <a:rPr lang="ru-RU" baseline="0" dirty="0" err="1"/>
              <a:t>мненю</a:t>
            </a:r>
            <a:r>
              <a:rPr lang="ru-RU" baseline="0" dirty="0"/>
              <a:t>, я плохо вожу машину, мне нельзя ничего доверять, меня нужно контролировать, как маленького. </a:t>
            </a:r>
          </a:p>
          <a:p>
            <a:r>
              <a:rPr lang="ru-RU" baseline="0" dirty="0"/>
              <a:t>Муж с обидой и злостью отвечает: «Не лезь, куда не следует! Сам знаю, как нужно ездить, не тебе меня учить!  Опять недоразумение, которое привело к ссоре из-за закрытых, </a:t>
            </a:r>
            <a:r>
              <a:rPr lang="ru-RU" baseline="0" dirty="0" err="1"/>
              <a:t>неслышащих</a:t>
            </a:r>
            <a:r>
              <a:rPr lang="ru-RU" baseline="0" dirty="0"/>
              <a:t> ушей.</a:t>
            </a:r>
          </a:p>
          <a:p>
            <a:endParaRPr lang="ru-RU" baseline="0" dirty="0"/>
          </a:p>
          <a:p>
            <a:r>
              <a:rPr lang="ru-RU" baseline="0" dirty="0"/>
              <a:t>И еще один пример: Муж, смотря на свою жену, одевшую новое, только что купленное платье, замечает: «Это платье тебе не идет». Для мужа подтекст фразы такой: «Пусть жена видит, что мне небезразлично, во что она одета, я забочусь о впечатлении, которое производит наша семья!». </a:t>
            </a:r>
          </a:p>
          <a:p>
            <a:r>
              <a:rPr lang="ru-RU" baseline="0" dirty="0"/>
              <a:t>А жена расшифровывает это иначе: «Он меня разлюбил! Я ему не нравлюсь! Он считает, что у меня нет вкуса и я даром потратила деньги. Он всегда придирается ко мне. </a:t>
            </a:r>
          </a:p>
          <a:p>
            <a:r>
              <a:rPr lang="ru-RU" baseline="0" dirty="0"/>
              <a:t>Ответ жены мужу: «Что ты понимаешь в платьях!? Не твое дело, тебя не спрашивают!»</a:t>
            </a:r>
          </a:p>
          <a:p>
            <a:r>
              <a:rPr lang="ru-RU" baseline="0" dirty="0"/>
              <a:t>Все эти примеры говорят о том, что люди не умеют слушать друг друга. </a:t>
            </a:r>
          </a:p>
          <a:p>
            <a:endParaRPr lang="ru-RU" baseline="0" dirty="0"/>
          </a:p>
          <a:p>
            <a:r>
              <a:rPr lang="ru-RU" baseline="0" dirty="0"/>
              <a:t>И оба не понимают причин ссоры. Расшифровывая высказывание жены по поводу усталости, муж начал раздувать свой «гневный шар». Он не слышит слов жены и действительного их содержания. Не уточняя намерений супруги, муж все делает, чтобы шар взорвался! И если жена ничего не предпримет, то ссора может глубоко ранить обоих и станет причиной недовольства поведением друг друга и семейной ссоры. Они не услышали друг друга</a:t>
            </a:r>
          </a:p>
          <a:p>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21</a:t>
            </a:fld>
            <a:endParaRPr lang="ru-RU"/>
          </a:p>
        </p:txBody>
      </p:sp>
    </p:spTree>
    <p:extLst>
      <p:ext uri="{BB962C8B-B14F-4D97-AF65-F5344CB8AC3E}">
        <p14:creationId xmlns:p14="http://schemas.microsoft.com/office/powerpoint/2010/main" val="34908317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В </a:t>
            </a:r>
            <a:r>
              <a:rPr lang="ru-RU" dirty="0" err="1"/>
              <a:t>ев.от</a:t>
            </a:r>
            <a:r>
              <a:rPr lang="ru-RU" dirty="0"/>
              <a:t> Марка записана история, где</a:t>
            </a:r>
            <a:r>
              <a:rPr lang="ru-RU" baseline="0" dirty="0"/>
              <a:t> Иисус испытал гнев. </a:t>
            </a:r>
            <a:r>
              <a:rPr lang="ru-RU" baseline="0" dirty="0" err="1"/>
              <a:t>Мк</a:t>
            </a:r>
            <a:r>
              <a:rPr lang="ru-RU" baseline="0" dirty="0"/>
              <a:t>. 3:5</a:t>
            </a:r>
          </a:p>
          <a:p>
            <a:r>
              <a:rPr lang="ru-RU" baseline="0" dirty="0"/>
              <a:t>«Воззрев на них с гневом…» Почва для этого была очень серьезная. Человеческое бесчувствие, равнодушие к судьбе и боли, желание убрать конкурента, готовность убить из-за попранных амбиций со стороны фарисеев судьбе и боли, желание убрать конкурента, готовность убить из-за попранных амбиций со стороны фарисеев вызвало справедливый гнев в душе Иисуса. Что бы мы сделали на Его месте? Как бы мы выразили свой гнев? Иисус просто задал логический вопрос: «Что должно делать в субботу? – добро или зло?» И посмотрел на них особенным взглядом. А как бы посмотрели мы? Что бы постарались выразить этим взглядом? </a:t>
            </a:r>
          </a:p>
          <a:p>
            <a:r>
              <a:rPr lang="ru-RU" baseline="0" dirty="0"/>
              <a:t>Иисус скорбел об ожесточении сердец их… Что же все-таки было в Его взгляде? Сожаление и скорбь о полном непонимании и желание остановить на пути падения. </a:t>
            </a:r>
          </a:p>
          <a:p>
            <a:r>
              <a:rPr lang="ru-RU" baseline="0" dirty="0"/>
              <a:t>В этом мы видим величие Его Божественного характера – умение выразить  свой гнев через любовь и понимание.  Как нам недостает этого умения, терпения и понимания – основных признаков любви. </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24</a:t>
            </a:fld>
            <a:endParaRPr lang="ru-RU"/>
          </a:p>
        </p:txBody>
      </p:sp>
    </p:spTree>
    <p:extLst>
      <p:ext uri="{BB962C8B-B14F-4D97-AF65-F5344CB8AC3E}">
        <p14:creationId xmlns:p14="http://schemas.microsoft.com/office/powerpoint/2010/main" val="36879187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26</a:t>
            </a:fld>
            <a:endParaRPr lang="ru-RU"/>
          </a:p>
        </p:txBody>
      </p:sp>
    </p:spTree>
    <p:extLst>
      <p:ext uri="{BB962C8B-B14F-4D97-AF65-F5344CB8AC3E}">
        <p14:creationId xmlns:p14="http://schemas.microsoft.com/office/powerpoint/2010/main" val="2964330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Представьте</a:t>
            </a:r>
            <a:r>
              <a:rPr lang="ru-RU" baseline="0" dirty="0"/>
              <a:t> себе, что Федор у себя дома небрежно бросает свою грязную одежду на пол. Елена, поддаваясь искушению и выходя из себя, начинает кричать: «Ты лентяй, и к тому же ни к чему не пригодный! Для меня достаточно и того, чтобы стирать твое отвратительно грязное белье, но больше никогда не делай так, чтобы я чувствовала себя, подобно собаке, разыскивающей твои вонючие носки под кроватью». Она выразила свой гнев, но она подвергла его унижению, и конечно, Федор тоже найдет свой путь для взаимного нападения. </a:t>
            </a:r>
          </a:p>
          <a:p>
            <a:r>
              <a:rPr lang="ru-RU" baseline="0" dirty="0"/>
              <a:t>Если же Елена и в самом деле расстроилась из-за носков Федора, она смогла бы решить эту проблему гораздо быстрее, сказав ему следующие слова: «Федя, я собираюсь стирать, но не смогла найти твоих носков до тех пор, пока не заглянула под кровать. Я рассердилась на тебя, когда протискивалась под кровать, чтобы найти твое грязное белье. Я не хочу на тебя сердиться. Я нуждаюсь в твоей помощи. Пожалуйста, помоги мне не испытывать к тебе неприятное чувство гнева. </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27</a:t>
            </a:fld>
            <a:endParaRPr lang="ru-RU"/>
          </a:p>
        </p:txBody>
      </p:sp>
    </p:spTree>
    <p:extLst>
      <p:ext uri="{BB962C8B-B14F-4D97-AF65-F5344CB8AC3E}">
        <p14:creationId xmlns:p14="http://schemas.microsoft.com/office/powerpoint/2010/main" val="14704849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Когда гнев побуждает нас нападать на других,</a:t>
            </a:r>
            <a:r>
              <a:rPr lang="ru-RU" baseline="0" dirty="0"/>
              <a:t> то это вызывает цепную реакцию. На работе начальник «снимает стружку» с папы. Папа вернувшись домой с работы, кричит на маму. Она, в свою очередь, сильно бьет ребенка, которые убегает в угол и ударяет собаку. Наверное поэтому собака выбегает из дома и кусает соседа. Гнев действительно заразителен, но кто-то должен разорвать этот порочный круг. </a:t>
            </a:r>
          </a:p>
          <a:p>
            <a:endParaRPr lang="ru-RU" baseline="0" dirty="0"/>
          </a:p>
          <a:p>
            <a:endParaRPr lang="ru-RU" baseline="0" dirty="0"/>
          </a:p>
          <a:p>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28</a:t>
            </a:fld>
            <a:endParaRPr lang="ru-RU"/>
          </a:p>
        </p:txBody>
      </p:sp>
    </p:spTree>
    <p:extLst>
      <p:ext uri="{BB962C8B-B14F-4D97-AF65-F5344CB8AC3E}">
        <p14:creationId xmlns:p14="http://schemas.microsoft.com/office/powerpoint/2010/main" val="874358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Гид парка «Желтый камень» повел своих туристов на мусорную свалку. Он </a:t>
            </a:r>
            <a:r>
              <a:rPr lang="ru-RU" dirty="0" err="1"/>
              <a:t>пообщеал</a:t>
            </a:r>
            <a:r>
              <a:rPr lang="ru-RU" dirty="0"/>
              <a:t>, что медведи придут туда </a:t>
            </a:r>
            <a:r>
              <a:rPr lang="ru-RU" dirty="0" err="1"/>
              <a:t>покулать</a:t>
            </a:r>
            <a:r>
              <a:rPr lang="ru-RU" dirty="0"/>
              <a:t>. Когда туристы подошли</a:t>
            </a:r>
            <a:r>
              <a:rPr lang="ru-RU" baseline="0" dirty="0"/>
              <a:t> к безопасному месту, чтобы наблюдать за всем происходящим, гид рассказал им об отваге серых медведей-гризли. Серый медведь был царем среди всех пирующих. Он мог победить любого зверя, приходящего на свалку, кроме, возможно, огромного бизона. </a:t>
            </a:r>
          </a:p>
          <a:p>
            <a:r>
              <a:rPr lang="ru-RU" baseline="0" dirty="0"/>
              <a:t>Вскоре, как они и ожидали, появился большой гризли. Он медленно приближался к поляне, устремляя свои глаза на отбросы пищи. Но маленький скунс промчался перед ним и начал есть первым на этом «банкете».  Конечно же, старый гризли мог бы легко справиться с животным типа этого маленького скунса, и быстро проучить его за наглое поведение. Но он этого не сделал. Почему? Потому что этот медведь знал высокую цену месте: потом не отмоешься ничем! Несомненно, не стоит платить за этот урок скунсу такую высокую цену!</a:t>
            </a:r>
          </a:p>
          <a:p>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29</a:t>
            </a:fld>
            <a:endParaRPr lang="ru-RU"/>
          </a:p>
        </p:txBody>
      </p:sp>
    </p:spTree>
    <p:extLst>
      <p:ext uri="{BB962C8B-B14F-4D97-AF65-F5344CB8AC3E}">
        <p14:creationId xmlns:p14="http://schemas.microsoft.com/office/powerpoint/2010/main" val="14909796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28600" indent="-228600">
              <a:buAutoNum type="arabicPeriod"/>
            </a:pPr>
            <a:r>
              <a:rPr lang="ru-RU" dirty="0"/>
              <a:t>Когда</a:t>
            </a:r>
            <a:r>
              <a:rPr lang="ru-RU" baseline="0" dirty="0"/>
              <a:t> вы сердитесь на супруга/у, то идеальная реакция в этом случае – лучше обсудить причины случившегося и выяснить, что можно сделать по этому поводу. Не тратьте время, доказывая друг другу, кто виновен. Не тратьте, силы, сфокусировавшись не проблеме. Сохраните ваше время и силы для поиска решения проблемы.</a:t>
            </a:r>
          </a:p>
          <a:p>
            <a:pPr marL="0" indent="0">
              <a:buNone/>
            </a:pPr>
            <a:r>
              <a:rPr lang="ru-RU" baseline="0" dirty="0"/>
              <a:t>Семья построила дом, о котором они мечтали. Супруге очень нравились полы. Он любил свой сад за домом. Вдруг она начала замечать, что из сада переносится грязь на ее чудные полы. Она рассердилась, но грамотно, по христиански справилась с этой проблемой. </a:t>
            </a:r>
          </a:p>
          <a:p>
            <a:pPr marL="0" indent="0">
              <a:buNone/>
            </a:pPr>
            <a:r>
              <a:rPr lang="ru-RU" baseline="0" dirty="0"/>
              <a:t>Сидя рядом со своим мужем она сказала: у нас появилась проблема. Наш новый пол пачкается грязью. Как ты думаешь, что бы мы могли сделать в данном случае?</a:t>
            </a:r>
          </a:p>
          <a:p>
            <a:pPr marL="0" indent="0">
              <a:buNone/>
            </a:pPr>
            <a:r>
              <a:rPr lang="ru-RU" baseline="0" dirty="0"/>
              <a:t>Она не обвиняла, не кричала и не придиралась. Она договаривалась и обсуждала условия. Вместе они составили плана. Они приготовили обувь за дверью для мужа, чтобы он мог одевать ее, отправляясь в сад и снимать, входя в дом. Проблема была решена к их обоюдному согласию, минуя стадию гнева.</a:t>
            </a:r>
          </a:p>
          <a:p>
            <a:pPr marL="0" indent="0">
              <a:buNone/>
            </a:pPr>
            <a:r>
              <a:rPr lang="ru-RU" baseline="0" dirty="0"/>
              <a:t>2. Когда два человека женятся и начинают привносить все свои идеи, понятия, идеалы и личные привычки в одну совместную жизнь, то это может быть подобно соединению бензина с огнем, что безусловно взрывоопасно.  Каждый считает, что все в его семье делалось правильно, поэтому и сейчас необходимо все делать таким же образом.  Обычно случается одно из двух: Разногласия вызывают гнев и отчуждение или двое соглашаются уважать точку зрения друг друга, постепенно устраняя всё нехорошее и созидают семь. И отношения на самом лучшем, взятом из прошлого каждого из них.</a:t>
            </a:r>
          </a:p>
          <a:p>
            <a:pPr marL="0" indent="0">
              <a:buNone/>
            </a:pPr>
            <a:r>
              <a:rPr lang="ru-RU" baseline="0" dirty="0"/>
              <a:t>1 Кор. 13 ободряет нас: «Любовь все переносит, не раздражается, не бесчинствует…» Гнев может быть сырым материалом для возрастания христианских взаимоотношений. </a:t>
            </a:r>
          </a:p>
          <a:p>
            <a:pPr marL="0" indent="0">
              <a:buNone/>
            </a:pPr>
            <a:r>
              <a:rPr lang="ru-RU" baseline="0" dirty="0"/>
              <a:t>3. Понимание нашего гнева может совершать чудеса, помогая нам понять самих себя. Нам необходимо понять, что причиной гнева является наше внутреннее содержание или состояние, а не тот или другой человек. По существу никто не делает нас сердитыми. Мы сердимся, потому что позволяем себе это, не задумываясь о последствиях.</a:t>
            </a:r>
          </a:p>
          <a:p>
            <a:pPr marL="0" indent="0">
              <a:buNone/>
            </a:pPr>
            <a:r>
              <a:rPr lang="ru-RU" baseline="0" dirty="0"/>
              <a:t>Необходимо спросить у себя: почему мы сердимся? Было ли это унижение нашего достоинства? Почувствовали ли мы себя отверженными? Или мы нуждались в том, чтобы нам уделили внимание, но мы его не получили? </a:t>
            </a:r>
          </a:p>
          <a:p>
            <a:pPr marL="0" indent="0">
              <a:buNone/>
            </a:pPr>
            <a:r>
              <a:rPr lang="ru-RU" baseline="0" dirty="0"/>
              <a:t>4. Если мы заботимся о ближнем, то стараемся поделиться своими чувствами и переживаниями. Еф.4:15  «Говоря в любви истину» Истина и любовь… Истина без любви, что буква без духа. Она может убить. Любовь без истины может быть безрассудной, бессердечной любовью. Если супруг не скажет своей жене правду о том, как он себя </a:t>
            </a:r>
            <a:r>
              <a:rPr lang="ru-RU" baseline="0" dirty="0" err="1"/>
              <a:t>чувсвтует</a:t>
            </a:r>
            <a:r>
              <a:rPr lang="ru-RU" baseline="0" dirty="0"/>
              <a:t>, она, возможно, об этом никогда не узнает, но их взаимоотношения никогда не станут близкими. Это безрассудно и бессердечие. </a:t>
            </a:r>
          </a:p>
          <a:p>
            <a:pPr marL="0" indent="0">
              <a:buNone/>
            </a:pPr>
            <a:r>
              <a:rPr lang="ru-RU" baseline="0" dirty="0"/>
              <a:t>5. Еф.4:32 Многие вынашивают горькое чувство воспоминаний о том, что случилось в далеком прошлом, о том, что нужно было давно простить и отдать Господу. </a:t>
            </a:r>
          </a:p>
          <a:p>
            <a:pPr marL="0" indent="0">
              <a:buNone/>
            </a:pPr>
            <a:r>
              <a:rPr lang="ru-RU" baseline="0" dirty="0"/>
              <a:t>Во время ранних периодов супружеской жизни, жены склонны к проявлению родственных и заботливых чувств более, чем мужья. Мужчины могут больше заботиться о работе и </a:t>
            </a:r>
            <a:r>
              <a:rPr lang="ru-RU" baseline="0" dirty="0" err="1"/>
              <a:t>заработк</a:t>
            </a:r>
            <a:r>
              <a:rPr lang="ru-RU" baseline="0" dirty="0"/>
              <a:t>, отдавая своим </a:t>
            </a:r>
            <a:r>
              <a:rPr lang="ru-RU" baseline="0" dirty="0" err="1"/>
              <a:t>сеьмям</a:t>
            </a:r>
            <a:r>
              <a:rPr lang="ru-RU" baseline="0" dirty="0"/>
              <a:t> меньше внимания, чем их жены и дети этого желают и </a:t>
            </a:r>
            <a:r>
              <a:rPr lang="ru-RU" baseline="0" dirty="0" err="1"/>
              <a:t>заслужвают</a:t>
            </a:r>
            <a:r>
              <a:rPr lang="ru-RU" baseline="0" dirty="0"/>
              <a:t>. Добрая весть заключается в том, что с возрастом </a:t>
            </a:r>
            <a:r>
              <a:rPr lang="ru-RU" baseline="0" dirty="0" err="1"/>
              <a:t>мжучины</a:t>
            </a:r>
            <a:r>
              <a:rPr lang="ru-RU" baseline="0" dirty="0"/>
              <a:t> склонные к изменению и становятся более чуткими и осознают, что Бог и семья – это то, что является самым главным для них.</a:t>
            </a:r>
          </a:p>
          <a:p>
            <a:pPr marL="0" indent="0">
              <a:buNone/>
            </a:pPr>
            <a:r>
              <a:rPr lang="ru-RU" baseline="0" dirty="0"/>
              <a:t>К сожалению, пока он придет к такому заключению и, наконец, будет готов оказать своей жене заботу и понимание, она, возможно, уже приняла решение все это искать где-то.  В то время, когда он готов начать эту попытку, она уже не чувствует в этом нужды. </a:t>
            </a:r>
          </a:p>
          <a:p>
            <a:pPr marL="0" indent="0">
              <a:buNone/>
            </a:pPr>
            <a:r>
              <a:rPr lang="ru-RU" baseline="0" dirty="0"/>
              <a:t>Христианство должно быть могущественной объединяющей силой в таких обстоятельствах. </a:t>
            </a:r>
            <a:r>
              <a:rPr lang="ru-RU" baseline="0" dirty="0" err="1"/>
              <a:t>Е.Уайт</a:t>
            </a:r>
            <a:r>
              <a:rPr lang="ru-RU" baseline="0" dirty="0"/>
              <a:t> в </a:t>
            </a:r>
            <a:r>
              <a:rPr lang="ru-RU" baseline="0" dirty="0" err="1"/>
              <a:t>кн.Хр.Дом</a:t>
            </a:r>
            <a:r>
              <a:rPr lang="ru-RU" baseline="0" dirty="0"/>
              <a:t> настаивает на том, что «секретом истинного единства семьи является не дипломатия, не управление, не сверхчеловеческие усилия, направленные на преодоление трудностей, как бы велики они ни были, но единство со Христом.  </a:t>
            </a:r>
          </a:p>
          <a:p>
            <a:pPr marL="0" indent="0">
              <a:buNone/>
            </a:pPr>
            <a:r>
              <a:rPr lang="ru-RU" baseline="0" dirty="0"/>
              <a:t>Когда преобладает чувство непрощения, то супруги в христианских семья должны взять друг друга за руки, преклонить колени и вместе молиться. Семья, которая молится вместе, никогда не развалится. Мы должны просить, чтобы Господь удалил гнев и помог нам простить друг друга, как Он прощает нам. Если же мы встанем с колен все еще сердитыми, то это будет довольно лицемерная ситуация. </a:t>
            </a:r>
          </a:p>
          <a:p>
            <a:pPr marL="0" indent="0">
              <a:buNone/>
            </a:pP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30</a:t>
            </a:fld>
            <a:endParaRPr lang="ru-RU"/>
          </a:p>
        </p:txBody>
      </p:sp>
    </p:spTree>
    <p:extLst>
      <p:ext uri="{BB962C8B-B14F-4D97-AF65-F5344CB8AC3E}">
        <p14:creationId xmlns:p14="http://schemas.microsoft.com/office/powerpoint/2010/main" val="30252191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После</a:t>
            </a:r>
            <a:r>
              <a:rPr lang="ru-RU" baseline="0" dirty="0"/>
              <a:t> того, как Джон и Мэри провели всего лишь две недели своей супружеской жизни, у них произошел серьезный спор. Но был ли он в действительности серьезным? Она до такой степени была сердитой, что стремительно бросилась в спальню, с грохотом захлопнула дверь и закрыла ее на ключ. Это так разозлило Джона, что он немедленно взломал дверь и оказался в комнате. </a:t>
            </a:r>
          </a:p>
          <a:p>
            <a:r>
              <a:rPr lang="ru-RU" baseline="0" dirty="0"/>
              <a:t>Там в спальне они стояли лицом к лицу, в полном замешательстве. Никто из них не знал, что </a:t>
            </a:r>
            <a:r>
              <a:rPr lang="ru-RU" baseline="0" dirty="0" err="1"/>
              <a:t>длать</a:t>
            </a:r>
            <a:r>
              <a:rPr lang="ru-RU" baseline="0" dirty="0"/>
              <a:t> дальше. Видите ли, они еще не выработали модели ссоры. </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31</a:t>
            </a:fld>
            <a:endParaRPr lang="ru-RU"/>
          </a:p>
        </p:txBody>
      </p:sp>
    </p:spTree>
    <p:extLst>
      <p:ext uri="{BB962C8B-B14F-4D97-AF65-F5344CB8AC3E}">
        <p14:creationId xmlns:p14="http://schemas.microsoft.com/office/powerpoint/2010/main" val="217557297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Некоторые из животных не умеют поворачиваться. Профессионалы, изучающие животный мир говорят, что плавающий черный медведь предпочитает  лучше</a:t>
            </a:r>
            <a:r>
              <a:rPr lang="ru-RU" baseline="0" dirty="0"/>
              <a:t> идти на предмет, встречающийся ему на пути, чем обойти его. Некоторые змеи натыкаются на корабль. Находящийся в воде, и предпочитают лучше подняться вверх и продолжить свой путь через палубу корабля, чем обойти этот корабль. Некоторые виды сухопутных черепах, встречая какой-либо предмет на своем пути, теряют много времени из-за  того, что упрямо пытаются взобраться на него, вместо того, чтобы спокойно обойти его. Они просто не умеют поворачиваться, отступать. </a:t>
            </a:r>
          </a:p>
          <a:p>
            <a:r>
              <a:rPr lang="ru-RU" baseline="0" dirty="0"/>
              <a:t>Думает ли ваша супруга, что она вышла замуж за черепаху? Некоторые мужчины полностью шокированы, узнав, что они неправы на 50 %, в том случае, если не умеют соглашаться со своими женами».</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33</a:t>
            </a:fld>
            <a:endParaRPr lang="ru-RU"/>
          </a:p>
        </p:txBody>
      </p:sp>
    </p:spTree>
    <p:extLst>
      <p:ext uri="{BB962C8B-B14F-4D97-AF65-F5344CB8AC3E}">
        <p14:creationId xmlns:p14="http://schemas.microsoft.com/office/powerpoint/2010/main" val="37779819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pPr marL="228600" indent="-228600">
              <a:buAutoNum type="arabicPeriod"/>
            </a:pPr>
            <a:r>
              <a:rPr lang="ru-RU" dirty="0"/>
              <a:t>Это наверное больше относится к мужчинам. Они могут ссориться из-за пустяков, но истинной проблемой является проблема влияния и контроля со стороны мужчины. Эта проблема обычно усиливается тогда, когда жена имеет самостоятельную работу</a:t>
            </a:r>
            <a:r>
              <a:rPr lang="ru-RU" baseline="0" dirty="0"/>
              <a:t> и, таким образом, муж теряет влияние и контроль, на которые он рассчитывает, как </a:t>
            </a:r>
            <a:r>
              <a:rPr lang="ru-RU" baseline="0" dirty="0" err="1"/>
              <a:t>обеспечитель</a:t>
            </a:r>
            <a:r>
              <a:rPr lang="ru-RU" baseline="0" dirty="0"/>
              <a:t> семьи. Такие «воины» нуждаются в сострадании, потому что внутри они испытывают чувство неуверенности в себе.</a:t>
            </a:r>
          </a:p>
          <a:p>
            <a:pPr marL="228600" indent="-228600">
              <a:buAutoNum type="arabicPeriod"/>
            </a:pPr>
            <a:r>
              <a:rPr lang="ru-RU" baseline="0" dirty="0"/>
              <a:t> В данном случае мы имеем в виду больше женщин, особенно женщин-христианок. Жена-христианка, у которой муж неверующий, часто рассуждает следующим образом: Как христианка я отстаиваю свои взгляды. Если ты не соглашаешься со мной, то это потому что ты не прав.  Как вы думаете, после такого рассуждения муж заинтересуется христианством? Такое отношение жены унижает его каждый раз, когда происходит конфликт. </a:t>
            </a:r>
          </a:p>
          <a:p>
            <a:pPr marL="228600" indent="-228600">
              <a:buAutoNum type="arabicPeriod"/>
            </a:pPr>
            <a:r>
              <a:rPr lang="ru-RU" baseline="0" dirty="0"/>
              <a:t>Это разрешение конфликта сфокусировано на унижении вашего оппонента. При разрешении подобным образом конфликта обычно употребляются слова: «Ты всегда так говоришь», «Ты постоянно это делаешь», «Я сто раз тебе говорил…» Таким образом центром этого конфликта становится личность оппонента, а не проблема. </a:t>
            </a:r>
          </a:p>
          <a:p>
            <a:pPr marL="228600" indent="-228600">
              <a:buAutoNum type="arabicPeriod"/>
            </a:pPr>
            <a:r>
              <a:rPr lang="ru-RU" baseline="0" dirty="0"/>
              <a:t>В разгаре ссоры жена вспомнила старую проблему, которая была решена </a:t>
            </a:r>
            <a:r>
              <a:rPr lang="ru-RU" baseline="0" dirty="0" err="1"/>
              <a:t>давным</a:t>
            </a:r>
            <a:r>
              <a:rPr lang="ru-RU" baseline="0" dirty="0"/>
              <a:t> давно. Муж вставил «Я думал, что мы уже простили друг друга и забыли этот случай» Но она настаивает. Она не простила и не забыла.</a:t>
            </a:r>
          </a:p>
          <a:p>
            <a:pPr marL="228600" indent="-228600">
              <a:buAutoNum type="arabicPeriod"/>
            </a:pPr>
            <a:r>
              <a:rPr lang="ru-RU" baseline="0" dirty="0"/>
              <a:t>Жена, например, настаивает: «Муж моей сестры говорит…» Или муж доказывает: «Моя мама поступала так…» Приводить как аргументы или примеры тех, кто находится вне семьи нечестно – это не совсем чистая атака. </a:t>
            </a:r>
          </a:p>
          <a:p>
            <a:pPr marL="0" indent="0">
              <a:buNone/>
            </a:pPr>
            <a:endParaRPr lang="ru-RU" baseline="0" dirty="0"/>
          </a:p>
        </p:txBody>
      </p:sp>
      <p:sp>
        <p:nvSpPr>
          <p:cNvPr id="4" name="Номер слайда 3"/>
          <p:cNvSpPr>
            <a:spLocks noGrp="1"/>
          </p:cNvSpPr>
          <p:nvPr>
            <p:ph type="sldNum" sz="quarter" idx="10"/>
          </p:nvPr>
        </p:nvSpPr>
        <p:spPr/>
        <p:txBody>
          <a:bodyPr/>
          <a:lstStyle/>
          <a:p>
            <a:fld id="{197C55CE-986A-46E7-B78A-FE343ACAF978}" type="slidenum">
              <a:rPr lang="ru-RU" smtClean="0"/>
              <a:t>34</a:t>
            </a:fld>
            <a:endParaRPr lang="ru-RU"/>
          </a:p>
        </p:txBody>
      </p:sp>
    </p:spTree>
    <p:extLst>
      <p:ext uri="{BB962C8B-B14F-4D97-AF65-F5344CB8AC3E}">
        <p14:creationId xmlns:p14="http://schemas.microsoft.com/office/powerpoint/2010/main" val="17607029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Конечно,</a:t>
            </a:r>
            <a:r>
              <a:rPr lang="ru-RU" baseline="0" dirty="0"/>
              <a:t> и некоторые женщины в этом тоже не исключение. Мужчины и женщины очень разные, но и в этом плане бывают исключения. В некоторых случаях женщины бывают больше похожи на мужчин. Но как бы там ни было, женщины более склонны к инстинктивному установлению контактов, и им легче общаться. Мы будем исходить из того, что женщины более разговорчивы, чем мужчины, но будем помнить, что бывают исключения.</a:t>
            </a:r>
          </a:p>
          <a:p>
            <a:r>
              <a:rPr lang="ru-RU" baseline="0" dirty="0"/>
              <a:t>Подобно улиткам, они легко и быстро закрываются и обычно показывают миру только их недоступность или непроницаемость. </a:t>
            </a:r>
          </a:p>
        </p:txBody>
      </p:sp>
      <p:sp>
        <p:nvSpPr>
          <p:cNvPr id="4" name="Номер слайда 3"/>
          <p:cNvSpPr>
            <a:spLocks noGrp="1"/>
          </p:cNvSpPr>
          <p:nvPr>
            <p:ph type="sldNum" sz="quarter" idx="10"/>
          </p:nvPr>
        </p:nvSpPr>
        <p:spPr/>
        <p:txBody>
          <a:bodyPr/>
          <a:lstStyle/>
          <a:p>
            <a:fld id="{197C55CE-986A-46E7-B78A-FE343ACAF978}" type="slidenum">
              <a:rPr lang="ru-RU" smtClean="0"/>
              <a:t>4</a:t>
            </a:fld>
            <a:endParaRPr lang="ru-RU"/>
          </a:p>
        </p:txBody>
      </p:sp>
    </p:spTree>
    <p:extLst>
      <p:ext uri="{BB962C8B-B14F-4D97-AF65-F5344CB8AC3E}">
        <p14:creationId xmlns:p14="http://schemas.microsoft.com/office/powerpoint/2010/main" val="993073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Отступление</a:t>
            </a:r>
            <a:r>
              <a:rPr lang="ru-RU" baseline="0" dirty="0"/>
              <a:t> : один из партнеров добровольно занимает противоположную позицию и говорит: «Так как я люблю тебя и желаю тебе счастья, я уступаю тебе».  Отступление является положительным, когда происходит из любви и добровольного избрания. </a:t>
            </a:r>
          </a:p>
          <a:p>
            <a:r>
              <a:rPr lang="ru-RU" baseline="0" dirty="0"/>
              <a:t>Компромисс. При отступлении только один из  супругов уступает другому. При компромиссе каждая сторона уступает понемногу и они пытаются встретиться где-то посредине. Например, идя на компромисс, жена обещает мужу прекратиться завязывать свои свертки его леской для ловли рыбы; а он обещает прекратить чистить детали от велосипеда в кухонной раковине. Каждый прекращает делать то, что раздражает другого.</a:t>
            </a:r>
          </a:p>
          <a:p>
            <a:r>
              <a:rPr lang="ru-RU" baseline="0" dirty="0"/>
              <a:t>Сосуществование. Факт, что каждый иногда чувствует себя настолько уверенным в своей правоте, что ни один из супругов не хочет уступить другому.  Особенно это проявляется тогда, когда кто-либо из супругов чувствует себя более всего сильным, например, в духовной жизни.  Они хотели бы идти на компромисс и найти золотую середину отношений, но не могут. И тогда разногласия принимаются, как факт семейных отношений. В такой семье сосуществуют мирно и без ссор. Это часто проявляется в неполных христианских  семьях. Наверное лучше прийти к мирному сосуществованию, чем к бурным столкновениям и разводу. Хотя сосуществование страшно, но это еще не самое худшее. Очень больно сталкиваться с разногласиями, которые мы не в состоянии разрешить. Но это лучше, чем притворяться, что все хорошо и тихо. Само намерение достичь положительного решения может быть полезным, даже если оно неосуществимо. Каждый приложил усилия. Оба доказали, что они заботятся. Оба имели возможность выслушать  друг друга и быть выслушанными. Каждый проявил уважение к точке зрения другого, даже если не было достигнуто обоюдного согласия. И если это намерение было проявлено с христианской любовью и довольно часто, то супруги  в конечном счете обнаружат, что один из них, сможет отступить или оба смогут пойти на компромисс.</a:t>
            </a:r>
          </a:p>
          <a:p>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35</a:t>
            </a:fld>
            <a:endParaRPr lang="ru-RU"/>
          </a:p>
        </p:txBody>
      </p:sp>
    </p:spTree>
    <p:extLst>
      <p:ext uri="{BB962C8B-B14F-4D97-AF65-F5344CB8AC3E}">
        <p14:creationId xmlns:p14="http://schemas.microsoft.com/office/powerpoint/2010/main" val="1663372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Слепые</a:t>
            </a:r>
            <a:r>
              <a:rPr lang="ru-RU" baseline="0" dirty="0"/>
              <a:t> люди натыкаются на вещи. Понаблюдайте за слепой женщиной, которая ощупью идет по улице. У вас от страха захватывает дыханье, видя, что слепая может что-то перевернуть или о что-то удариться. Обвиняете ли вы ее за то, что она натыкается на вас, т.к. не знает, где вы стоите? Ваша жена может также иногда столкнуться с вами, наступить на вас, причинить вам боль. Будет ли справедливо обвинять ее, если она делает это лишь только потому, что вы не объяснили ей, как себя чувствуете и что думаете. Вы как бы скрыты для нее во мраке и она не знает, где вы стоите.</a:t>
            </a:r>
          </a:p>
          <a:p>
            <a:r>
              <a:rPr lang="ru-RU" baseline="0" dirty="0"/>
              <a:t>Муж жалуется, что жена не понимает, когда у него бывают трудные дни на работе. Она быстро и шумно рассказывает свои проблемы или говорит, что нужно сделать. Муж на это взрывается, а жена искренне удивляется. Но проблема в том, что муж не разговаривает с ней и не объясняет своего состояния. </a:t>
            </a:r>
          </a:p>
          <a:p>
            <a:r>
              <a:rPr lang="ru-RU" baseline="0" dirty="0"/>
              <a:t> </a:t>
            </a:r>
          </a:p>
        </p:txBody>
      </p:sp>
      <p:sp>
        <p:nvSpPr>
          <p:cNvPr id="4" name="Номер слайда 3"/>
          <p:cNvSpPr>
            <a:spLocks noGrp="1"/>
          </p:cNvSpPr>
          <p:nvPr>
            <p:ph type="sldNum" sz="quarter" idx="10"/>
          </p:nvPr>
        </p:nvSpPr>
        <p:spPr/>
        <p:txBody>
          <a:bodyPr/>
          <a:lstStyle/>
          <a:p>
            <a:fld id="{197C55CE-986A-46E7-B78A-FE343ACAF978}" type="slidenum">
              <a:rPr lang="ru-RU" smtClean="0"/>
              <a:t>5</a:t>
            </a:fld>
            <a:endParaRPr lang="ru-RU"/>
          </a:p>
        </p:txBody>
      </p:sp>
    </p:spTree>
    <p:extLst>
      <p:ext uri="{BB962C8B-B14F-4D97-AF65-F5344CB8AC3E}">
        <p14:creationId xmlns:p14="http://schemas.microsoft.com/office/powerpoint/2010/main" val="4628702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Большинство  мужей почему-то никогда не</a:t>
            </a:r>
            <a:r>
              <a:rPr lang="ru-RU" baseline="0" dirty="0"/>
              <a:t> тратят достаточно времени на разговоры со своими женами, особенно при обсуждении тем, касающихся конкретных женских интересов.  Необходимо, чтобы семейные и интимные проблемы сохранялись только между мужем и женой. В то же время есть жены, которые считают своих мужей единственными соучастниками общения или единственным источником самооценки, и это сковывает их в свободе действий.</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6</a:t>
            </a:fld>
            <a:endParaRPr lang="ru-RU"/>
          </a:p>
        </p:txBody>
      </p:sp>
    </p:spTree>
    <p:extLst>
      <p:ext uri="{BB962C8B-B14F-4D97-AF65-F5344CB8AC3E}">
        <p14:creationId xmlns:p14="http://schemas.microsoft.com/office/powerpoint/2010/main" val="2314889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Разные образ жизни: Если муж целый день на работе разговаривал и слушал, то он с нетерпением будет ожидать того момента, чтобы окунуться в мир и тишину домашнего</a:t>
            </a:r>
            <a:r>
              <a:rPr lang="ru-RU" baseline="0" dirty="0"/>
              <a:t> уюта. Если же жена целый день была дома одна или с детьми, то она с нетерпением ожидает того момента, когда она сможет побеседовать и обсудить вопросы со своим мужем. </a:t>
            </a:r>
          </a:p>
          <a:p>
            <a:r>
              <a:rPr lang="ru-RU" baseline="0" dirty="0"/>
              <a:t>Разные нужды: Если муж и жена продолжительное время не были вместе, то как правило муж приходит домой с бьющими через край чувствами любви к ней. Жене же нужно некоторое время, чтобы войти в добрые взаимоотношения. Вначале она испытывает потребность рассказать ему о тех событиях, которые произошли во время его отсутствия. Когда он разговаривает с ней, она </a:t>
            </a:r>
            <a:r>
              <a:rPr lang="ru-RU" baseline="0" dirty="0" err="1"/>
              <a:t>утвежадется</a:t>
            </a:r>
            <a:r>
              <a:rPr lang="ru-RU" baseline="0" dirty="0"/>
              <a:t> в чувстве, что муж ее любит. До тех пор, пока жена не услышит от мужа нежные слова, вряд ли она будет готова к более близкому общению. Справедливо выражение: Мужчина возбуждается сексуально глазами, а женщины – ушами.</a:t>
            </a:r>
          </a:p>
          <a:p>
            <a:r>
              <a:rPr lang="ru-RU" baseline="0" dirty="0"/>
              <a:t>Умение делиться предполагает силу. Мужчины. Возможно,. Возможно, они переживают</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7</a:t>
            </a:fld>
            <a:endParaRPr lang="ru-RU"/>
          </a:p>
        </p:txBody>
      </p:sp>
    </p:spTree>
    <p:extLst>
      <p:ext uri="{BB962C8B-B14F-4D97-AF65-F5344CB8AC3E}">
        <p14:creationId xmlns:p14="http://schemas.microsoft.com/office/powerpoint/2010/main" val="18916335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Жена для него становится как бы парой старой обуви:</a:t>
            </a:r>
            <a:r>
              <a:rPr lang="ru-RU" baseline="0" dirty="0"/>
              <a:t> такой знакомой и </a:t>
            </a:r>
            <a:r>
              <a:rPr lang="ru-RU" baseline="0" dirty="0" err="1"/>
              <a:t>тайо</a:t>
            </a:r>
            <a:r>
              <a:rPr lang="ru-RU" baseline="0" dirty="0"/>
              <a:t> удобной, что он даже не замечает, как на ней появляются дырки. </a:t>
            </a:r>
          </a:p>
          <a:p>
            <a:r>
              <a:rPr lang="ru-RU" baseline="0" dirty="0"/>
              <a:t>Дети настолько требовательны и так изматывают ее, что у нее не остается времени или силы, чтобы быть любящей женой. </a:t>
            </a:r>
          </a:p>
          <a:p>
            <a:r>
              <a:rPr lang="ru-RU" baseline="0" dirty="0"/>
              <a:t>Тогда ухаживание было эффективным, и их брак свидетельствует об этом. Муж должен вспомнить, как он делился своими надеждами и мечтами, а так же как дарил подарки, которыми выражал свою заботу и любовь, чтобы его невеста согласилась стать его женой. Мужья помните, что все, что помогло вам привлечь к себе супругу, теперь поможет удержать ее. Жена должна помнить, какой милой и внимательной она была, и как она постоянно следила за собой, чтобы нравиться ему. Начните снова. Уверяют вас, что этот путь опять будет эффективным.</a:t>
            </a:r>
          </a:p>
          <a:p>
            <a:endParaRPr lang="ru-RU" baseline="0" dirty="0"/>
          </a:p>
          <a:p>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8</a:t>
            </a:fld>
            <a:endParaRPr lang="ru-RU"/>
          </a:p>
        </p:txBody>
      </p:sp>
    </p:spTree>
    <p:extLst>
      <p:ext uri="{BB962C8B-B14F-4D97-AF65-F5344CB8AC3E}">
        <p14:creationId xmlns:p14="http://schemas.microsoft.com/office/powerpoint/2010/main" val="37816450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Кто-то сказал:</a:t>
            </a:r>
            <a:r>
              <a:rPr lang="ru-RU" baseline="0" dirty="0"/>
              <a:t> «Если бы Бог имел в виду, чтобы мы больше говорили, чем слушали, то Он дал бы нам два рта и одно ухо».  Многие браки распадаются от того, что один из супругов разочарован тем, что ее(его) никогда не слушают.</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9</a:t>
            </a:fld>
            <a:endParaRPr lang="ru-RU"/>
          </a:p>
        </p:txBody>
      </p:sp>
    </p:spTree>
    <p:extLst>
      <p:ext uri="{BB962C8B-B14F-4D97-AF65-F5344CB8AC3E}">
        <p14:creationId xmlns:p14="http://schemas.microsoft.com/office/powerpoint/2010/main" val="2583750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Муж приводит в ресторан, они</a:t>
            </a:r>
            <a:r>
              <a:rPr lang="ru-RU" baseline="0" dirty="0"/>
              <a:t> заказывают еду и он все время есть и не говорит ей ни слова. Жена не понимает, что муж приведя ее в ресторан перед всеми сказал этим «Я люблю тебя» </a:t>
            </a:r>
          </a:p>
          <a:p>
            <a:r>
              <a:rPr lang="ru-RU" baseline="0" dirty="0"/>
              <a:t>У мужа с женой конфликт. Она хочет извиниться и все исправить. Поэтому она приготовила ему любимое блюдо на ужин, зажгла свечи на столе, выключила яркий свет, оставив только слабый. Муж, входя в </a:t>
            </a:r>
            <a:r>
              <a:rPr lang="ru-RU" baseline="0" dirty="0" err="1"/>
              <a:t>комнтау</a:t>
            </a:r>
            <a:r>
              <a:rPr lang="ru-RU" baseline="0" dirty="0"/>
              <a:t> и видя, что в ней темновато, бросает реплику: «Как я найду рот в темноте»? Но жена ведь этой обстановкой пыталась сказать ему «Извини меня, давай помиримся» Но он не услышал этого. Он не в состоянии понимать ее без слов.</a:t>
            </a:r>
          </a:p>
          <a:p>
            <a:r>
              <a:rPr lang="ru-RU" baseline="0" dirty="0"/>
              <a:t>Еще одна жена сказала мужу: «Ты не говоришь мне, что еще любишь меня». Но оказалось, что каждую ночь перед тем, как они засыпали, он с любовью гладил ее. Этим поступком он говорил ей «Я люблю тебя», но она не поняла его.</a:t>
            </a:r>
          </a:p>
          <a:p>
            <a:r>
              <a:rPr lang="ru-RU" baseline="0" dirty="0"/>
              <a:t>У супругов во время прогулки начался спор. Вдруг они замолчали. Он берет ее руку в </a:t>
            </a:r>
            <a:r>
              <a:rPr lang="ru-RU" baseline="0" dirty="0" err="1"/>
              <a:t>совю</a:t>
            </a:r>
            <a:r>
              <a:rPr lang="ru-RU" baseline="0" dirty="0"/>
              <a:t> и этим хочет сказать: «Прости меня, давай помиримся».</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11</a:t>
            </a:fld>
            <a:endParaRPr lang="ru-RU"/>
          </a:p>
        </p:txBody>
      </p:sp>
    </p:spTree>
    <p:extLst>
      <p:ext uri="{BB962C8B-B14F-4D97-AF65-F5344CB8AC3E}">
        <p14:creationId xmlns:p14="http://schemas.microsoft.com/office/powerpoint/2010/main" val="21473030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r>
              <a:rPr lang="ru-RU" dirty="0"/>
              <a:t>Несправедливость, оскорбление,</a:t>
            </a:r>
            <a:r>
              <a:rPr lang="ru-RU" baseline="0" dirty="0"/>
              <a:t> гордость, ложь, недовольство, огорчение, усталость, слова, действия</a:t>
            </a:r>
            <a:endParaRPr lang="ru-RU" dirty="0"/>
          </a:p>
        </p:txBody>
      </p:sp>
      <p:sp>
        <p:nvSpPr>
          <p:cNvPr id="4" name="Номер слайда 3"/>
          <p:cNvSpPr>
            <a:spLocks noGrp="1"/>
          </p:cNvSpPr>
          <p:nvPr>
            <p:ph type="sldNum" sz="quarter" idx="10"/>
          </p:nvPr>
        </p:nvSpPr>
        <p:spPr/>
        <p:txBody>
          <a:bodyPr/>
          <a:lstStyle/>
          <a:p>
            <a:fld id="{197C55CE-986A-46E7-B78A-FE343ACAF978}" type="slidenum">
              <a:rPr lang="ru-RU" smtClean="0"/>
              <a:t>13</a:t>
            </a:fld>
            <a:endParaRPr lang="ru-RU"/>
          </a:p>
        </p:txBody>
      </p:sp>
    </p:spTree>
    <p:extLst>
      <p:ext uri="{BB962C8B-B14F-4D97-AF65-F5344CB8AC3E}">
        <p14:creationId xmlns:p14="http://schemas.microsoft.com/office/powerpoint/2010/main" val="3277990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9" name="Rectangle 8"/>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ctrTitle"/>
          </p:nvPr>
        </p:nvSpPr>
        <p:spPr>
          <a:xfrm>
            <a:off x="1154955" y="2099733"/>
            <a:ext cx="8825658" cy="2677648"/>
          </a:xfrm>
        </p:spPr>
        <p:txBody>
          <a:bodyPr anchor="b"/>
          <a:lstStyle>
            <a:lvl1pPr>
              <a:defRPr sz="5400"/>
            </a:lvl1pPr>
          </a:lstStyle>
          <a:p>
            <a:r>
              <a:rPr lang="ru-RU"/>
              <a:t>Образец заголовка</a:t>
            </a:r>
            <a:endParaRPr lang="en-US" dirty="0"/>
          </a:p>
        </p:txBody>
      </p:sp>
      <p:sp>
        <p:nvSpPr>
          <p:cNvPr id="3" name="Subtitle 2"/>
          <p:cNvSpPr>
            <a:spLocks noGrp="1"/>
          </p:cNvSpPr>
          <p:nvPr>
            <p:ph type="subTitle" idx="1"/>
          </p:nvPr>
        </p:nvSpPr>
        <p:spPr bwMode="gray">
          <a:xfrm>
            <a:off x="1154955" y="4777380"/>
            <a:ext cx="8825658" cy="861420"/>
          </a:xfrm>
        </p:spPr>
        <p:txBody>
          <a:bodyPr anchor="t"/>
          <a:lstStyle>
            <a:lvl1pPr marL="0" indent="0" algn="l">
              <a:buNone/>
              <a:defRPr cap="all">
                <a:solidFill>
                  <a:schemeClr val="accent1">
                    <a:lumMod val="60000"/>
                    <a:lumOff val="4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bwMode="gray">
          <a:xfrm rot="5400000">
            <a:off x="10158984" y="1792224"/>
            <a:ext cx="990599" cy="304799"/>
          </a:xfrm>
        </p:spPr>
        <p:txBody>
          <a:bodyPr anchor="t"/>
          <a:lstStyle>
            <a:lvl1pPr algn="l">
              <a:defRPr b="0" i="0">
                <a:solidFill>
                  <a:schemeClr val="bg1">
                    <a:alpha val="60000"/>
                  </a:schemeClr>
                </a:solidFill>
              </a:defRPr>
            </a:lvl1p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bwMode="gray">
          <a:xfrm rot="5400000">
            <a:off x="8951976" y="3227832"/>
            <a:ext cx="3859795" cy="304801"/>
          </a:xfrm>
        </p:spPr>
        <p:txBody>
          <a:bodyPr/>
          <a:lstStyle>
            <a:lvl1pPr>
              <a:defRPr b="0" i="0">
                <a:solidFill>
                  <a:schemeClr val="bg1">
                    <a:alpha val="60000"/>
                  </a:schemeClr>
                </a:solidFill>
              </a:defRPr>
            </a:lvl1pPr>
          </a:lstStyle>
          <a:p>
            <a:endParaRPr lang="ru-RU"/>
          </a:p>
        </p:txBody>
      </p:sp>
      <p:sp>
        <p:nvSpPr>
          <p:cNvPr id="11" name="Rectangle 1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12" name="Slide Number Placeholder 5"/>
          <p:cNvSpPr>
            <a:spLocks noGrp="1"/>
          </p:cNvSpPr>
          <p:nvPr>
            <p:ph type="sldNum" sz="quarter" idx="12"/>
          </p:nvPr>
        </p:nvSpPr>
        <p:spPr>
          <a:xfrm>
            <a:off x="10352540" y="295729"/>
            <a:ext cx="838199" cy="767687"/>
          </a:xfrm>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35056076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3" name="Rectangle 12"/>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4" name="Freeform 5"/>
            <p:cNvSpPr/>
            <p:nvPr/>
          </p:nvSpPr>
          <p:spPr bwMode="gray">
            <a:xfrm rot="10371525">
              <a:off x="263767" y="443825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1" name="Freeform 5"/>
            <p:cNvSpPr/>
            <p:nvPr/>
          </p:nvSpPr>
          <p:spPr bwMode="gray">
            <a:xfrm rot="10800000">
              <a:off x="459506" y="321130"/>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4969927"/>
            <a:ext cx="8825659" cy="566738"/>
          </a:xfrm>
        </p:spPr>
        <p:txBody>
          <a:bodyPr anchor="b">
            <a:normAutofit/>
          </a:bodyPr>
          <a:lstStyle>
            <a:lvl1pPr algn="l">
              <a:defRPr sz="24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1154954" y="685800"/>
            <a:ext cx="8825659" cy="3429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4" name="Text Placeholder 3"/>
          <p:cNvSpPr>
            <a:spLocks noGrp="1"/>
          </p:cNvSpPr>
          <p:nvPr>
            <p:ph type="body" sz="half" idx="2"/>
          </p:nvPr>
        </p:nvSpPr>
        <p:spPr>
          <a:xfrm>
            <a:off x="1154954" y="5536665"/>
            <a:ext cx="8825658" cy="493712"/>
          </a:xfrm>
        </p:spPr>
        <p:txBody>
          <a:bodyPr>
            <a:normAutofit/>
          </a:bodyPr>
          <a:lstStyle>
            <a:lvl1pPr marL="0" indent="0">
              <a:buNone/>
              <a:defRPr sz="12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EFD18625-5511-41F8-BDEE-99D31A22EE88}"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3218850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Заголовок и подпись">
    <p:spTree>
      <p:nvGrpSpPr>
        <p:cNvPr id="1" name=""/>
        <p:cNvGrpSpPr/>
        <p:nvPr/>
      </p:nvGrpSpPr>
      <p:grpSpPr>
        <a:xfrm>
          <a:off x="0" y="0"/>
          <a:ext cx="0" cy="0"/>
          <a:chOff x="0" y="0"/>
          <a:chExt cx="0" cy="0"/>
        </a:xfrm>
      </p:grpSpPr>
      <p:grpSp>
        <p:nvGrpSpPr>
          <p:cNvPr id="7" name="Group 6"/>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4" name="Oval 13"/>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Freeform 5"/>
            <p:cNvSpPr/>
            <p:nvPr/>
          </p:nvSpPr>
          <p:spPr bwMode="gray">
            <a:xfrm rot="21010068">
              <a:off x="8490951" y="2714874"/>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7" name="Freeform 5"/>
            <p:cNvSpPr/>
            <p:nvPr/>
          </p:nvSpPr>
          <p:spPr bwMode="gray">
            <a:xfrm>
              <a:off x="455612" y="2801319"/>
              <a:ext cx="11277600" cy="3602637"/>
            </a:xfrm>
            <a:custGeom>
              <a:avLst/>
              <a:gdLst/>
              <a:ahLst/>
              <a:cxnLst/>
              <a:rect l="l" t="t" r="r" b="b"/>
              <a:pathLst>
                <a:path w="10000" h="7946">
                  <a:moveTo>
                    <a:pt x="0" y="0"/>
                  </a:moveTo>
                  <a:lnTo>
                    <a:pt x="0" y="7945"/>
                  </a:lnTo>
                  <a:lnTo>
                    <a:pt x="10000" y="7946"/>
                  </a:lnTo>
                  <a:lnTo>
                    <a:pt x="10000" y="4"/>
                  </a:lnTo>
                  <a:lnTo>
                    <a:pt x="10000" y="4"/>
                  </a:lnTo>
                  <a:lnTo>
                    <a:pt x="9773" y="91"/>
                  </a:lnTo>
                  <a:lnTo>
                    <a:pt x="9547" y="175"/>
                  </a:lnTo>
                  <a:lnTo>
                    <a:pt x="9320" y="256"/>
                  </a:lnTo>
                  <a:lnTo>
                    <a:pt x="9092" y="326"/>
                  </a:lnTo>
                  <a:lnTo>
                    <a:pt x="8865" y="396"/>
                  </a:lnTo>
                  <a:lnTo>
                    <a:pt x="8637" y="462"/>
                  </a:lnTo>
                  <a:lnTo>
                    <a:pt x="8412" y="518"/>
                  </a:lnTo>
                  <a:lnTo>
                    <a:pt x="8184" y="571"/>
                  </a:lnTo>
                  <a:lnTo>
                    <a:pt x="7957" y="620"/>
                  </a:lnTo>
                  <a:lnTo>
                    <a:pt x="7734" y="662"/>
                  </a:lnTo>
                  <a:lnTo>
                    <a:pt x="7508" y="704"/>
                  </a:lnTo>
                  <a:lnTo>
                    <a:pt x="7285" y="739"/>
                  </a:lnTo>
                  <a:lnTo>
                    <a:pt x="7062" y="767"/>
                  </a:lnTo>
                  <a:lnTo>
                    <a:pt x="6840" y="795"/>
                  </a:lnTo>
                  <a:lnTo>
                    <a:pt x="6620" y="819"/>
                  </a:lnTo>
                  <a:lnTo>
                    <a:pt x="6402" y="837"/>
                  </a:lnTo>
                  <a:lnTo>
                    <a:pt x="6184" y="851"/>
                  </a:lnTo>
                  <a:lnTo>
                    <a:pt x="5968" y="865"/>
                  </a:lnTo>
                  <a:lnTo>
                    <a:pt x="5755" y="872"/>
                  </a:lnTo>
                  <a:lnTo>
                    <a:pt x="5542" y="879"/>
                  </a:lnTo>
                  <a:lnTo>
                    <a:pt x="5332" y="882"/>
                  </a:lnTo>
                  <a:lnTo>
                    <a:pt x="5124" y="879"/>
                  </a:lnTo>
                  <a:lnTo>
                    <a:pt x="4918" y="879"/>
                  </a:lnTo>
                  <a:lnTo>
                    <a:pt x="4714" y="872"/>
                  </a:lnTo>
                  <a:lnTo>
                    <a:pt x="4514" y="861"/>
                  </a:lnTo>
                  <a:lnTo>
                    <a:pt x="4316" y="851"/>
                  </a:lnTo>
                  <a:lnTo>
                    <a:pt x="4122" y="840"/>
                  </a:lnTo>
                  <a:lnTo>
                    <a:pt x="3929" y="823"/>
                  </a:lnTo>
                  <a:lnTo>
                    <a:pt x="3739" y="805"/>
                  </a:lnTo>
                  <a:lnTo>
                    <a:pt x="3553" y="788"/>
                  </a:lnTo>
                  <a:lnTo>
                    <a:pt x="3190" y="742"/>
                  </a:lnTo>
                  <a:lnTo>
                    <a:pt x="2842" y="693"/>
                  </a:lnTo>
                  <a:lnTo>
                    <a:pt x="2508" y="641"/>
                  </a:lnTo>
                  <a:lnTo>
                    <a:pt x="2192" y="585"/>
                  </a:lnTo>
                  <a:lnTo>
                    <a:pt x="1890" y="525"/>
                  </a:lnTo>
                  <a:lnTo>
                    <a:pt x="1610" y="462"/>
                  </a:lnTo>
                  <a:lnTo>
                    <a:pt x="1347" y="399"/>
                  </a:lnTo>
                  <a:lnTo>
                    <a:pt x="1105" y="336"/>
                  </a:lnTo>
                  <a:lnTo>
                    <a:pt x="883" y="277"/>
                  </a:lnTo>
                  <a:lnTo>
                    <a:pt x="686" y="221"/>
                  </a:lnTo>
                  <a:lnTo>
                    <a:pt x="508" y="168"/>
                  </a:lnTo>
                  <a:lnTo>
                    <a:pt x="358" y="123"/>
                  </a:lnTo>
                  <a:lnTo>
                    <a:pt x="232" y="81"/>
                  </a:lnTo>
                  <a:lnTo>
                    <a:pt x="59" y="21"/>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48798" y="1063417"/>
            <a:ext cx="8831816" cy="1372986"/>
          </a:xfrm>
        </p:spPr>
        <p:txBody>
          <a:bodyPr/>
          <a:lstStyle>
            <a:lvl1pPr>
              <a:defRPr sz="4000"/>
            </a:lvl1pPr>
          </a:lstStyle>
          <a:p>
            <a:r>
              <a:rPr lang="ru-RU"/>
              <a:t>Образец заголовка</a:t>
            </a:r>
            <a:endParaRPr lang="en-US" dirty="0"/>
          </a:p>
        </p:txBody>
      </p:sp>
      <p:sp>
        <p:nvSpPr>
          <p:cNvPr id="8" name="Text Placeholder 3"/>
          <p:cNvSpPr>
            <a:spLocks noGrp="1"/>
          </p:cNvSpPr>
          <p:nvPr>
            <p:ph type="body" sz="half" idx="2"/>
          </p:nvPr>
        </p:nvSpPr>
        <p:spPr>
          <a:xfrm>
            <a:off x="1154954" y="3543300"/>
            <a:ext cx="8825659" cy="24765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3" name="Rectangle 12"/>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11224665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Цитата с подписью">
    <p:spTree>
      <p:nvGrpSpPr>
        <p:cNvPr id="1" name=""/>
        <p:cNvGrpSpPr/>
        <p:nvPr/>
      </p:nvGrpSpPr>
      <p:grpSpPr>
        <a:xfrm>
          <a:off x="0" y="0"/>
          <a:ext cx="0" cy="0"/>
          <a:chOff x="0" y="0"/>
          <a:chExt cx="0" cy="0"/>
        </a:xfrm>
      </p:grpSpPr>
      <p:grpSp>
        <p:nvGrpSpPr>
          <p:cNvPr id="3" name="Group 2"/>
          <p:cNvGrpSpPr/>
          <p:nvPr/>
        </p:nvGrpSpPr>
        <p:grpSpPr>
          <a:xfrm>
            <a:off x="0" y="0"/>
            <a:ext cx="12192000" cy="6858000"/>
            <a:chOff x="0" y="0"/>
            <a:chExt cx="12192000" cy="6858000"/>
          </a:xfrm>
        </p:grpSpPr>
        <p:sp>
          <p:nvSpPr>
            <p:cNvPr id="17" name="Rectangle 16"/>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0" name="Oval 19"/>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5" name="Oval 24"/>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Freeform 5"/>
            <p:cNvSpPr/>
            <p:nvPr/>
          </p:nvSpPr>
          <p:spPr bwMode="gray">
            <a:xfrm rot="21010068">
              <a:off x="8490951" y="41851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8"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16" name="TextBox 15"/>
          <p:cNvSpPr txBox="1"/>
          <p:nvPr/>
        </p:nvSpPr>
        <p:spPr bwMode="gray">
          <a:xfrm>
            <a:off x="881566" y="607336"/>
            <a:ext cx="801912"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13" name="TextBox 12"/>
          <p:cNvSpPr txBox="1"/>
          <p:nvPr/>
        </p:nvSpPr>
        <p:spPr bwMode="gray">
          <a:xfrm>
            <a:off x="9884458" y="2613787"/>
            <a:ext cx="652763" cy="1569660"/>
          </a:xfrm>
          <a:prstGeom prst="rect">
            <a:avLst/>
          </a:prstGeom>
          <a:noFill/>
        </p:spPr>
        <p:txBody>
          <a:bodyPr wrap="square" rtlCol="0">
            <a:spAutoFit/>
          </a:bodyPr>
          <a:lstStyle/>
          <a:p>
            <a:pPr algn="r"/>
            <a:r>
              <a:rPr lang="en-US" sz="9600" b="0" i="0" dirty="0">
                <a:solidFill>
                  <a:schemeClr val="accent1">
                    <a:lumMod val="60000"/>
                    <a:lumOff val="40000"/>
                  </a:schemeClr>
                </a:solidFill>
                <a:latin typeface="Arial"/>
                <a:cs typeface="Arial"/>
              </a:rPr>
              <a:t>”</a:t>
            </a:r>
          </a:p>
        </p:txBody>
      </p:sp>
      <p:sp>
        <p:nvSpPr>
          <p:cNvPr id="2" name="Title 1"/>
          <p:cNvSpPr>
            <a:spLocks noGrp="1"/>
          </p:cNvSpPr>
          <p:nvPr>
            <p:ph type="title"/>
          </p:nvPr>
        </p:nvSpPr>
        <p:spPr>
          <a:xfrm>
            <a:off x="1581878" y="982134"/>
            <a:ext cx="8453906" cy="2696632"/>
          </a:xfrm>
        </p:spPr>
        <p:txBody>
          <a:bodyPr/>
          <a:lstStyle>
            <a:lvl1pPr>
              <a:defRPr sz="4000"/>
            </a:lvl1pPr>
          </a:lstStyle>
          <a:p>
            <a:r>
              <a:rPr lang="ru-RU"/>
              <a:t>Образец заголовка</a:t>
            </a:r>
            <a:endParaRPr lang="en-US" dirty="0"/>
          </a:p>
        </p:txBody>
      </p:sp>
      <p:sp>
        <p:nvSpPr>
          <p:cNvPr id="14" name="Text Placeholder 3"/>
          <p:cNvSpPr>
            <a:spLocks noGrp="1"/>
          </p:cNvSpPr>
          <p:nvPr>
            <p:ph type="body" sz="half" idx="13"/>
          </p:nvPr>
        </p:nvSpPr>
        <p:spPr bwMode="gray">
          <a:xfrm>
            <a:off x="1945945" y="3678766"/>
            <a:ext cx="7731219" cy="342174"/>
          </a:xfrm>
        </p:spPr>
        <p:txBody>
          <a:bodyPr anchor="t">
            <a:normAutofit/>
          </a:bodyPr>
          <a:lstStyle>
            <a:lvl1pPr marL="0" indent="0">
              <a:buNone/>
              <a:defRPr lang="en-US" sz="1400" b="0" i="0" kern="1200" cap="small" dirty="0">
                <a:solidFill>
                  <a:schemeClr val="accent1">
                    <a:lumMod val="60000"/>
                    <a:lumOff val="40000"/>
                  </a:schemeClr>
                </a:solidFill>
                <a:latin typeface="+mn-lt"/>
                <a:ea typeface="+mn-ea"/>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0" name="Text Placeholder 3"/>
          <p:cNvSpPr>
            <a:spLocks noGrp="1"/>
          </p:cNvSpPr>
          <p:nvPr>
            <p:ph type="body" sz="half" idx="2"/>
          </p:nvPr>
        </p:nvSpPr>
        <p:spPr>
          <a:xfrm>
            <a:off x="1154954" y="5029199"/>
            <a:ext cx="9244897" cy="997857"/>
          </a:xfrm>
        </p:spPr>
        <p:txBody>
          <a:bodyPr anchor="ct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4" name="Date Placeholder 3"/>
          <p:cNvSpPr>
            <a:spLocks noGrp="1"/>
          </p:cNvSpPr>
          <p:nvPr>
            <p:ph type="dt" sz="half" idx="10"/>
          </p:nvPr>
        </p:nvSpPr>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9" name="Rectangle 18"/>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33922898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Карточка имени">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1" name="Rectangle 10"/>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3" name="Freeform 5"/>
            <p:cNvSpPr/>
            <p:nvPr/>
          </p:nvSpPr>
          <p:spPr bwMode="gray">
            <a:xfrm rot="21010068">
              <a:off x="8490951" y="4193583"/>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8" name="Freeform 5"/>
            <p:cNvSpPr/>
            <p:nvPr/>
          </p:nvSpPr>
          <p:spPr bwMode="gray">
            <a:xfrm>
              <a:off x="455612" y="4241801"/>
              <a:ext cx="11277600" cy="2337161"/>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370667"/>
            <a:ext cx="8825660" cy="1822514"/>
          </a:xfrm>
        </p:spPr>
        <p:txBody>
          <a:bodyPr anchor="b"/>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1154954" y="5024967"/>
            <a:ext cx="8825659" cy="860400"/>
          </a:xfrm>
        </p:spPr>
        <p:txBody>
          <a:bodyPr anchor="t"/>
          <a:lstStyle>
            <a:lvl1pPr marL="0" indent="0" algn="l">
              <a:buNone/>
              <a:defRPr sz="2000" cap="none">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16849075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4" y="2603502"/>
            <a:ext cx="314187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6" name="Text Placeholder 3"/>
          <p:cNvSpPr>
            <a:spLocks noGrp="1"/>
          </p:cNvSpPr>
          <p:nvPr>
            <p:ph type="body" sz="half" idx="15"/>
          </p:nvPr>
        </p:nvSpPr>
        <p:spPr>
          <a:xfrm>
            <a:off x="1154953" y="3179764"/>
            <a:ext cx="314187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12721" y="2603500"/>
            <a:ext cx="3147009"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Text Placeholder 3"/>
          <p:cNvSpPr>
            <a:spLocks noGrp="1"/>
          </p:cNvSpPr>
          <p:nvPr>
            <p:ph type="body" sz="half" idx="16"/>
          </p:nvPr>
        </p:nvSpPr>
        <p:spPr>
          <a:xfrm>
            <a:off x="4512721" y="3179763"/>
            <a:ext cx="3147009"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888135" y="2603501"/>
            <a:ext cx="3145730"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20" name="Text Placeholder 3"/>
          <p:cNvSpPr>
            <a:spLocks noGrp="1"/>
          </p:cNvSpPr>
          <p:nvPr>
            <p:ph type="body" sz="half" idx="17"/>
          </p:nvPr>
        </p:nvSpPr>
        <p:spPr>
          <a:xfrm>
            <a:off x="7888329" y="3179762"/>
            <a:ext cx="3145536" cy="284729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17" name="Straight Connector 16"/>
          <p:cNvCxnSpPr/>
          <p:nvPr/>
        </p:nvCxnSpPr>
        <p:spPr>
          <a:xfrm>
            <a:off x="440397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777240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FD18625-5511-41F8-BDEE-99D31A22EE88}"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15162191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lvl1pPr>
              <a:defRPr sz="3600"/>
            </a:lvl1pPr>
          </a:lstStyle>
          <a:p>
            <a:r>
              <a:rPr lang="ru-RU"/>
              <a:t>Образец заголовка</a:t>
            </a:r>
            <a:endParaRPr lang="en-US" dirty="0"/>
          </a:p>
        </p:txBody>
      </p:sp>
      <p:sp>
        <p:nvSpPr>
          <p:cNvPr id="3" name="Text Placeholder 2"/>
          <p:cNvSpPr>
            <a:spLocks noGrp="1"/>
          </p:cNvSpPr>
          <p:nvPr>
            <p:ph type="body" idx="1"/>
          </p:nvPr>
        </p:nvSpPr>
        <p:spPr>
          <a:xfrm>
            <a:off x="1154954" y="4532844"/>
            <a:ext cx="3050438"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19" name="Picture Placeholder 2"/>
          <p:cNvSpPr>
            <a:spLocks noGrp="1" noChangeAspect="1"/>
          </p:cNvSpPr>
          <p:nvPr>
            <p:ph type="pic" idx="15"/>
          </p:nvPr>
        </p:nvSpPr>
        <p:spPr>
          <a:xfrm>
            <a:off x="1334553"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2" name="Text Placeholder 3"/>
          <p:cNvSpPr>
            <a:spLocks noGrp="1"/>
          </p:cNvSpPr>
          <p:nvPr>
            <p:ph type="body" sz="half" idx="18"/>
          </p:nvPr>
        </p:nvSpPr>
        <p:spPr>
          <a:xfrm>
            <a:off x="1154954" y="5109106"/>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Text Placeholder 4"/>
          <p:cNvSpPr>
            <a:spLocks noGrp="1"/>
          </p:cNvSpPr>
          <p:nvPr>
            <p:ph type="body" sz="quarter" idx="3"/>
          </p:nvPr>
        </p:nvSpPr>
        <p:spPr>
          <a:xfrm>
            <a:off x="4568865" y="4532844"/>
            <a:ext cx="3050438" cy="576263"/>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1" name="Picture Placeholder 2"/>
          <p:cNvSpPr>
            <a:spLocks noGrp="1" noChangeAspect="1"/>
          </p:cNvSpPr>
          <p:nvPr>
            <p:ph type="pic" idx="21"/>
          </p:nvPr>
        </p:nvSpPr>
        <p:spPr>
          <a:xfrm>
            <a:off x="4748462" y="2603500"/>
            <a:ext cx="2691243"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3" name="Text Placeholder 3"/>
          <p:cNvSpPr>
            <a:spLocks noGrp="1"/>
          </p:cNvSpPr>
          <p:nvPr>
            <p:ph type="body" sz="half" idx="19"/>
          </p:nvPr>
        </p:nvSpPr>
        <p:spPr>
          <a:xfrm>
            <a:off x="4570172" y="5109105"/>
            <a:ext cx="3050438"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14" name="Text Placeholder 4"/>
          <p:cNvSpPr>
            <a:spLocks noGrp="1"/>
          </p:cNvSpPr>
          <p:nvPr>
            <p:ph type="body" sz="quarter" idx="13"/>
          </p:nvPr>
        </p:nvSpPr>
        <p:spPr>
          <a:xfrm>
            <a:off x="7982775" y="4532845"/>
            <a:ext cx="3051095" cy="576262"/>
          </a:xfrm>
        </p:spPr>
        <p:txBody>
          <a:bodyPr anchor="b">
            <a:noAutofit/>
          </a:bodyPr>
          <a:lstStyle>
            <a:lvl1pPr marL="0" indent="0">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2" name="Picture Placeholder 2"/>
          <p:cNvSpPr>
            <a:spLocks noGrp="1" noChangeAspect="1"/>
          </p:cNvSpPr>
          <p:nvPr>
            <p:ph type="pic" idx="22"/>
          </p:nvPr>
        </p:nvSpPr>
        <p:spPr>
          <a:xfrm>
            <a:off x="8163031" y="2603500"/>
            <a:ext cx="2691242" cy="159151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a:t>Вставка рисунка</a:t>
            </a:r>
            <a:endParaRPr lang="en-US" dirty="0"/>
          </a:p>
        </p:txBody>
      </p:sp>
      <p:sp>
        <p:nvSpPr>
          <p:cNvPr id="24" name="Text Placeholder 3"/>
          <p:cNvSpPr>
            <a:spLocks noGrp="1"/>
          </p:cNvSpPr>
          <p:nvPr>
            <p:ph type="body" sz="half" idx="20"/>
          </p:nvPr>
        </p:nvSpPr>
        <p:spPr>
          <a:xfrm>
            <a:off x="7982775" y="5109104"/>
            <a:ext cx="3051096" cy="91795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cxnSp>
        <p:nvCxnSpPr>
          <p:cNvPr id="43" name="Straight Connector 42"/>
          <p:cNvCxnSpPr/>
          <p:nvPr/>
        </p:nvCxnSpPr>
        <p:spPr>
          <a:xfrm>
            <a:off x="4405831"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p:nvPr/>
        </p:nvCxnSpPr>
        <p:spPr>
          <a:xfrm>
            <a:off x="7797802" y="2569633"/>
            <a:ext cx="0" cy="3492499"/>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6"/>
          <p:cNvSpPr>
            <a:spLocks noGrp="1"/>
          </p:cNvSpPr>
          <p:nvPr>
            <p:ph type="dt" sz="half" idx="10"/>
          </p:nvPr>
        </p:nvSpPr>
        <p:spPr/>
        <p:txBody>
          <a:bodyPr/>
          <a:lstStyle/>
          <a:p>
            <a:fld id="{EFD18625-5511-41F8-BDEE-99D31A22EE88}" type="datetimeFigureOut">
              <a:rPr lang="ru-RU" smtClean="0"/>
              <a:t>27.06.2022</a:t>
            </a:fld>
            <a:endParaRPr lang="ru-RU"/>
          </a:p>
        </p:txBody>
      </p:sp>
      <p:sp>
        <p:nvSpPr>
          <p:cNvPr id="8" name="Footer Placeholder 7"/>
          <p:cNvSpPr>
            <a:spLocks noGrp="1"/>
          </p:cNvSpPr>
          <p:nvPr>
            <p:ph type="ftr" sz="quarter" idx="11"/>
          </p:nvPr>
        </p:nvSpPr>
        <p:spPr>
          <a:xfrm>
            <a:off x="561111" y="6391838"/>
            <a:ext cx="3644282" cy="304801"/>
          </a:xfrm>
        </p:spPr>
        <p:txBody>
          <a:bodyPr/>
          <a:lstStyle/>
          <a:p>
            <a:endParaRPr lang="ru-RU"/>
          </a:p>
        </p:txBody>
      </p:sp>
      <p:sp>
        <p:nvSpPr>
          <p:cNvPr id="9" name="Slide Number Placeholder 8"/>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37109973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a:xfrm>
            <a:off x="1154954" y="973668"/>
            <a:ext cx="8825659" cy="706964"/>
          </a:xfrm>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a:xfrm>
            <a:off x="1154954" y="2603500"/>
            <a:ext cx="8825659" cy="3416300"/>
          </a:xfrm>
        </p:spPr>
        <p:txBody>
          <a:bodyPr vert="eaVert" anchor="t" anchorCtr="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10695439" y="6391838"/>
            <a:ext cx="990599" cy="304799"/>
          </a:xfrm>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12179741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2" name="Rectangle 11"/>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Oval 14"/>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7" name="Rectangle 6"/>
            <p:cNvSpPr/>
            <p:nvPr/>
          </p:nvSpPr>
          <p:spPr bwMode="gray">
            <a:xfrm>
              <a:off x="414867" y="402165"/>
              <a:ext cx="6510866"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7" name="Freeform 5"/>
            <p:cNvSpPr/>
            <p:nvPr/>
          </p:nvSpPr>
          <p:spPr bwMode="gray">
            <a:xfrm rot="5101749">
              <a:off x="6294738" y="457773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0" name="Freeform 5"/>
            <p:cNvSpPr/>
            <p:nvPr/>
          </p:nvSpPr>
          <p:spPr bwMode="gray">
            <a:xfrm rot="5400000">
              <a:off x="44492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3"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Vertical Title 1"/>
          <p:cNvSpPr>
            <a:spLocks noGrp="1"/>
          </p:cNvSpPr>
          <p:nvPr>
            <p:ph type="title" orient="vert"/>
          </p:nvPr>
        </p:nvSpPr>
        <p:spPr>
          <a:xfrm>
            <a:off x="8585235" y="1278467"/>
            <a:ext cx="1409965" cy="4748590"/>
          </a:xfrm>
        </p:spPr>
        <p:txBody>
          <a:bodyPr vert="eaVert" anchor="b" anchorCtr="0"/>
          <a:lstStyle/>
          <a:p>
            <a:r>
              <a:rPr lang="ru-RU"/>
              <a:t>Образец заголовка</a:t>
            </a:r>
            <a:endParaRPr lang="en-US" dirty="0"/>
          </a:p>
        </p:txBody>
      </p:sp>
      <p:sp>
        <p:nvSpPr>
          <p:cNvPr id="3" name="Vertical Text Placeholder 2"/>
          <p:cNvSpPr>
            <a:spLocks noGrp="1"/>
          </p:cNvSpPr>
          <p:nvPr>
            <p:ph type="body" orient="vert" idx="1"/>
          </p:nvPr>
        </p:nvSpPr>
        <p:spPr>
          <a:xfrm>
            <a:off x="1154954" y="1278467"/>
            <a:ext cx="6256025" cy="4748590"/>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a:xfrm>
            <a:off x="10653104" y="6391838"/>
            <a:ext cx="992135" cy="304799"/>
          </a:xfrm>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2023399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a:xfrm>
            <a:off x="1154954" y="2603500"/>
            <a:ext cx="8825659" cy="3416300"/>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31573491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bwMode="gray">
            <a:xfrm>
              <a:off x="7289800" y="402165"/>
              <a:ext cx="44788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5"/>
            <p:cNvSpPr/>
            <p:nvPr/>
          </p:nvSpPr>
          <p:spPr bwMode="gray">
            <a:xfrm rot="16200000">
              <a:off x="3787244"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2" name="Freeform 5"/>
            <p:cNvSpPr/>
            <p:nvPr/>
          </p:nvSpPr>
          <p:spPr bwMode="gray">
            <a:xfrm rot="15922489">
              <a:off x="4698352"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4" y="2677645"/>
            <a:ext cx="4351025" cy="2283824"/>
          </a:xfrm>
        </p:spPr>
        <p:txBody>
          <a:bodyPr anchor="ctr"/>
          <a:lstStyle>
            <a:lvl1pPr algn="l">
              <a:defRPr sz="4000" b="0" cap="none"/>
            </a:lvl1pPr>
          </a:lstStyle>
          <a:p>
            <a:r>
              <a:rPr lang="ru-RU"/>
              <a:t>Образец заголовка</a:t>
            </a:r>
            <a:endParaRPr lang="en-US" dirty="0"/>
          </a:p>
        </p:txBody>
      </p:sp>
      <p:sp>
        <p:nvSpPr>
          <p:cNvPr id="3" name="Text Placeholder 2"/>
          <p:cNvSpPr>
            <a:spLocks noGrp="1"/>
          </p:cNvSpPr>
          <p:nvPr>
            <p:ph type="body" idx="1"/>
          </p:nvPr>
        </p:nvSpPr>
        <p:spPr>
          <a:xfrm>
            <a:off x="6895559" y="2677644"/>
            <a:ext cx="3757545" cy="2283824"/>
          </a:xfrm>
        </p:spPr>
        <p:txBody>
          <a:bodyPr anchor="ctr"/>
          <a:lstStyle>
            <a:lvl1pPr marL="0" indent="0" algn="l">
              <a:buNone/>
              <a:defRPr sz="2000" cap="all">
                <a:solidFill>
                  <a:schemeClr val="accent1">
                    <a:lumMod val="60000"/>
                    <a:lumOff val="4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EFD18625-5511-41F8-BDEE-99D31A22EE88}" type="datetimeFigureOut">
              <a:rPr lang="ru-RU" smtClean="0"/>
              <a:t>27.06.2022</a:t>
            </a:fld>
            <a:endParaRPr lang="ru-RU"/>
          </a:p>
        </p:txBody>
      </p:sp>
      <p:sp>
        <p:nvSpPr>
          <p:cNvPr id="5" name="Footer Placeholder 4"/>
          <p:cNvSpPr>
            <a:spLocks noGrp="1"/>
          </p:cNvSpPr>
          <p:nvPr>
            <p:ph type="ftr" sz="quarter" idx="11"/>
          </p:nvPr>
        </p:nvSpPr>
        <p:spPr/>
        <p:txBody>
          <a:bodyPr/>
          <a:lstStyle/>
          <a:p>
            <a:endParaRPr lang="ru-RU"/>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23843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1154954" y="2603500"/>
            <a:ext cx="4825158" cy="3416301"/>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6208712" y="2603500"/>
            <a:ext cx="4825159" cy="3416300"/>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EFD18625-5511-41F8-BDEE-99D31A22EE88}"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17367191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a:t>Образец заголовка</a:t>
            </a:r>
            <a:endParaRPr lang="en-US" dirty="0"/>
          </a:p>
        </p:txBody>
      </p:sp>
      <p:sp>
        <p:nvSpPr>
          <p:cNvPr id="3" name="Text Placeholder 2"/>
          <p:cNvSpPr>
            <a:spLocks noGrp="1"/>
          </p:cNvSpPr>
          <p:nvPr>
            <p:ph type="body" idx="1"/>
          </p:nvPr>
        </p:nvSpPr>
        <p:spPr>
          <a:xfrm>
            <a:off x="1154954" y="2603500"/>
            <a:ext cx="4825157"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1154954" y="3179762"/>
            <a:ext cx="4825158" cy="2840039"/>
          </a:xfrm>
        </p:spPr>
        <p:txBody>
          <a:bodyP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6208712" y="2603500"/>
            <a:ext cx="4825159"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6208712" y="3179762"/>
            <a:ext cx="4825159" cy="2840039"/>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EFD18625-5511-41F8-BDEE-99D31A22EE88}" type="datetimeFigureOut">
              <a:rPr lang="ru-RU" smtClean="0"/>
              <a:t>27.06.2022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1288256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9" name="Title 1"/>
          <p:cNvSpPr>
            <a:spLocks noGrp="1"/>
          </p:cNvSpPr>
          <p:nvPr>
            <p:ph type="title"/>
          </p:nvPr>
        </p:nvSpPr>
        <p:spPr>
          <a:xfrm>
            <a:off x="1154954" y="973668"/>
            <a:ext cx="8761413" cy="706964"/>
          </a:xfrm>
        </p:spPr>
        <p:txBody>
          <a:bodyPr/>
          <a:lstStyle>
            <a:lvl1pPr>
              <a:defRPr/>
            </a:lvl1pPr>
          </a:lstStyle>
          <a:p>
            <a:r>
              <a:rPr lang="ru-RU"/>
              <a:t>Образец заголовка</a:t>
            </a:r>
            <a:endParaRPr lang="en-US" dirty="0"/>
          </a:p>
        </p:txBody>
      </p:sp>
      <p:sp>
        <p:nvSpPr>
          <p:cNvPr id="3" name="Date Placeholder 2"/>
          <p:cNvSpPr>
            <a:spLocks noGrp="1"/>
          </p:cNvSpPr>
          <p:nvPr>
            <p:ph type="dt" sz="half" idx="10"/>
          </p:nvPr>
        </p:nvSpPr>
        <p:spPr/>
        <p:txBody>
          <a:bodyPr/>
          <a:lstStyle/>
          <a:p>
            <a:fld id="{EFD18625-5511-41F8-BDEE-99D31A22EE88}" type="datetimeFigureOut">
              <a:rPr lang="ru-RU" smtClean="0"/>
              <a:t>27.06.2022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931570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FD18625-5511-41F8-BDEE-99D31A22EE88}" type="datetimeFigureOut">
              <a:rPr lang="ru-RU" smtClean="0"/>
              <a:t>27.06.2022</a:t>
            </a:fld>
            <a:endParaRPr lang="ru-RU"/>
          </a:p>
        </p:txBody>
      </p:sp>
      <p:sp>
        <p:nvSpPr>
          <p:cNvPr id="3" name="Footer Placeholder 2"/>
          <p:cNvSpPr>
            <a:spLocks noGrp="1"/>
          </p:cNvSpPr>
          <p:nvPr>
            <p:ph type="ftr" sz="quarter" idx="11"/>
          </p:nvPr>
        </p:nvSpPr>
        <p:spPr/>
        <p:txBody>
          <a:bodyPr/>
          <a:lstStyle/>
          <a:p>
            <a:endParaRPr lang="ru-RU"/>
          </a:p>
        </p:txBody>
      </p:sp>
      <p:sp>
        <p:nvSpPr>
          <p:cNvPr id="7" name="Rectangle 6"/>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4" name="Slide Number Placeholder 3"/>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52473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2" name="Oval 21"/>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5713412" y="402165"/>
              <a:ext cx="6055253"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5"/>
            <p:cNvSpPr/>
            <p:nvPr/>
          </p:nvSpPr>
          <p:spPr bwMode="gray">
            <a:xfrm rot="15922489">
              <a:off x="3140485"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2229377"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295400"/>
            <a:ext cx="2793158" cy="1600200"/>
          </a:xfrm>
        </p:spPr>
        <p:txBody>
          <a:bodyPr anchor="b"/>
          <a:lstStyle>
            <a:lvl1pPr algn="l">
              <a:defRPr sz="2400" b="0"/>
            </a:lvl1pPr>
          </a:lstStyle>
          <a:p>
            <a:r>
              <a:rPr lang="ru-RU"/>
              <a:t>Образец заголовка</a:t>
            </a:r>
            <a:endParaRPr lang="en-US" dirty="0"/>
          </a:p>
        </p:txBody>
      </p:sp>
      <p:sp>
        <p:nvSpPr>
          <p:cNvPr id="3" name="Content Placeholder 2"/>
          <p:cNvSpPr>
            <a:spLocks noGrp="1"/>
          </p:cNvSpPr>
          <p:nvPr>
            <p:ph idx="1"/>
          </p:nvPr>
        </p:nvSpPr>
        <p:spPr>
          <a:xfrm>
            <a:off x="5781146" y="1447800"/>
            <a:ext cx="5190066" cy="4572000"/>
          </a:xfrm>
        </p:spPr>
        <p:txBody>
          <a:bodyPr anchor="ctr">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bwMode="gray">
          <a:xfrm>
            <a:off x="1154954" y="3129280"/>
            <a:ext cx="2793158" cy="2895599"/>
          </a:xfrm>
        </p:spPr>
        <p:txBody>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EFD18625-5511-41F8-BDEE-99D31A22EE88}"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2758271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9" name="Group 8"/>
          <p:cNvGrpSpPr/>
          <p:nvPr/>
        </p:nvGrpSpPr>
        <p:grpSpPr>
          <a:xfrm>
            <a:off x="0" y="0"/>
            <a:ext cx="12192000" cy="6858000"/>
            <a:chOff x="0" y="0"/>
            <a:chExt cx="12192000" cy="6858000"/>
          </a:xfrm>
        </p:grpSpPr>
        <p:sp>
          <p:nvSpPr>
            <p:cNvPr id="14" name="Rectangle 13"/>
            <p:cNvSpPr/>
            <p:nvPr/>
          </p:nvSpPr>
          <p:spPr>
            <a:xfrm>
              <a:off x="0" y="0"/>
              <a:ext cx="12192000" cy="6858000"/>
            </a:xfrm>
            <a:prstGeom prst="rect">
              <a:avLst/>
            </a:prstGeom>
            <a:blipFill>
              <a:blip r:embed="rId2">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7" name="Oval 16"/>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Oval 18"/>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bwMode="gray">
            <a:xfrm>
              <a:off x="6172200" y="402165"/>
              <a:ext cx="5596465" cy="605367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sp>
        <p:sp>
          <p:nvSpPr>
            <p:cNvPr id="22" name="Freeform 5"/>
            <p:cNvSpPr/>
            <p:nvPr/>
          </p:nvSpPr>
          <p:spPr bwMode="gray">
            <a:xfrm rot="15922489">
              <a:off x="4203594" y="1826078"/>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2" name="Freeform 5"/>
            <p:cNvSpPr/>
            <p:nvPr/>
          </p:nvSpPr>
          <p:spPr bwMode="gray">
            <a:xfrm rot="16200000">
              <a:off x="3295432" y="2801721"/>
              <a:ext cx="6053670" cy="1254558"/>
            </a:xfrm>
            <a:custGeom>
              <a:avLst/>
              <a:gdLst/>
              <a:ahLst/>
              <a:cxnLst/>
              <a:rect l="l" t="t" r="r" b="b"/>
              <a:pathLst>
                <a:path w="10000" h="800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bg1"/>
            </a:solidFill>
            <a:ln>
              <a:noFill/>
            </a:ln>
          </p:spPr>
        </p:sp>
        <p:sp>
          <p:nvSpPr>
            <p:cNvPr id="15"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1"/>
          <p:cNvSpPr>
            <a:spLocks noGrp="1"/>
          </p:cNvSpPr>
          <p:nvPr>
            <p:ph type="title"/>
          </p:nvPr>
        </p:nvSpPr>
        <p:spPr>
          <a:xfrm>
            <a:off x="1154955" y="1693333"/>
            <a:ext cx="3865134" cy="1735667"/>
          </a:xfrm>
        </p:spPr>
        <p:txBody>
          <a:bodyPr anchor="b">
            <a:normAutofit/>
          </a:bodyPr>
          <a:lstStyle>
            <a:lvl1pPr algn="l">
              <a:defRPr sz="3600" b="0"/>
            </a:lvl1pPr>
          </a:lstStyle>
          <a:p>
            <a:r>
              <a:rPr lang="ru-RU"/>
              <a:t>Образец заголовка</a:t>
            </a:r>
            <a:endParaRPr lang="en-US" dirty="0"/>
          </a:p>
        </p:txBody>
      </p:sp>
      <p:sp>
        <p:nvSpPr>
          <p:cNvPr id="3" name="Picture Placeholder 2"/>
          <p:cNvSpPr>
            <a:spLocks noGrp="1" noChangeAspect="1"/>
          </p:cNvSpPr>
          <p:nvPr>
            <p:ph type="pic" idx="1"/>
          </p:nvPr>
        </p:nvSpPr>
        <p:spPr>
          <a:xfrm>
            <a:off x="6547870" y="1143000"/>
            <a:ext cx="3227193"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marL="0" lvl="0" indent="0" algn="ctr">
              <a:buNone/>
            </a:pPr>
            <a:r>
              <a:rPr lang="ru-RU"/>
              <a:t>Вставка рисунка</a:t>
            </a:r>
            <a:endParaRPr lang="en-US" dirty="0"/>
          </a:p>
        </p:txBody>
      </p:sp>
      <p:sp>
        <p:nvSpPr>
          <p:cNvPr id="4" name="Text Placeholder 3"/>
          <p:cNvSpPr>
            <a:spLocks noGrp="1"/>
          </p:cNvSpPr>
          <p:nvPr>
            <p:ph type="body" sz="half" idx="2"/>
          </p:nvPr>
        </p:nvSpPr>
        <p:spPr bwMode="gray">
          <a:xfrm>
            <a:off x="1154954" y="3657600"/>
            <a:ext cx="3859212" cy="1371600"/>
          </a:xfrm>
        </p:spPr>
        <p:txBody>
          <a:bodyPr>
            <a:normAutofit/>
          </a:bodyPr>
          <a:lstStyle>
            <a:lvl1pPr marL="0" indent="0">
              <a:buNone/>
              <a:defRPr sz="1400">
                <a:solidFill>
                  <a:schemeClr val="accent1">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a:t>Образец текста</a:t>
            </a:r>
          </a:p>
        </p:txBody>
      </p:sp>
      <p:sp>
        <p:nvSpPr>
          <p:cNvPr id="5" name="Date Placeholder 4"/>
          <p:cNvSpPr>
            <a:spLocks noGrp="1"/>
          </p:cNvSpPr>
          <p:nvPr>
            <p:ph type="dt" sz="half" idx="10"/>
          </p:nvPr>
        </p:nvSpPr>
        <p:spPr/>
        <p:txBody>
          <a:bodyPr/>
          <a:lstStyle/>
          <a:p>
            <a:fld id="{EFD18625-5511-41F8-BDEE-99D31A22EE88}" type="datetimeFigureOut">
              <a:rPr lang="ru-RU" smtClean="0"/>
              <a:t>27.06.2022</a:t>
            </a:fld>
            <a:endParaRPr lang="ru-RU"/>
          </a:p>
        </p:txBody>
      </p:sp>
      <p:sp>
        <p:nvSpPr>
          <p:cNvPr id="6" name="Footer Placeholder 5"/>
          <p:cNvSpPr>
            <a:spLocks noGrp="1"/>
          </p:cNvSpPr>
          <p:nvPr>
            <p:ph type="ftr" sz="quarter" idx="11"/>
          </p:nvPr>
        </p:nvSpPr>
        <p:spPr/>
        <p:txBody>
          <a:bodyPr/>
          <a:lstStyle/>
          <a:p>
            <a:endParaRPr lang="ru-RU"/>
          </a:p>
        </p:txBody>
      </p:sp>
      <p:sp>
        <p:nvSpPr>
          <p:cNvPr id="16" name="Rectangle 15"/>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7" name="Slide Number Placeholder 6"/>
          <p:cNvSpPr>
            <a:spLocks noGrp="1"/>
          </p:cNvSpPr>
          <p:nvPr>
            <p:ph type="sldNum" sz="quarter" idx="12"/>
          </p:nvPr>
        </p:nvSpPr>
        <p:spPr/>
        <p:txBody>
          <a:bodyPr/>
          <a:lstStyle/>
          <a:p>
            <a:fld id="{DA30F354-1F95-4FBB-9D80-A85C959D5F57}" type="slidenum">
              <a:rPr lang="ru-RU" smtClean="0"/>
              <a:t>‹#›</a:t>
            </a:fld>
            <a:endParaRPr lang="ru-RU"/>
          </a:p>
        </p:txBody>
      </p:sp>
    </p:spTree>
    <p:extLst>
      <p:ext uri="{BB962C8B-B14F-4D97-AF65-F5344CB8AC3E}">
        <p14:creationId xmlns:p14="http://schemas.microsoft.com/office/powerpoint/2010/main" val="21558833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8" name="Group 7"/>
          <p:cNvGrpSpPr/>
          <p:nvPr/>
        </p:nvGrpSpPr>
        <p:grpSpPr>
          <a:xfrm>
            <a:off x="0" y="0"/>
            <a:ext cx="12192000" cy="6858000"/>
            <a:chOff x="0" y="0"/>
            <a:chExt cx="12192000" cy="6858000"/>
          </a:xfrm>
        </p:grpSpPr>
        <p:sp>
          <p:nvSpPr>
            <p:cNvPr id="7" name="Rectangle 6"/>
            <p:cNvSpPr/>
            <p:nvPr/>
          </p:nvSpPr>
          <p:spPr>
            <a:xfrm>
              <a:off x="0" y="0"/>
              <a:ext cx="12192000" cy="6858000"/>
            </a:xfrm>
            <a:prstGeom prst="rect">
              <a:avLst/>
            </a:prstGeom>
            <a:blipFill>
              <a:blip r:embed="rId19">
                <a:duotone>
                  <a:schemeClr val="dk2">
                    <a:shade val="69000"/>
                    <a:hueMod val="91000"/>
                    <a:satMod val="164000"/>
                    <a:lumMod val="74000"/>
                  </a:schemeClr>
                  <a:schemeClr val="dk2">
                    <a:hueMod val="124000"/>
                    <a:satMod val="140000"/>
                    <a:lumMod val="142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Oval 12"/>
            <p:cNvSpPr/>
            <p:nvPr/>
          </p:nvSpPr>
          <p:spPr>
            <a:xfrm>
              <a:off x="0" y="2667000"/>
              <a:ext cx="4191000" cy="4191000"/>
            </a:xfrm>
            <a:prstGeom prst="ellipse">
              <a:avLst/>
            </a:prstGeom>
            <a:gradFill flip="none" rotWithShape="1">
              <a:gsLst>
                <a:gs pos="0">
                  <a:schemeClr val="accent5">
                    <a:alpha val="11000"/>
                  </a:schemeClr>
                </a:gs>
                <a:gs pos="75000">
                  <a:schemeClr val="accent5">
                    <a:alpha val="0"/>
                  </a:schemeClr>
                </a:gs>
                <a:gs pos="36000">
                  <a:schemeClr val="accent5">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5" name="Oval 14"/>
            <p:cNvSpPr/>
            <p:nvPr/>
          </p:nvSpPr>
          <p:spPr>
            <a:xfrm>
              <a:off x="0" y="2895600"/>
              <a:ext cx="2362200" cy="2362200"/>
            </a:xfrm>
            <a:prstGeom prst="ellipse">
              <a:avLst/>
            </a:prstGeom>
            <a:gradFill flip="none" rotWithShape="1">
              <a:gsLst>
                <a:gs pos="0">
                  <a:schemeClr val="accent5">
                    <a:alpha val="8000"/>
                  </a:schemeClr>
                </a:gs>
                <a:gs pos="72000">
                  <a:schemeClr val="accent5">
                    <a:alpha val="0"/>
                  </a:schemeClr>
                </a:gs>
                <a:gs pos="36000">
                  <a:schemeClr val="accent5">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8" name="Oval 17"/>
            <p:cNvSpPr/>
            <p:nvPr/>
          </p:nvSpPr>
          <p:spPr>
            <a:xfrm>
              <a:off x="8609012" y="5867400"/>
              <a:ext cx="990600" cy="990600"/>
            </a:xfrm>
            <a:prstGeom prst="ellipse">
              <a:avLst/>
            </a:prstGeom>
            <a:gradFill flip="none" rotWithShape="1">
              <a:gsLst>
                <a:gs pos="0">
                  <a:schemeClr val="accent5">
                    <a:alpha val="14000"/>
                  </a:schemeClr>
                </a:gs>
                <a:gs pos="66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6" name="Oval 15"/>
            <p:cNvSpPr/>
            <p:nvPr/>
          </p:nvSpPr>
          <p:spPr>
            <a:xfrm>
              <a:off x="8609012" y="1676400"/>
              <a:ext cx="2819400" cy="2819400"/>
            </a:xfrm>
            <a:prstGeom prst="ellipse">
              <a:avLst/>
            </a:prstGeom>
            <a:gradFill flip="none" rotWithShape="1">
              <a:gsLst>
                <a:gs pos="0">
                  <a:schemeClr val="accent5">
                    <a:alpha val="7000"/>
                  </a:schemeClr>
                </a:gs>
                <a:gs pos="69000">
                  <a:schemeClr val="accent5">
                    <a:alpha val="0"/>
                  </a:schemeClr>
                </a:gs>
                <a:gs pos="36000">
                  <a:schemeClr val="accent5">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7" name="Oval 16"/>
            <p:cNvSpPr/>
            <p:nvPr/>
          </p:nvSpPr>
          <p:spPr>
            <a:xfrm>
              <a:off x="7999412" y="8464"/>
              <a:ext cx="1600200" cy="1600200"/>
            </a:xfrm>
            <a:prstGeom prst="ellipse">
              <a:avLst/>
            </a:prstGeom>
            <a:gradFill flip="none" rotWithShape="1">
              <a:gsLst>
                <a:gs pos="0">
                  <a:schemeClr val="accent5">
                    <a:alpha val="14000"/>
                  </a:schemeClr>
                </a:gs>
                <a:gs pos="73000">
                  <a:schemeClr val="accent5">
                    <a:alpha val="0"/>
                  </a:schemeClr>
                </a:gs>
                <a:gs pos="36000">
                  <a:schemeClr val="accent5">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Freeform 5"/>
            <p:cNvSpPr/>
            <p:nvPr/>
          </p:nvSpPr>
          <p:spPr bwMode="gray">
            <a:xfrm rot="21010068">
              <a:off x="8490951" y="1797517"/>
              <a:ext cx="3299407" cy="440924"/>
            </a:xfrm>
            <a:custGeom>
              <a:avLst/>
              <a:gdLst/>
              <a:ahLst/>
              <a:cxnLst/>
              <a:rect l="l" t="t" r="r" b="b"/>
              <a:pathLst>
                <a:path w="10000" h="5291">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bg1">
                <a:alpha val="20000"/>
              </a:schemeClr>
            </a:solidFill>
            <a:ln>
              <a:noFill/>
            </a:ln>
          </p:spPr>
        </p:sp>
        <p:sp>
          <p:nvSpPr>
            <p:cNvPr id="19" name="Freeform 5"/>
            <p:cNvSpPr/>
            <p:nvPr/>
          </p:nvSpPr>
          <p:spPr bwMode="gray">
            <a:xfrm>
              <a:off x="459506" y="1866405"/>
              <a:ext cx="11277600" cy="4533900"/>
            </a:xfrm>
            <a:custGeom>
              <a:avLst/>
              <a:gdLst/>
              <a:ahLst/>
              <a:cxnLst/>
              <a:rect l="0" t="0" r="r" b="b"/>
              <a:pathLst>
                <a:path w="7104" h="2856">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bg1"/>
            </a:solidFill>
            <a:ln>
              <a:noFill/>
            </a:ln>
          </p:spPr>
        </p:sp>
        <p:sp>
          <p:nvSpPr>
            <p:cNvPr id="14" name="Freeform 5"/>
            <p:cNvSpPr>
              <a:spLocks noEditPoints="1"/>
            </p:cNvSpPr>
            <p:nvPr/>
          </p:nvSpPr>
          <p:spPr bwMode="gray">
            <a:xfrm>
              <a:off x="0" y="1587"/>
              <a:ext cx="12192000" cy="6856413"/>
            </a:xfrm>
            <a:custGeom>
              <a:avLst/>
              <a:gdLst/>
              <a:ahLst/>
              <a:cxnLst/>
              <a:rect l="0" t="0" r="r" b="b"/>
              <a:pathLst>
                <a:path w="15356" h="8638">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bg1"/>
            </a:solidFill>
            <a:ln>
              <a:noFill/>
            </a:ln>
          </p:spPr>
        </p:sp>
      </p:grpSp>
      <p:sp>
        <p:nvSpPr>
          <p:cNvPr id="2" name="Title Placeholder 1"/>
          <p:cNvSpPr>
            <a:spLocks noGrp="1"/>
          </p:cNvSpPr>
          <p:nvPr>
            <p:ph type="title"/>
          </p:nvPr>
        </p:nvSpPr>
        <p:spPr bwMode="gray">
          <a:xfrm>
            <a:off x="1154954" y="973668"/>
            <a:ext cx="8761413" cy="706964"/>
          </a:xfrm>
          <a:prstGeom prst="rect">
            <a:avLst/>
          </a:prstGeom>
        </p:spPr>
        <p:txBody>
          <a:bodyPr vert="horz" lIns="91440" tIns="45720" rIns="91440" bIns="45720" rtlCol="0" anchor="ctr">
            <a:noAutofit/>
          </a:bodyPr>
          <a:lstStyle/>
          <a:p>
            <a:r>
              <a:rPr lang="ru-RU"/>
              <a:t>Образец заголовка</a:t>
            </a:r>
            <a:endParaRPr lang="en-US" dirty="0"/>
          </a:p>
        </p:txBody>
      </p:sp>
      <p:sp>
        <p:nvSpPr>
          <p:cNvPr id="3" name="Text Placeholder 2"/>
          <p:cNvSpPr>
            <a:spLocks noGrp="1"/>
          </p:cNvSpPr>
          <p:nvPr>
            <p:ph type="body" idx="1"/>
          </p:nvPr>
        </p:nvSpPr>
        <p:spPr>
          <a:xfrm>
            <a:off x="1154954" y="2603500"/>
            <a:ext cx="8761413" cy="3416300"/>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2"/>
          </p:nvPr>
        </p:nvSpPr>
        <p:spPr>
          <a:xfrm>
            <a:off x="10653104" y="6391838"/>
            <a:ext cx="990599" cy="304799"/>
          </a:xfrm>
          <a:prstGeom prst="rect">
            <a:avLst/>
          </a:prstGeom>
        </p:spPr>
        <p:txBody>
          <a:bodyPr vert="horz" lIns="91440" tIns="45720" rIns="91440" bIns="45720" rtlCol="0" anchor="ctr"/>
          <a:lstStyle>
            <a:lvl1pPr algn="r">
              <a:defRPr sz="1000" b="1" i="0">
                <a:solidFill>
                  <a:schemeClr val="accent1"/>
                </a:solidFill>
              </a:defRPr>
            </a:lvl1pPr>
          </a:lstStyle>
          <a:p>
            <a:fld id="{EFD18625-5511-41F8-BDEE-99D31A22EE88}" type="datetimeFigureOut">
              <a:rPr lang="ru-RU" smtClean="0"/>
              <a:t>27.06.2022</a:t>
            </a:fld>
            <a:endParaRPr lang="ru-RU"/>
          </a:p>
        </p:txBody>
      </p:sp>
      <p:sp>
        <p:nvSpPr>
          <p:cNvPr id="5" name="Footer Placeholder 4"/>
          <p:cNvSpPr>
            <a:spLocks noGrp="1"/>
          </p:cNvSpPr>
          <p:nvPr>
            <p:ph type="ftr" sz="quarter" idx="3"/>
          </p:nvPr>
        </p:nvSpPr>
        <p:spPr>
          <a:xfrm>
            <a:off x="561110" y="6391838"/>
            <a:ext cx="3859795" cy="304801"/>
          </a:xfrm>
          <a:prstGeom prst="rect">
            <a:avLst/>
          </a:prstGeom>
        </p:spPr>
        <p:txBody>
          <a:bodyPr vert="horz" lIns="91440" tIns="45720" rIns="91440" bIns="45720" rtlCol="0" anchor="ctr"/>
          <a:lstStyle>
            <a:lvl1pPr algn="l">
              <a:defRPr sz="1000" b="1" i="0">
                <a:solidFill>
                  <a:schemeClr val="accent1"/>
                </a:solidFill>
              </a:defRPr>
            </a:lvl1pPr>
          </a:lstStyle>
          <a:p>
            <a:endParaRPr lang="ru-RU"/>
          </a:p>
        </p:txBody>
      </p:sp>
      <p:sp>
        <p:nvSpPr>
          <p:cNvPr id="21" name="Rectangle 20"/>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bg1"/>
                </a:solidFill>
              </a:defRPr>
            </a:lvl1pPr>
          </a:lstStyle>
          <a:p>
            <a:fld id="{DA30F354-1F95-4FBB-9D80-A85C959D5F57}" type="slidenum">
              <a:rPr lang="ru-RU" smtClean="0"/>
              <a:t>‹#›</a:t>
            </a:fld>
            <a:endParaRPr lang="ru-RU"/>
          </a:p>
        </p:txBody>
      </p:sp>
    </p:spTree>
    <p:extLst>
      <p:ext uri="{BB962C8B-B14F-4D97-AF65-F5344CB8AC3E}">
        <p14:creationId xmlns:p14="http://schemas.microsoft.com/office/powerpoint/2010/main" val="2816900067"/>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 id="2147483710" r:id="rId14"/>
    <p:sldLayoutId id="2147483711" r:id="rId15"/>
    <p:sldLayoutId id="2147483712" r:id="rId16"/>
    <p:sldLayoutId id="2147483713" r:id="rId17"/>
  </p:sldLayoutIdLst>
  <p:txStyles>
    <p:titleStyle>
      <a:lvl1pPr algn="l" defTabSz="457200" rtl="0" eaLnBrk="1" latinLnBrk="0" hangingPunct="1">
        <a:spcBef>
          <a:spcPct val="0"/>
        </a:spcBef>
        <a:buNone/>
        <a:defRPr sz="3600" b="0" i="0" kern="1200">
          <a:solidFill>
            <a:schemeClr val="bg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b="0" i="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54955" y="1888063"/>
            <a:ext cx="4491465" cy="2755563"/>
          </a:xfrm>
        </p:spPr>
        <p:txBody>
          <a:bodyPr/>
          <a:lstStyle/>
          <a:p>
            <a:r>
              <a:rPr lang="ru-RU" dirty="0"/>
              <a:t>Конфликты: </a:t>
            </a:r>
            <a:br>
              <a:rPr lang="ru-RU" dirty="0"/>
            </a:br>
            <a:r>
              <a:rPr lang="ru-RU" dirty="0"/>
              <a:t>неужели без них нельзя?</a:t>
            </a:r>
          </a:p>
        </p:txBody>
      </p:sp>
      <p:sp>
        <p:nvSpPr>
          <p:cNvPr id="3" name="Подзаголовок 2"/>
          <p:cNvSpPr>
            <a:spLocks noGrp="1"/>
          </p:cNvSpPr>
          <p:nvPr>
            <p:ph type="subTitle" idx="1"/>
          </p:nvPr>
        </p:nvSpPr>
        <p:spPr>
          <a:xfrm>
            <a:off x="1043951" y="4969937"/>
            <a:ext cx="8825658" cy="861420"/>
          </a:xfrm>
        </p:spPr>
        <p:txBody>
          <a:bodyPr/>
          <a:lstStyle/>
          <a:p>
            <a:r>
              <a:rPr lang="ru-RU" dirty="0"/>
              <a:t>Встреча 8 </a:t>
            </a:r>
          </a:p>
          <a:p>
            <a:r>
              <a:rPr lang="ru-RU" dirty="0"/>
              <a:t>курс «Добрачное консультирование»</a:t>
            </a:r>
          </a:p>
        </p:txBody>
      </p:sp>
      <p:pic>
        <p:nvPicPr>
          <p:cNvPr id="4" name="Рисунок 3"/>
          <p:cNvPicPr>
            <a:picLocks noChangeAspect="1"/>
          </p:cNvPicPr>
          <p:nvPr/>
        </p:nvPicPr>
        <p:blipFill>
          <a:blip r:embed="rId2"/>
          <a:stretch>
            <a:fillRect/>
          </a:stretch>
        </p:blipFill>
        <p:spPr>
          <a:xfrm>
            <a:off x="6058601" y="1624937"/>
            <a:ext cx="4876800" cy="306705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TextBox 4">
            <a:extLst>
              <a:ext uri="{FF2B5EF4-FFF2-40B4-BE49-F238E27FC236}">
                <a16:creationId xmlns:a16="http://schemas.microsoft.com/office/drawing/2014/main" id="{D7968B8D-CF59-9E1D-3F0C-2739771A4132}"/>
              </a:ext>
            </a:extLst>
          </p:cNvPr>
          <p:cNvSpPr txBox="1"/>
          <p:nvPr/>
        </p:nvSpPr>
        <p:spPr>
          <a:xfrm>
            <a:off x="7212330" y="5400647"/>
            <a:ext cx="4081567" cy="646331"/>
          </a:xfrm>
          <a:prstGeom prst="rect">
            <a:avLst/>
          </a:prstGeom>
          <a:noFill/>
        </p:spPr>
        <p:txBody>
          <a:bodyPr wrap="none" rtlCol="0">
            <a:spAutoFit/>
          </a:bodyPr>
          <a:lstStyle/>
          <a:p>
            <a:r>
              <a:rPr lang="ru-KG" dirty="0">
                <a:solidFill>
                  <a:schemeClr val="bg1"/>
                </a:solidFill>
              </a:rPr>
              <a:t>Автор презентации: Диль Наталья</a:t>
            </a:r>
          </a:p>
          <a:p>
            <a:r>
              <a:rPr lang="ru-KG" dirty="0">
                <a:solidFill>
                  <a:schemeClr val="bg1"/>
                </a:solidFill>
              </a:rPr>
              <a:t>Кыргызская Миссия ЮУМ 2022г</a:t>
            </a:r>
          </a:p>
        </p:txBody>
      </p:sp>
    </p:spTree>
    <p:extLst>
      <p:ext uri="{BB962C8B-B14F-4D97-AF65-F5344CB8AC3E}">
        <p14:creationId xmlns:p14="http://schemas.microsoft.com/office/powerpoint/2010/main" val="32888470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Общение может быть не только посредством слов</a:t>
            </a:r>
          </a:p>
        </p:txBody>
      </p:sp>
      <p:sp>
        <p:nvSpPr>
          <p:cNvPr id="3" name="Объект 2"/>
          <p:cNvSpPr>
            <a:spLocks noGrp="1"/>
          </p:cNvSpPr>
          <p:nvPr>
            <p:ph idx="1"/>
          </p:nvPr>
        </p:nvSpPr>
        <p:spPr>
          <a:xfrm>
            <a:off x="588362" y="2564231"/>
            <a:ext cx="6580983" cy="3494369"/>
          </a:xfrm>
        </p:spPr>
        <p:txBody>
          <a:bodyPr>
            <a:noAutofit/>
          </a:bodyPr>
          <a:lstStyle/>
          <a:p>
            <a:r>
              <a:rPr lang="ru-RU" sz="2000" dirty="0"/>
              <a:t>Информация передается посредством действий</a:t>
            </a:r>
          </a:p>
          <a:p>
            <a:pPr marL="0" indent="0">
              <a:buNone/>
            </a:pPr>
            <a:r>
              <a:rPr lang="ru-RU" sz="2000" dirty="0"/>
              <a:t>Муж, который захвачен своей работой, и тратит всю свою энергию и время на то, чтобы служить другим, определенно информирует свою семью, что она в списке его приоритетов на самом последнем месте. </a:t>
            </a:r>
          </a:p>
          <a:p>
            <a:pPr marL="0" indent="0">
              <a:buNone/>
            </a:pPr>
            <a:r>
              <a:rPr lang="ru-RU" sz="2000" dirty="0"/>
              <a:t>Жена, которая позволяет себе быть неаккуратной и не содержит дом в порядке, сообщает членам своей семьи, что они для нее не важны. </a:t>
            </a:r>
          </a:p>
        </p:txBody>
      </p:sp>
      <p:pic>
        <p:nvPicPr>
          <p:cNvPr id="4" name="Рисунок 3"/>
          <p:cNvPicPr>
            <a:picLocks noChangeAspect="1"/>
          </p:cNvPicPr>
          <p:nvPr/>
        </p:nvPicPr>
        <p:blipFill>
          <a:blip r:embed="rId2"/>
          <a:stretch>
            <a:fillRect/>
          </a:stretch>
        </p:blipFill>
        <p:spPr>
          <a:xfrm>
            <a:off x="7062759" y="4482242"/>
            <a:ext cx="2635687" cy="2126121"/>
          </a:xfrm>
          <a:prstGeom prst="rect">
            <a:avLst/>
          </a:prstGeom>
        </p:spPr>
      </p:pic>
      <p:pic>
        <p:nvPicPr>
          <p:cNvPr id="5" name="Рисунок 4"/>
          <p:cNvPicPr>
            <a:picLocks noChangeAspect="1"/>
          </p:cNvPicPr>
          <p:nvPr/>
        </p:nvPicPr>
        <p:blipFill>
          <a:blip r:embed="rId3"/>
          <a:stretch>
            <a:fillRect/>
          </a:stretch>
        </p:blipFill>
        <p:spPr>
          <a:xfrm>
            <a:off x="8761743" y="2314400"/>
            <a:ext cx="2929113" cy="2335695"/>
          </a:xfrm>
          <a:prstGeom prst="rect">
            <a:avLst/>
          </a:prstGeom>
        </p:spPr>
      </p:pic>
    </p:spTree>
    <p:extLst>
      <p:ext uri="{BB962C8B-B14F-4D97-AF65-F5344CB8AC3E}">
        <p14:creationId xmlns:p14="http://schemas.microsoft.com/office/powerpoint/2010/main" val="1371609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Умение понимать </a:t>
            </a:r>
            <a:br>
              <a:rPr lang="ru-RU" dirty="0"/>
            </a:br>
            <a:r>
              <a:rPr lang="ru-RU" dirty="0"/>
              <a:t>язык молчания мужчины</a:t>
            </a:r>
          </a:p>
        </p:txBody>
      </p:sp>
      <p:sp>
        <p:nvSpPr>
          <p:cNvPr id="3" name="Объект 2"/>
          <p:cNvSpPr>
            <a:spLocks noGrp="1"/>
          </p:cNvSpPr>
          <p:nvPr>
            <p:ph idx="1"/>
          </p:nvPr>
        </p:nvSpPr>
        <p:spPr>
          <a:xfrm>
            <a:off x="571947" y="2603500"/>
            <a:ext cx="6062055" cy="3920038"/>
          </a:xfrm>
        </p:spPr>
        <p:txBody>
          <a:bodyPr/>
          <a:lstStyle/>
          <a:p>
            <a:r>
              <a:rPr lang="ru-RU" dirty="0"/>
              <a:t>Супруги будут много терять до тех пор, пока они не научатся понимать бессловесный язык друг друга</a:t>
            </a:r>
          </a:p>
          <a:p>
            <a:pPr marL="0" indent="0">
              <a:buNone/>
            </a:pPr>
            <a:r>
              <a:rPr lang="ru-RU" dirty="0"/>
              <a:t>Например: физическая близость</a:t>
            </a:r>
          </a:p>
          <a:p>
            <a:pPr marL="0" indent="0">
              <a:buNone/>
            </a:pPr>
            <a:r>
              <a:rPr lang="ru-RU" dirty="0"/>
              <a:t> Это не только секс </a:t>
            </a:r>
          </a:p>
          <a:p>
            <a:pPr marL="0" indent="0">
              <a:buNone/>
            </a:pPr>
            <a:r>
              <a:rPr lang="ru-RU" dirty="0"/>
              <a:t>Супруги, которые не практикуют физическую близость, не чувствуют теплоту отношений. </a:t>
            </a:r>
          </a:p>
          <a:p>
            <a:pPr marL="0" indent="0">
              <a:buNone/>
            </a:pPr>
            <a:r>
              <a:rPr lang="ru-RU" dirty="0"/>
              <a:t> - Действия</a:t>
            </a:r>
          </a:p>
          <a:p>
            <a:pPr marL="0" indent="0">
              <a:buNone/>
            </a:pPr>
            <a:r>
              <a:rPr lang="ru-RU" dirty="0"/>
              <a:t> - Взгляды, жесты, мимика</a:t>
            </a:r>
          </a:p>
        </p:txBody>
      </p:sp>
      <p:pic>
        <p:nvPicPr>
          <p:cNvPr id="4" name="Рисунок 3"/>
          <p:cNvPicPr>
            <a:picLocks noChangeAspect="1"/>
          </p:cNvPicPr>
          <p:nvPr/>
        </p:nvPicPr>
        <p:blipFill>
          <a:blip r:embed="rId3"/>
          <a:stretch>
            <a:fillRect/>
          </a:stretch>
        </p:blipFill>
        <p:spPr>
          <a:xfrm>
            <a:off x="6634002" y="2793745"/>
            <a:ext cx="5093775" cy="3183609"/>
          </a:xfrm>
          <a:prstGeom prst="rect">
            <a:avLst/>
          </a:prstGeom>
        </p:spPr>
      </p:pic>
    </p:spTree>
    <p:extLst>
      <p:ext uri="{BB962C8B-B14F-4D97-AF65-F5344CB8AC3E}">
        <p14:creationId xmlns:p14="http://schemas.microsoft.com/office/powerpoint/2010/main" val="23625070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a:t>
            </a:r>
          </a:p>
        </p:txBody>
      </p:sp>
      <p:sp>
        <p:nvSpPr>
          <p:cNvPr id="3" name="Объект 2"/>
          <p:cNvSpPr>
            <a:spLocks noGrp="1"/>
          </p:cNvSpPr>
          <p:nvPr>
            <p:ph idx="1"/>
          </p:nvPr>
        </p:nvSpPr>
        <p:spPr>
          <a:xfrm>
            <a:off x="1093585" y="2799881"/>
            <a:ext cx="6332079" cy="3944587"/>
          </a:xfrm>
        </p:spPr>
        <p:txBody>
          <a:bodyPr/>
          <a:lstStyle/>
          <a:p>
            <a:pPr marL="0" indent="0">
              <a:buNone/>
            </a:pPr>
            <a:r>
              <a:rPr lang="ru-RU" dirty="0">
                <a:solidFill>
                  <a:schemeClr val="accent1">
                    <a:lumMod val="75000"/>
                  </a:schemeClr>
                </a:solidFill>
              </a:rPr>
              <a:t>Еф.4:26</a:t>
            </a:r>
            <a:r>
              <a:rPr lang="ru-RU" dirty="0"/>
              <a:t> «Гневаясь не согрешайте; солнце да не зайдет во гневе вашем».</a:t>
            </a:r>
          </a:p>
          <a:p>
            <a:pPr marL="0" indent="0">
              <a:buNone/>
            </a:pPr>
            <a:r>
              <a:rPr lang="ru-RU" dirty="0">
                <a:solidFill>
                  <a:schemeClr val="accent1">
                    <a:lumMod val="75000"/>
                  </a:schemeClr>
                </a:solidFill>
              </a:rPr>
              <a:t>Еф.4:31</a:t>
            </a:r>
            <a:r>
              <a:rPr lang="ru-RU" dirty="0"/>
              <a:t> «Всякое раздражение и ярость, и гнев, и крик, и злоречие со всякою злобою да будут удалены от вас». </a:t>
            </a:r>
          </a:p>
          <a:p>
            <a:pPr marL="0" indent="0">
              <a:buNone/>
            </a:pPr>
            <a:r>
              <a:rPr lang="ru-RU" b="1" dirty="0">
                <a:solidFill>
                  <a:schemeClr val="accent1">
                    <a:lumMod val="75000"/>
                  </a:schemeClr>
                </a:solidFill>
              </a:rPr>
              <a:t>ГНЕВ </a:t>
            </a:r>
            <a:r>
              <a:rPr lang="ru-RU" dirty="0"/>
              <a:t>– естественная реакция человека на обстановку, которая по мнению этого человека, не соответствует его личным или общепринятым нормам. </a:t>
            </a:r>
          </a:p>
          <a:p>
            <a:pPr marL="0" indent="0">
              <a:buNone/>
            </a:pPr>
            <a:endParaRPr lang="ru-RU" dirty="0"/>
          </a:p>
        </p:txBody>
      </p:sp>
      <p:pic>
        <p:nvPicPr>
          <p:cNvPr id="4" name="Рисунок 3"/>
          <p:cNvPicPr>
            <a:picLocks noChangeAspect="1"/>
          </p:cNvPicPr>
          <p:nvPr/>
        </p:nvPicPr>
        <p:blipFill>
          <a:blip r:embed="rId2"/>
          <a:stretch>
            <a:fillRect/>
          </a:stretch>
        </p:blipFill>
        <p:spPr>
          <a:xfrm>
            <a:off x="7812800" y="2603499"/>
            <a:ext cx="3394097" cy="3394097"/>
          </a:xfrm>
          <a:prstGeom prst="rect">
            <a:avLst/>
          </a:prstGeom>
        </p:spPr>
      </p:pic>
    </p:spTree>
    <p:extLst>
      <p:ext uri="{BB962C8B-B14F-4D97-AF65-F5344CB8AC3E}">
        <p14:creationId xmlns:p14="http://schemas.microsoft.com/office/powerpoint/2010/main" val="121896643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Гневу предшествуют другие эмоции, наблюдения, реакции, понятия</a:t>
            </a:r>
          </a:p>
        </p:txBody>
      </p:sp>
      <p:sp>
        <p:nvSpPr>
          <p:cNvPr id="6" name="TextBox 5"/>
          <p:cNvSpPr txBox="1"/>
          <p:nvPr/>
        </p:nvSpPr>
        <p:spPr>
          <a:xfrm>
            <a:off x="2720761" y="4083946"/>
            <a:ext cx="184731" cy="369332"/>
          </a:xfrm>
          <a:prstGeom prst="rect">
            <a:avLst/>
          </a:prstGeom>
          <a:noFill/>
        </p:spPr>
        <p:txBody>
          <a:bodyPr wrap="none" rtlCol="0">
            <a:spAutoFit/>
          </a:bodyPr>
          <a:lstStyle/>
          <a:p>
            <a:endParaRPr lang="ru-RU" dirty="0">
              <a:latin typeface="Arial" panose="020B0604020202020204" pitchFamily="34" charset="0"/>
              <a:cs typeface="Arial" panose="020B0604020202020204" pitchFamily="34" charset="0"/>
            </a:endParaRPr>
          </a:p>
        </p:txBody>
      </p:sp>
      <p:sp>
        <p:nvSpPr>
          <p:cNvPr id="7" name="TextBox 6"/>
          <p:cNvSpPr txBox="1"/>
          <p:nvPr/>
        </p:nvSpPr>
        <p:spPr>
          <a:xfrm>
            <a:off x="5535660" y="4336388"/>
            <a:ext cx="184731" cy="369332"/>
          </a:xfrm>
          <a:prstGeom prst="rect">
            <a:avLst/>
          </a:prstGeom>
          <a:noFill/>
        </p:spPr>
        <p:txBody>
          <a:bodyPr wrap="none" rtlCol="0">
            <a:spAutoFit/>
          </a:bodyPr>
          <a:lstStyle/>
          <a:p>
            <a:endParaRPr lang="ru-RU" dirty="0">
              <a:latin typeface="Arial" panose="020B0604020202020204" pitchFamily="34" charset="0"/>
              <a:cs typeface="Arial" panose="020B0604020202020204" pitchFamily="34" charset="0"/>
            </a:endParaRPr>
          </a:p>
        </p:txBody>
      </p:sp>
      <p:sp>
        <p:nvSpPr>
          <p:cNvPr id="8" name="TextBox 7"/>
          <p:cNvSpPr txBox="1"/>
          <p:nvPr/>
        </p:nvSpPr>
        <p:spPr>
          <a:xfrm>
            <a:off x="3169546" y="5144201"/>
            <a:ext cx="184731" cy="369332"/>
          </a:xfrm>
          <a:prstGeom prst="rect">
            <a:avLst/>
          </a:prstGeom>
          <a:noFill/>
        </p:spPr>
        <p:txBody>
          <a:bodyPr wrap="none" rtlCol="0">
            <a:spAutoFit/>
          </a:bodyPr>
          <a:lstStyle/>
          <a:p>
            <a:endParaRPr lang="ru-RU" dirty="0">
              <a:latin typeface="Arial" panose="020B0604020202020204" pitchFamily="34" charset="0"/>
              <a:cs typeface="Arial" panose="020B0604020202020204" pitchFamily="34" charset="0"/>
            </a:endParaRPr>
          </a:p>
        </p:txBody>
      </p:sp>
      <p:sp>
        <p:nvSpPr>
          <p:cNvPr id="9" name="TextBox 8"/>
          <p:cNvSpPr txBox="1"/>
          <p:nvPr/>
        </p:nvSpPr>
        <p:spPr>
          <a:xfrm>
            <a:off x="5346155" y="5166640"/>
            <a:ext cx="184731" cy="369332"/>
          </a:xfrm>
          <a:prstGeom prst="rect">
            <a:avLst/>
          </a:prstGeom>
          <a:noFill/>
        </p:spPr>
        <p:txBody>
          <a:bodyPr wrap="none" rtlCol="0">
            <a:spAutoFit/>
          </a:bodyPr>
          <a:lstStyle/>
          <a:p>
            <a:endParaRPr lang="ru-RU" dirty="0">
              <a:latin typeface="Arial" panose="020B0604020202020204" pitchFamily="34" charset="0"/>
              <a:cs typeface="Arial" panose="020B0604020202020204" pitchFamily="34" charset="0"/>
            </a:endParaRPr>
          </a:p>
        </p:txBody>
      </p:sp>
      <p:pic>
        <p:nvPicPr>
          <p:cNvPr id="13" name="Объект 12"/>
          <p:cNvPicPr>
            <a:picLocks noGrp="1" noChangeAspect="1"/>
          </p:cNvPicPr>
          <p:nvPr>
            <p:ph idx="1"/>
          </p:nvPr>
        </p:nvPicPr>
        <p:blipFill>
          <a:blip r:embed="rId3"/>
          <a:stretch>
            <a:fillRect/>
          </a:stretch>
        </p:blipFill>
        <p:spPr>
          <a:xfrm>
            <a:off x="2280879" y="2378725"/>
            <a:ext cx="7457762" cy="3915325"/>
          </a:xfrm>
          <a:prstGeom prst="rect">
            <a:avLst/>
          </a:prstGeom>
        </p:spPr>
      </p:pic>
      <p:sp>
        <p:nvSpPr>
          <p:cNvPr id="14" name="TextBox 13"/>
          <p:cNvSpPr txBox="1"/>
          <p:nvPr/>
        </p:nvSpPr>
        <p:spPr>
          <a:xfrm>
            <a:off x="3859552" y="2983583"/>
            <a:ext cx="942449" cy="461665"/>
          </a:xfrm>
          <a:prstGeom prst="rect">
            <a:avLst/>
          </a:prstGeom>
          <a:noFill/>
        </p:spPr>
        <p:txBody>
          <a:bodyPr wrap="square" rtlCol="0">
            <a:spAutoFit/>
          </a:bodyPr>
          <a:lstStyle/>
          <a:p>
            <a:r>
              <a:rPr lang="ru-RU" sz="2400" b="1" dirty="0"/>
              <a:t>ГНЕВ</a:t>
            </a:r>
          </a:p>
        </p:txBody>
      </p:sp>
      <p:sp>
        <p:nvSpPr>
          <p:cNvPr id="3" name="TextBox 2"/>
          <p:cNvSpPr txBox="1"/>
          <p:nvPr/>
        </p:nvSpPr>
        <p:spPr>
          <a:xfrm>
            <a:off x="2813126" y="6385638"/>
            <a:ext cx="6500497" cy="369332"/>
          </a:xfrm>
          <a:prstGeom prst="rect">
            <a:avLst/>
          </a:prstGeom>
          <a:noFill/>
        </p:spPr>
        <p:txBody>
          <a:bodyPr wrap="none" rtlCol="0">
            <a:spAutoFit/>
          </a:bodyPr>
          <a:lstStyle/>
          <a:p>
            <a:r>
              <a:rPr lang="ru-RU" b="1" dirty="0"/>
              <a:t>Что происходит в жерле вулкана до его извержения?</a:t>
            </a:r>
          </a:p>
        </p:txBody>
      </p:sp>
    </p:spTree>
    <p:extLst>
      <p:ext uri="{BB962C8B-B14F-4D97-AF65-F5344CB8AC3E}">
        <p14:creationId xmlns:p14="http://schemas.microsoft.com/office/powerpoint/2010/main" val="2854865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a:t>
            </a:r>
          </a:p>
        </p:txBody>
      </p:sp>
      <p:sp>
        <p:nvSpPr>
          <p:cNvPr id="3" name="Объект 2"/>
          <p:cNvSpPr>
            <a:spLocks noGrp="1"/>
          </p:cNvSpPr>
          <p:nvPr>
            <p:ph idx="1"/>
          </p:nvPr>
        </p:nvSpPr>
        <p:spPr>
          <a:xfrm>
            <a:off x="666903" y="2456214"/>
            <a:ext cx="11091394" cy="1673928"/>
          </a:xfrm>
        </p:spPr>
        <p:txBody>
          <a:bodyPr>
            <a:noAutofit/>
          </a:bodyPr>
          <a:lstStyle/>
          <a:p>
            <a:pPr marL="0" indent="0">
              <a:buNone/>
            </a:pPr>
            <a:r>
              <a:rPr lang="ru-RU" sz="2400" dirty="0"/>
              <a:t>Гнев является индикатором, показывающим в чем нам нужно еще расти, как лучше скорректировать свои взаимоотношения в семьях и с окружающими. Гнев не приходит в наше поведение извне, а является результатом наших собственных чувств</a:t>
            </a:r>
          </a:p>
          <a:p>
            <a:pPr marL="0" indent="0" algn="ctr">
              <a:buNone/>
            </a:pPr>
            <a:endParaRPr lang="ru-RU" sz="3200" dirty="0"/>
          </a:p>
        </p:txBody>
      </p:sp>
      <p:pic>
        <p:nvPicPr>
          <p:cNvPr id="4" name="Рисунок 3"/>
          <p:cNvPicPr>
            <a:picLocks noChangeAspect="1"/>
          </p:cNvPicPr>
          <p:nvPr/>
        </p:nvPicPr>
        <p:blipFill>
          <a:blip r:embed="rId2"/>
          <a:stretch>
            <a:fillRect/>
          </a:stretch>
        </p:blipFill>
        <p:spPr>
          <a:xfrm>
            <a:off x="3774200" y="4284076"/>
            <a:ext cx="4876800" cy="2438400"/>
          </a:xfrm>
          <a:prstGeom prst="rect">
            <a:avLst/>
          </a:prstGeom>
        </p:spPr>
      </p:pic>
    </p:spTree>
    <p:extLst>
      <p:ext uri="{BB962C8B-B14F-4D97-AF65-F5344CB8AC3E}">
        <p14:creationId xmlns:p14="http://schemas.microsoft.com/office/powerpoint/2010/main" val="98932644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Как справиться с гневом?</a:t>
            </a:r>
          </a:p>
        </p:txBody>
      </p:sp>
      <p:sp>
        <p:nvSpPr>
          <p:cNvPr id="3" name="Объект 2"/>
          <p:cNvSpPr>
            <a:spLocks noGrp="1"/>
          </p:cNvSpPr>
          <p:nvPr>
            <p:ph idx="1"/>
          </p:nvPr>
        </p:nvSpPr>
        <p:spPr>
          <a:xfrm>
            <a:off x="903340" y="2603500"/>
            <a:ext cx="6123425" cy="3625466"/>
          </a:xfrm>
        </p:spPr>
        <p:txBody>
          <a:bodyPr/>
          <a:lstStyle/>
          <a:p>
            <a:pPr marL="0" indent="0">
              <a:buNone/>
            </a:pPr>
            <a:r>
              <a:rPr lang="ru-RU" dirty="0"/>
              <a:t>Очень часто причиной гнева являются необоснованные фантазии: </a:t>
            </a:r>
          </a:p>
          <a:p>
            <a:r>
              <a:rPr lang="ru-RU" dirty="0"/>
              <a:t>Показалось</a:t>
            </a:r>
          </a:p>
          <a:p>
            <a:r>
              <a:rPr lang="ru-RU" dirty="0"/>
              <a:t>Не дослушал</a:t>
            </a:r>
          </a:p>
          <a:p>
            <a:r>
              <a:rPr lang="ru-RU" dirty="0"/>
              <a:t>Не понял</a:t>
            </a:r>
          </a:p>
          <a:p>
            <a:r>
              <a:rPr lang="ru-RU" dirty="0"/>
              <a:t>Подумал и т.д.</a:t>
            </a:r>
          </a:p>
          <a:p>
            <a:pPr marL="0" indent="0">
              <a:buNone/>
            </a:pPr>
            <a:r>
              <a:rPr lang="ru-RU" dirty="0"/>
              <a:t>Это мир наших собственных фантазий, которые рисуют недостойные картины поведения члена семьи.</a:t>
            </a:r>
          </a:p>
          <a:p>
            <a:pPr marL="0" indent="0">
              <a:buNone/>
            </a:pPr>
            <a:endParaRPr lang="ru-RU" dirty="0"/>
          </a:p>
        </p:txBody>
      </p:sp>
      <p:pic>
        <p:nvPicPr>
          <p:cNvPr id="4" name="Рисунок 3"/>
          <p:cNvPicPr>
            <a:picLocks noChangeAspect="1"/>
          </p:cNvPicPr>
          <p:nvPr/>
        </p:nvPicPr>
        <p:blipFill>
          <a:blip r:embed="rId2"/>
          <a:stretch>
            <a:fillRect/>
          </a:stretch>
        </p:blipFill>
        <p:spPr>
          <a:xfrm>
            <a:off x="7192461" y="2603500"/>
            <a:ext cx="4368810" cy="24650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66990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Пример:</a:t>
            </a:r>
          </a:p>
        </p:txBody>
      </p:sp>
      <p:sp>
        <p:nvSpPr>
          <p:cNvPr id="3" name="Объект 2"/>
          <p:cNvSpPr>
            <a:spLocks noGrp="1"/>
          </p:cNvSpPr>
          <p:nvPr>
            <p:ph idx="1"/>
          </p:nvPr>
        </p:nvSpPr>
        <p:spPr>
          <a:xfrm>
            <a:off x="1154955" y="2603500"/>
            <a:ext cx="6282984" cy="3742068"/>
          </a:xfrm>
        </p:spPr>
        <p:txBody>
          <a:bodyPr/>
          <a:lstStyle/>
          <a:p>
            <a:pPr marL="0" indent="0">
              <a:buNone/>
            </a:pPr>
            <a:r>
              <a:rPr lang="ru-RU" dirty="0"/>
              <a:t>Муж задержался где-то, не позвонил, пришел домой значительно позже обычного. </a:t>
            </a:r>
          </a:p>
          <a:p>
            <a:r>
              <a:rPr lang="ru-RU" dirty="0"/>
              <a:t>Какие мысли возникли у жены и от чего они зависят?</a:t>
            </a:r>
          </a:p>
          <a:p>
            <a:pPr marL="457200" lvl="1" indent="0">
              <a:buNone/>
            </a:pPr>
            <a:r>
              <a:rPr lang="ru-RU" dirty="0"/>
              <a:t>а) воспитание</a:t>
            </a:r>
          </a:p>
          <a:p>
            <a:pPr marL="457200" lvl="1" indent="0">
              <a:buNone/>
            </a:pPr>
            <a:r>
              <a:rPr lang="ru-RU" dirty="0"/>
              <a:t>б) духовный уровень</a:t>
            </a:r>
          </a:p>
          <a:p>
            <a:pPr marL="457200" lvl="1" indent="0">
              <a:buNone/>
            </a:pPr>
            <a:r>
              <a:rPr lang="ru-RU" dirty="0"/>
              <a:t>в) темперамент</a:t>
            </a:r>
          </a:p>
          <a:p>
            <a:pPr marL="457200" lvl="1" indent="0">
              <a:buNone/>
            </a:pPr>
            <a:r>
              <a:rPr lang="ru-RU" dirty="0"/>
              <a:t>г) жизненный опыт</a:t>
            </a:r>
          </a:p>
          <a:p>
            <a:r>
              <a:rPr lang="ru-RU" dirty="0"/>
              <a:t>В зависимости от этого возникают разные предположения и мысли</a:t>
            </a:r>
          </a:p>
          <a:p>
            <a:endParaRPr lang="ru-RU" dirty="0"/>
          </a:p>
          <a:p>
            <a:pPr marL="457200" lvl="1" indent="0">
              <a:buNone/>
            </a:pPr>
            <a:endParaRPr lang="ru-RU" dirty="0"/>
          </a:p>
          <a:p>
            <a:pPr marL="0" indent="0">
              <a:buNone/>
            </a:pPr>
            <a:endParaRPr lang="ru-RU" dirty="0"/>
          </a:p>
        </p:txBody>
      </p:sp>
      <p:pic>
        <p:nvPicPr>
          <p:cNvPr id="4" name="Рисунок 3"/>
          <p:cNvPicPr>
            <a:picLocks noChangeAspect="1"/>
          </p:cNvPicPr>
          <p:nvPr/>
        </p:nvPicPr>
        <p:blipFill>
          <a:blip r:embed="rId2"/>
          <a:stretch>
            <a:fillRect/>
          </a:stretch>
        </p:blipFill>
        <p:spPr>
          <a:xfrm>
            <a:off x="7051313" y="2447547"/>
            <a:ext cx="4633113" cy="4053973"/>
          </a:xfrm>
          <a:prstGeom prst="rect">
            <a:avLst/>
          </a:prstGeom>
        </p:spPr>
      </p:pic>
    </p:spTree>
    <p:extLst>
      <p:ext uri="{BB962C8B-B14F-4D97-AF65-F5344CB8AC3E}">
        <p14:creationId xmlns:p14="http://schemas.microsoft.com/office/powerpoint/2010/main" val="121344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3">
                                            <p:txEl>
                                              <p:pRg st="5" end="5"/>
                                            </p:txEl>
                                          </p:spTgt>
                                        </p:tgtEl>
                                        <p:attrNameLst>
                                          <p:attrName>style.visibility</p:attrName>
                                        </p:attrNameLst>
                                      </p:cBhvr>
                                      <p:to>
                                        <p:strVal val="visible"/>
                                      </p:to>
                                    </p:set>
                                    <p:anim calcmode="lin" valueType="num">
                                      <p:cBhvr additive="base">
                                        <p:cTn id="29"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Пример: </a:t>
            </a:r>
          </a:p>
        </p:txBody>
      </p:sp>
      <p:sp>
        <p:nvSpPr>
          <p:cNvPr id="3" name="Объект 2"/>
          <p:cNvSpPr>
            <a:spLocks noGrp="1"/>
          </p:cNvSpPr>
          <p:nvPr>
            <p:ph idx="1"/>
          </p:nvPr>
        </p:nvSpPr>
        <p:spPr>
          <a:xfrm>
            <a:off x="1154955" y="2603500"/>
            <a:ext cx="6037508" cy="3650014"/>
          </a:xfrm>
        </p:spPr>
        <p:txBody>
          <a:bodyPr/>
          <a:lstStyle/>
          <a:p>
            <a:r>
              <a:rPr lang="ru-RU" dirty="0"/>
              <a:t>Возможные варианты объяснения женой задержки мужа: </a:t>
            </a:r>
          </a:p>
          <a:p>
            <a:pPr>
              <a:buAutoNum type="arabicPeriod"/>
            </a:pPr>
            <a:r>
              <a:rPr lang="ru-RU" dirty="0"/>
              <a:t>Работа</a:t>
            </a:r>
          </a:p>
          <a:p>
            <a:pPr>
              <a:buAutoNum type="arabicPeriod"/>
            </a:pPr>
            <a:r>
              <a:rPr lang="ru-RU" dirty="0"/>
              <a:t>Невозможность позвонить </a:t>
            </a:r>
          </a:p>
          <a:p>
            <a:pPr>
              <a:buAutoNum type="arabicPeriod"/>
            </a:pPr>
            <a:r>
              <a:rPr lang="ru-RU" dirty="0"/>
              <a:t>Непредвиденные обстоятельства</a:t>
            </a:r>
          </a:p>
          <a:p>
            <a:pPr>
              <a:buAutoNum type="arabicPeriod"/>
            </a:pPr>
            <a:r>
              <a:rPr lang="ru-RU" dirty="0"/>
              <a:t>Что-то случилось…</a:t>
            </a:r>
          </a:p>
          <a:p>
            <a:pPr>
              <a:buAutoNum type="arabicPeriod"/>
            </a:pPr>
            <a:r>
              <a:rPr lang="ru-RU" dirty="0"/>
              <a:t>Подозрение в измене</a:t>
            </a:r>
          </a:p>
          <a:p>
            <a:pPr>
              <a:buAutoNum type="arabicPeriod"/>
            </a:pPr>
            <a:r>
              <a:rPr lang="ru-RU" dirty="0"/>
              <a:t>Транспорт</a:t>
            </a:r>
          </a:p>
          <a:p>
            <a:pPr>
              <a:buAutoNum type="arabicPeriod"/>
            </a:pPr>
            <a:r>
              <a:rPr lang="ru-RU" dirty="0"/>
              <a:t>Болезнь  и т.п.</a:t>
            </a:r>
          </a:p>
        </p:txBody>
      </p:sp>
      <p:pic>
        <p:nvPicPr>
          <p:cNvPr id="4" name="Рисунок 3"/>
          <p:cNvPicPr>
            <a:picLocks noChangeAspect="1"/>
          </p:cNvPicPr>
          <p:nvPr/>
        </p:nvPicPr>
        <p:blipFill>
          <a:blip r:embed="rId2"/>
          <a:stretch>
            <a:fillRect/>
          </a:stretch>
        </p:blipFill>
        <p:spPr>
          <a:xfrm>
            <a:off x="6928317" y="2953602"/>
            <a:ext cx="4424715" cy="29498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633603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8346052" y="2436354"/>
            <a:ext cx="3140629" cy="3140629"/>
          </a:xfrm>
          <a:prstGeom prst="rect">
            <a:avLst/>
          </a:prstGeom>
        </p:spPr>
      </p:pic>
      <p:sp>
        <p:nvSpPr>
          <p:cNvPr id="2" name="Заголовок 1"/>
          <p:cNvSpPr>
            <a:spLocks noGrp="1"/>
          </p:cNvSpPr>
          <p:nvPr>
            <p:ph type="title"/>
          </p:nvPr>
        </p:nvSpPr>
        <p:spPr/>
        <p:txBody>
          <a:bodyPr/>
          <a:lstStyle/>
          <a:p>
            <a:r>
              <a:rPr lang="ru-RU" dirty="0"/>
              <a:t>Пример:</a:t>
            </a:r>
          </a:p>
        </p:txBody>
      </p:sp>
      <p:sp>
        <p:nvSpPr>
          <p:cNvPr id="3" name="Объект 2"/>
          <p:cNvSpPr>
            <a:spLocks noGrp="1"/>
          </p:cNvSpPr>
          <p:nvPr>
            <p:ph idx="1"/>
          </p:nvPr>
        </p:nvSpPr>
        <p:spPr>
          <a:xfrm>
            <a:off x="748704" y="2436354"/>
            <a:ext cx="10205686" cy="3988994"/>
          </a:xfrm>
        </p:spPr>
        <p:txBody>
          <a:bodyPr>
            <a:normAutofit fontScale="92500" lnSpcReduction="20000"/>
          </a:bodyPr>
          <a:lstStyle/>
          <a:p>
            <a:pPr marL="0" indent="0">
              <a:buNone/>
            </a:pPr>
            <a:r>
              <a:rPr lang="ru-RU" b="1" dirty="0">
                <a:solidFill>
                  <a:schemeClr val="accent1">
                    <a:lumMod val="75000"/>
                  </a:schemeClr>
                </a:solidFill>
              </a:rPr>
              <a:t>Задание: </a:t>
            </a:r>
            <a:r>
              <a:rPr lang="ru-RU" dirty="0"/>
              <a:t>Надувайте шарик  с каждой вновь перечисленной эмоцией:</a:t>
            </a:r>
          </a:p>
          <a:p>
            <a:pPr marL="0" indent="0">
              <a:buNone/>
            </a:pPr>
            <a:r>
              <a:rPr lang="ru-RU" b="1" dirty="0"/>
              <a:t>В процессе ожидания возникает:</a:t>
            </a:r>
          </a:p>
          <a:p>
            <a:r>
              <a:rPr lang="ru-RU" dirty="0"/>
              <a:t>Негодование</a:t>
            </a:r>
          </a:p>
          <a:p>
            <a:r>
              <a:rPr lang="ru-RU" dirty="0"/>
              <a:t>Нетерпение</a:t>
            </a:r>
          </a:p>
          <a:p>
            <a:r>
              <a:rPr lang="ru-RU" dirty="0"/>
              <a:t>Злость</a:t>
            </a:r>
          </a:p>
          <a:p>
            <a:r>
              <a:rPr lang="ru-RU" dirty="0"/>
              <a:t>Подозрение</a:t>
            </a:r>
          </a:p>
          <a:p>
            <a:r>
              <a:rPr lang="ru-RU" dirty="0"/>
              <a:t>Тревога</a:t>
            </a:r>
          </a:p>
          <a:p>
            <a:r>
              <a:rPr lang="ru-RU" dirty="0"/>
              <a:t>Страх</a:t>
            </a:r>
          </a:p>
          <a:p>
            <a:pPr marL="0" indent="0">
              <a:buNone/>
            </a:pPr>
            <a:r>
              <a:rPr lang="ru-RU" dirty="0"/>
              <a:t>Шарик готов лопнуть, а вулкан готов к извержению…</a:t>
            </a:r>
          </a:p>
          <a:p>
            <a:pPr marL="0" indent="0">
              <a:buNone/>
            </a:pPr>
            <a:r>
              <a:rPr lang="ru-RU" dirty="0"/>
              <a:t>Если в это время появляется муж, что он видит? ГНЕВ.</a:t>
            </a:r>
          </a:p>
          <a:p>
            <a:pPr marL="0" indent="0">
              <a:buNone/>
            </a:pPr>
            <a:r>
              <a:rPr lang="ru-RU" dirty="0"/>
              <a:t>Муж может не знать о том, что происходит в жерле вулкана или внутри надутого шара, но сам шар виден, он готов взорваться. </a:t>
            </a:r>
          </a:p>
          <a:p>
            <a:pPr marL="0" indent="0">
              <a:buNone/>
            </a:pPr>
            <a:endParaRPr lang="ru-RU" dirty="0"/>
          </a:p>
          <a:p>
            <a:pPr marL="0" indent="0">
              <a:buNone/>
            </a:pPr>
            <a:endParaRPr lang="ru-RU" dirty="0"/>
          </a:p>
        </p:txBody>
      </p:sp>
    </p:spTree>
    <p:extLst>
      <p:ext uri="{BB962C8B-B14F-4D97-AF65-F5344CB8AC3E}">
        <p14:creationId xmlns:p14="http://schemas.microsoft.com/office/powerpoint/2010/main" val="2096632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3">
                                            <p:txEl>
                                              <p:pRg st="8" end="8"/>
                                            </p:txEl>
                                          </p:spTgt>
                                        </p:tgtEl>
                                        <p:attrNameLst>
                                          <p:attrName>style.visibility</p:attrName>
                                        </p:attrNameLst>
                                      </p:cBhvr>
                                      <p:to>
                                        <p:strVal val="visible"/>
                                      </p:to>
                                    </p:set>
                                    <p:animEffect transition="in" filter="fade">
                                      <p:cBhvr>
                                        <p:cTn id="63" dur="1000"/>
                                        <p:tgtEl>
                                          <p:spTgt spid="3">
                                            <p:txEl>
                                              <p:pRg st="8" end="8"/>
                                            </p:txEl>
                                          </p:spTgt>
                                        </p:tgtEl>
                                      </p:cBhvr>
                                    </p:animEffect>
                                    <p:anim calcmode="lin" valueType="num">
                                      <p:cBhvr>
                                        <p:cTn id="64"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3">
                                            <p:txEl>
                                              <p:pRg st="9" end="9"/>
                                            </p:txEl>
                                          </p:spTgt>
                                        </p:tgtEl>
                                        <p:attrNameLst>
                                          <p:attrName>style.visibility</p:attrName>
                                        </p:attrNameLst>
                                      </p:cBhvr>
                                      <p:to>
                                        <p:strVal val="visible"/>
                                      </p:to>
                                    </p:set>
                                    <p:animEffect transition="in" filter="fade">
                                      <p:cBhvr>
                                        <p:cTn id="70" dur="1000"/>
                                        <p:tgtEl>
                                          <p:spTgt spid="3">
                                            <p:txEl>
                                              <p:pRg st="9" end="9"/>
                                            </p:txEl>
                                          </p:spTgt>
                                        </p:tgtEl>
                                      </p:cBhvr>
                                    </p:animEffect>
                                    <p:anim calcmode="lin" valueType="num">
                                      <p:cBhvr>
                                        <p:cTn id="71"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3">
                                            <p:txEl>
                                              <p:pRg st="10" end="10"/>
                                            </p:txEl>
                                          </p:spTgt>
                                        </p:tgtEl>
                                        <p:attrNameLst>
                                          <p:attrName>style.visibility</p:attrName>
                                        </p:attrNameLst>
                                      </p:cBhvr>
                                      <p:to>
                                        <p:strVal val="visible"/>
                                      </p:to>
                                    </p:set>
                                    <p:animEffect transition="in" filter="fade">
                                      <p:cBhvr>
                                        <p:cTn id="77" dur="1000"/>
                                        <p:tgtEl>
                                          <p:spTgt spid="3">
                                            <p:txEl>
                                              <p:pRg st="10" end="10"/>
                                            </p:txEl>
                                          </p:spTgt>
                                        </p:tgtEl>
                                      </p:cBhvr>
                                    </p:animEffect>
                                    <p:anim calcmode="lin" valueType="num">
                                      <p:cBhvr>
                                        <p:cTn id="78"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От чего может «взорваться шарик»?</a:t>
            </a:r>
          </a:p>
        </p:txBody>
      </p:sp>
      <p:sp>
        <p:nvSpPr>
          <p:cNvPr id="3" name="Объект 2"/>
          <p:cNvSpPr>
            <a:spLocks noGrp="1"/>
          </p:cNvSpPr>
          <p:nvPr>
            <p:ph idx="1"/>
          </p:nvPr>
        </p:nvSpPr>
        <p:spPr>
          <a:xfrm>
            <a:off x="1234734" y="3174231"/>
            <a:ext cx="5522007" cy="3766615"/>
          </a:xfrm>
        </p:spPr>
        <p:txBody>
          <a:bodyPr>
            <a:normAutofit/>
          </a:bodyPr>
          <a:lstStyle/>
          <a:p>
            <a:r>
              <a:rPr lang="ru-RU" sz="2800" dirty="0"/>
              <a:t>От резкого слова</a:t>
            </a:r>
          </a:p>
          <a:p>
            <a:r>
              <a:rPr lang="ru-RU" sz="2800" dirty="0"/>
              <a:t>От неудачного ответа</a:t>
            </a:r>
          </a:p>
          <a:p>
            <a:r>
              <a:rPr lang="ru-RU" sz="2800" dirty="0"/>
              <a:t>От необоснованного молчания мужа</a:t>
            </a:r>
          </a:p>
          <a:p>
            <a:endParaRPr lang="ru-RU" sz="2800" b="1" dirty="0"/>
          </a:p>
        </p:txBody>
      </p:sp>
      <p:pic>
        <p:nvPicPr>
          <p:cNvPr id="4" name="Рисунок 3"/>
          <p:cNvPicPr>
            <a:picLocks noChangeAspect="1"/>
          </p:cNvPicPr>
          <p:nvPr/>
        </p:nvPicPr>
        <p:blipFill>
          <a:blip r:embed="rId2"/>
          <a:stretch>
            <a:fillRect/>
          </a:stretch>
        </p:blipFill>
        <p:spPr>
          <a:xfrm>
            <a:off x="6644675" y="2746651"/>
            <a:ext cx="4584341" cy="316319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2084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Развитие навыков общения</a:t>
            </a:r>
          </a:p>
        </p:txBody>
      </p:sp>
      <p:sp>
        <p:nvSpPr>
          <p:cNvPr id="3" name="Объект 2"/>
          <p:cNvSpPr>
            <a:spLocks noGrp="1"/>
          </p:cNvSpPr>
          <p:nvPr>
            <p:ph idx="1"/>
          </p:nvPr>
        </p:nvSpPr>
        <p:spPr>
          <a:xfrm>
            <a:off x="515436" y="2418375"/>
            <a:ext cx="7517820" cy="4139499"/>
          </a:xfrm>
        </p:spPr>
        <p:txBody>
          <a:bodyPr>
            <a:normAutofit fontScale="85000" lnSpcReduction="10000"/>
          </a:bodyPr>
          <a:lstStyle/>
          <a:p>
            <a:pPr marL="0" indent="0">
              <a:buNone/>
            </a:pPr>
            <a:r>
              <a:rPr lang="ru-RU" sz="2400" b="1" dirty="0">
                <a:solidFill>
                  <a:schemeClr val="accent1">
                    <a:lumMod val="75000"/>
                  </a:schemeClr>
                </a:solidFill>
              </a:rPr>
              <a:t>УМЕНИЕ ГОВОРИТЬ И СЛУШАТЬ</a:t>
            </a:r>
          </a:p>
          <a:p>
            <a:pPr marL="0" indent="0">
              <a:buNone/>
            </a:pPr>
            <a:r>
              <a:rPr lang="ru-RU" sz="2400" dirty="0">
                <a:solidFill>
                  <a:schemeClr val="accent1">
                    <a:lumMod val="75000"/>
                  </a:schemeClr>
                </a:solidFill>
              </a:rPr>
              <a:t>Евр.13:16 </a:t>
            </a:r>
            <a:r>
              <a:rPr lang="ru-RU" sz="2400" dirty="0">
                <a:solidFill>
                  <a:schemeClr val="tx1"/>
                </a:solidFill>
              </a:rPr>
              <a:t>«Не забывайте также благотворения и общительности, ибо таковые жертвы благоугодны Богу»</a:t>
            </a:r>
          </a:p>
          <a:p>
            <a:pPr marL="457200" indent="-457200">
              <a:buAutoNum type="arabicParenR"/>
            </a:pPr>
            <a:r>
              <a:rPr lang="ru-RU" sz="2400" dirty="0">
                <a:solidFill>
                  <a:schemeClr val="tx1"/>
                </a:solidFill>
              </a:rPr>
              <a:t>Общение является библейским установлением</a:t>
            </a:r>
          </a:p>
          <a:p>
            <a:pPr marL="457200" indent="-457200">
              <a:buAutoNum type="arabicParenR"/>
            </a:pPr>
            <a:r>
              <a:rPr lang="ru-RU" sz="2400" dirty="0">
                <a:solidFill>
                  <a:schemeClr val="tx1"/>
                </a:solidFill>
              </a:rPr>
              <a:t>Бог знает, как трудно для некоторых людей общаться и что</a:t>
            </a:r>
            <a:r>
              <a:rPr lang="ru-RU" sz="2000" dirty="0">
                <a:solidFill>
                  <a:schemeClr val="tx1"/>
                </a:solidFill>
              </a:rPr>
              <a:t> </a:t>
            </a:r>
            <a:r>
              <a:rPr lang="ru-RU" sz="2400" dirty="0">
                <a:solidFill>
                  <a:schemeClr val="tx1"/>
                </a:solidFill>
              </a:rPr>
              <a:t>от них это требует значительных усилий.</a:t>
            </a:r>
          </a:p>
          <a:p>
            <a:pPr marL="457200" indent="-457200">
              <a:buAutoNum type="arabicParenR"/>
            </a:pPr>
            <a:r>
              <a:rPr lang="ru-RU" sz="2400" dirty="0">
                <a:solidFill>
                  <a:schemeClr val="tx1"/>
                </a:solidFill>
              </a:rPr>
              <a:t>Общение благоугодно Богу</a:t>
            </a:r>
            <a:endParaRPr lang="ru-RU" sz="2800" dirty="0">
              <a:solidFill>
                <a:schemeClr val="tx1"/>
              </a:solidFill>
            </a:endParaRPr>
          </a:p>
          <a:p>
            <a:pPr marL="0" indent="0" algn="ctr">
              <a:buNone/>
            </a:pPr>
            <a:r>
              <a:rPr lang="ru-RU" sz="2300" dirty="0">
                <a:solidFill>
                  <a:schemeClr val="tx1"/>
                </a:solidFill>
              </a:rPr>
              <a:t>Слово «общаться» и слово «общий» происходят от того же корня, а это означает только одно: если вы не можете общаться, то у вас ничего общего не будет с другими людьми, не исключая вашей супруги или вашего супруга. </a:t>
            </a:r>
            <a:endParaRPr lang="ru-RU" sz="2100" dirty="0">
              <a:solidFill>
                <a:schemeClr val="tx1"/>
              </a:solidFill>
            </a:endParaRPr>
          </a:p>
        </p:txBody>
      </p:sp>
      <p:pic>
        <p:nvPicPr>
          <p:cNvPr id="4" name="Рисунок 3"/>
          <p:cNvPicPr>
            <a:picLocks noChangeAspect="1"/>
          </p:cNvPicPr>
          <p:nvPr/>
        </p:nvPicPr>
        <p:blipFill>
          <a:blip r:embed="rId3"/>
          <a:stretch>
            <a:fillRect/>
          </a:stretch>
        </p:blipFill>
        <p:spPr>
          <a:xfrm>
            <a:off x="7969912" y="2726371"/>
            <a:ext cx="3934942" cy="218782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059565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sz="2800" dirty="0"/>
              <a:t>ЧТО ЖЕ НЕОБХОДИМО ДЕЛАТЬ, ЧТОБЫ</a:t>
            </a:r>
            <a:br>
              <a:rPr lang="ru-RU" sz="2800" dirty="0"/>
            </a:br>
            <a:r>
              <a:rPr lang="ru-RU" sz="2800" dirty="0"/>
              <a:t> «ШАРИК НЕ ВЗОРВАЛСЯ»?</a:t>
            </a:r>
            <a:br>
              <a:rPr lang="ru-RU" sz="2800" dirty="0"/>
            </a:br>
            <a:endParaRPr lang="ru-RU" sz="2800" dirty="0"/>
          </a:p>
        </p:txBody>
      </p:sp>
      <p:sp>
        <p:nvSpPr>
          <p:cNvPr id="3" name="Объект 2"/>
          <p:cNvSpPr>
            <a:spLocks noGrp="1"/>
          </p:cNvSpPr>
          <p:nvPr>
            <p:ph idx="1"/>
          </p:nvPr>
        </p:nvSpPr>
        <p:spPr>
          <a:xfrm>
            <a:off x="4597763" y="2542129"/>
            <a:ext cx="7074646" cy="3993681"/>
          </a:xfrm>
        </p:spPr>
        <p:txBody>
          <a:bodyPr>
            <a:normAutofit/>
          </a:bodyPr>
          <a:lstStyle/>
          <a:p>
            <a:pPr marL="0" indent="0">
              <a:buNone/>
            </a:pPr>
            <a:r>
              <a:rPr lang="ru-RU" b="1" dirty="0"/>
              <a:t>Выпустить воздух.</a:t>
            </a:r>
          </a:p>
          <a:p>
            <a:pPr marL="0" indent="0">
              <a:buNone/>
            </a:pPr>
            <a:r>
              <a:rPr lang="ru-RU" dirty="0"/>
              <a:t>Гнев может быть выражен со стороны жены резким или спокойным вопросом: «Что случилось? Я очень волновалась…» (интонации могут быть разными).</a:t>
            </a:r>
          </a:p>
          <a:p>
            <a:pPr marL="0" indent="0">
              <a:buNone/>
            </a:pPr>
            <a:r>
              <a:rPr lang="ru-RU" dirty="0"/>
              <a:t>И ТЕПЕРЬ </a:t>
            </a:r>
            <a:r>
              <a:rPr lang="ru-RU" dirty="0">
                <a:solidFill>
                  <a:schemeClr val="accent1">
                    <a:lumMod val="75000"/>
                  </a:schemeClr>
                </a:solidFill>
              </a:rPr>
              <a:t>ВАЖНА РЕАКЦИЯ «ОБЪЕКТА ГНЕВА» </a:t>
            </a:r>
          </a:p>
          <a:p>
            <a:pPr marL="0" indent="0">
              <a:buNone/>
            </a:pPr>
            <a:r>
              <a:rPr lang="ru-RU" dirty="0"/>
              <a:t>Ему необходимо сделать три шага: </a:t>
            </a:r>
          </a:p>
          <a:p>
            <a:pPr>
              <a:buAutoNum type="arabicParenR"/>
            </a:pPr>
            <a:r>
              <a:rPr lang="ru-RU" dirty="0"/>
              <a:t>Слова понимания состояния жены, сочувствие, сострадание, и воздух начинает выходить из шарика</a:t>
            </a:r>
          </a:p>
          <a:p>
            <a:pPr>
              <a:buAutoNum type="arabicParenR"/>
            </a:pPr>
            <a:r>
              <a:rPr lang="ru-RU" dirty="0"/>
              <a:t>Объяснение обстоятельств случившегося</a:t>
            </a:r>
          </a:p>
          <a:p>
            <a:pPr>
              <a:buAutoNum type="arabicParenR"/>
            </a:pPr>
            <a:r>
              <a:rPr lang="ru-RU" dirty="0"/>
              <a:t>Извинение</a:t>
            </a:r>
          </a:p>
        </p:txBody>
      </p:sp>
      <p:pic>
        <p:nvPicPr>
          <p:cNvPr id="5" name="Рисунок 4"/>
          <p:cNvPicPr>
            <a:picLocks noChangeAspect="1"/>
          </p:cNvPicPr>
          <p:nvPr/>
        </p:nvPicPr>
        <p:blipFill>
          <a:blip r:embed="rId2"/>
          <a:stretch>
            <a:fillRect/>
          </a:stretch>
        </p:blipFill>
        <p:spPr>
          <a:xfrm rot="10395266">
            <a:off x="951221" y="3037397"/>
            <a:ext cx="3048000" cy="24193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4133827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3. Роль умения слушать </a:t>
            </a:r>
            <a:br>
              <a:rPr lang="ru-RU" dirty="0"/>
            </a:br>
            <a:r>
              <a:rPr lang="ru-RU" dirty="0"/>
              <a:t>в обуздании гнева</a:t>
            </a:r>
          </a:p>
        </p:txBody>
      </p:sp>
      <p:sp>
        <p:nvSpPr>
          <p:cNvPr id="3" name="Объект 2"/>
          <p:cNvSpPr>
            <a:spLocks noGrp="1"/>
          </p:cNvSpPr>
          <p:nvPr>
            <p:ph idx="1"/>
          </p:nvPr>
        </p:nvSpPr>
        <p:spPr>
          <a:xfrm>
            <a:off x="627179" y="2511446"/>
            <a:ext cx="7768117" cy="4104146"/>
          </a:xfrm>
        </p:spPr>
        <p:txBody>
          <a:bodyPr>
            <a:normAutofit/>
          </a:bodyPr>
          <a:lstStyle/>
          <a:p>
            <a:pPr marL="0" indent="0">
              <a:buNone/>
            </a:pPr>
            <a:r>
              <a:rPr lang="ru-RU" b="1" dirty="0">
                <a:solidFill>
                  <a:schemeClr val="accent1">
                    <a:lumMod val="75000"/>
                  </a:schemeClr>
                </a:solidFill>
              </a:rPr>
              <a:t>Мужчины и женщины по-разному воспринимают интонации и слова.</a:t>
            </a:r>
          </a:p>
          <a:p>
            <a:pPr marL="0" indent="0">
              <a:buNone/>
            </a:pPr>
            <a:r>
              <a:rPr lang="ru-RU" dirty="0">
                <a:solidFill>
                  <a:schemeClr val="accent1">
                    <a:lumMod val="75000"/>
                  </a:schemeClr>
                </a:solidFill>
              </a:rPr>
              <a:t>НАПРИМЕР:</a:t>
            </a:r>
            <a:r>
              <a:rPr lang="ru-RU" dirty="0"/>
              <a:t> Женщина приходит с работы домой и говорит мужу: «Как я устала!»</a:t>
            </a:r>
          </a:p>
          <a:p>
            <a:pPr marL="0" indent="0">
              <a:buNone/>
            </a:pPr>
            <a:r>
              <a:rPr lang="ru-RU" dirty="0">
                <a:solidFill>
                  <a:schemeClr val="accent1">
                    <a:lumMod val="75000"/>
                  </a:schemeClr>
                </a:solidFill>
              </a:rPr>
              <a:t>ЧТО ИМЕЕТ  В ВИДУ ЖЕНЩИНА? </a:t>
            </a:r>
            <a:r>
              <a:rPr lang="ru-RU" dirty="0"/>
              <a:t>«Видишь, какая я трудолюбивая, я не жалею сил для семьи, меня нужно поддержать и похвалить…»</a:t>
            </a:r>
          </a:p>
          <a:p>
            <a:pPr marL="0" indent="0">
              <a:buNone/>
            </a:pPr>
            <a:r>
              <a:rPr lang="ru-RU" dirty="0">
                <a:solidFill>
                  <a:schemeClr val="accent1">
                    <a:lumMod val="75000"/>
                  </a:schemeClr>
                </a:solidFill>
              </a:rPr>
              <a:t>КАК ЭТО ПРОЧИТАЛ МУЖЧИНА? </a:t>
            </a:r>
            <a:r>
              <a:rPr lang="ru-RU" dirty="0"/>
              <a:t>«Она упрекает меня в том, что вынуждена работать, и, кроме этого, еще убирать дом, бегать на кухне.  Она считает меня плохим мужем, который не может обеспечить ей нормальную жизнь!</a:t>
            </a:r>
          </a:p>
          <a:p>
            <a:pPr marL="0" indent="0">
              <a:buNone/>
            </a:pPr>
            <a:r>
              <a:rPr lang="ru-RU" dirty="0">
                <a:solidFill>
                  <a:schemeClr val="accent1">
                    <a:lumMod val="75000"/>
                  </a:schemeClr>
                </a:solidFill>
              </a:rPr>
              <a:t>ЧТО НЕ ПОНЯВ ЖЕНЫ, ОН МОЖЕТ ЕЙ ОТВЕТИТЬ? </a:t>
            </a:r>
            <a:r>
              <a:rPr lang="ru-RU" dirty="0"/>
              <a:t>«Чего это ты устала? Я тоже работаю и тоже устаю, но я не ною!»</a:t>
            </a:r>
          </a:p>
        </p:txBody>
      </p:sp>
      <p:pic>
        <p:nvPicPr>
          <p:cNvPr id="4" name="Рисунок 3"/>
          <p:cNvPicPr>
            <a:picLocks noChangeAspect="1"/>
          </p:cNvPicPr>
          <p:nvPr/>
        </p:nvPicPr>
        <p:blipFill>
          <a:blip r:embed="rId3"/>
          <a:stretch>
            <a:fillRect/>
          </a:stretch>
        </p:blipFill>
        <p:spPr>
          <a:xfrm>
            <a:off x="8444392" y="2960785"/>
            <a:ext cx="3307796" cy="23671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271399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Как научиться слушать?</a:t>
            </a:r>
          </a:p>
        </p:txBody>
      </p:sp>
      <p:sp>
        <p:nvSpPr>
          <p:cNvPr id="3" name="Объект 2"/>
          <p:cNvSpPr>
            <a:spLocks noGrp="1"/>
          </p:cNvSpPr>
          <p:nvPr>
            <p:ph idx="1"/>
          </p:nvPr>
        </p:nvSpPr>
        <p:spPr>
          <a:xfrm>
            <a:off x="4916882" y="2983988"/>
            <a:ext cx="6651199" cy="4128693"/>
          </a:xfrm>
        </p:spPr>
        <p:txBody>
          <a:bodyPr>
            <a:normAutofit/>
          </a:bodyPr>
          <a:lstStyle/>
          <a:p>
            <a:pPr marL="0" indent="0">
              <a:buNone/>
            </a:pPr>
            <a:r>
              <a:rPr lang="ru-RU" b="1" dirty="0">
                <a:solidFill>
                  <a:schemeClr val="accent1">
                    <a:lumMod val="75000"/>
                  </a:schemeClr>
                </a:solidFill>
              </a:rPr>
              <a:t>ПРАВИЛО 1 </a:t>
            </a:r>
            <a:r>
              <a:rPr lang="ru-RU" dirty="0">
                <a:solidFill>
                  <a:schemeClr val="tx1"/>
                </a:solidFill>
              </a:rPr>
              <a:t>Не расшифровывайте услышанную фразу без дополнительной информации. Нужно задавать вопросы! «Что ты имеешь в виду?» «Ты хочешь, сказать, что…» Собеседник  выскажет, что он имеет в виду и не будет основания для вспышки гнева.</a:t>
            </a:r>
          </a:p>
          <a:p>
            <a:pPr marL="0" indent="0">
              <a:buNone/>
            </a:pPr>
            <a:r>
              <a:rPr lang="ru-RU" b="1" dirty="0">
                <a:solidFill>
                  <a:schemeClr val="accent1">
                    <a:lumMod val="75000"/>
                  </a:schemeClr>
                </a:solidFill>
              </a:rPr>
              <a:t>ПРАВИЛО 2</a:t>
            </a:r>
            <a:r>
              <a:rPr lang="ru-RU" b="1" dirty="0">
                <a:solidFill>
                  <a:schemeClr val="tx1"/>
                </a:solidFill>
              </a:rPr>
              <a:t> </a:t>
            </a:r>
            <a:r>
              <a:rPr lang="ru-RU" dirty="0">
                <a:solidFill>
                  <a:schemeClr val="tx1"/>
                </a:solidFill>
              </a:rPr>
              <a:t>Использовать сказанное в наилучшем направлении (оптимистическом), даже если фраза была высказана с отрицательным подтекстом. Это может выглядеть так: </a:t>
            </a:r>
          </a:p>
        </p:txBody>
      </p:sp>
      <p:pic>
        <p:nvPicPr>
          <p:cNvPr id="4" name="Рисунок 3"/>
          <p:cNvPicPr>
            <a:picLocks noChangeAspect="1"/>
          </p:cNvPicPr>
          <p:nvPr/>
        </p:nvPicPr>
        <p:blipFill>
          <a:blip r:embed="rId2"/>
          <a:stretch>
            <a:fillRect/>
          </a:stretch>
        </p:blipFill>
        <p:spPr>
          <a:xfrm>
            <a:off x="718019" y="2983988"/>
            <a:ext cx="3907168" cy="2602235"/>
          </a:xfrm>
          <a:prstGeom prst="rect">
            <a:avLst/>
          </a:prstGeom>
        </p:spPr>
      </p:pic>
    </p:spTree>
    <p:extLst>
      <p:ext uri="{BB962C8B-B14F-4D97-AF65-F5344CB8AC3E}">
        <p14:creationId xmlns:p14="http://schemas.microsoft.com/office/powerpoint/2010/main" val="1728355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Как научиться слушать?</a:t>
            </a:r>
          </a:p>
        </p:txBody>
      </p:sp>
      <p:sp>
        <p:nvSpPr>
          <p:cNvPr id="3" name="Объект 2"/>
          <p:cNvSpPr>
            <a:spLocks noGrp="1"/>
          </p:cNvSpPr>
          <p:nvPr>
            <p:ph idx="1"/>
          </p:nvPr>
        </p:nvSpPr>
        <p:spPr>
          <a:xfrm>
            <a:off x="1320651" y="2517582"/>
            <a:ext cx="9293668" cy="3960378"/>
          </a:xfrm>
        </p:spPr>
        <p:txBody>
          <a:bodyPr>
            <a:normAutofit/>
          </a:bodyPr>
          <a:lstStyle/>
          <a:p>
            <a:pPr marL="0" indent="0">
              <a:buNone/>
            </a:pPr>
            <a:r>
              <a:rPr lang="ru-RU" b="1" dirty="0">
                <a:solidFill>
                  <a:schemeClr val="accent1">
                    <a:lumMod val="75000"/>
                  </a:schemeClr>
                </a:solidFill>
              </a:rPr>
              <a:t>Жена: </a:t>
            </a:r>
            <a:r>
              <a:rPr lang="ru-RU" dirty="0">
                <a:solidFill>
                  <a:schemeClr val="tx1"/>
                </a:solidFill>
              </a:rPr>
              <a:t>«Я так устала!» при этом думает: «Какой у меня бестолковый муж, мне приходится зарабатывать деньги!»</a:t>
            </a:r>
          </a:p>
          <a:p>
            <a:pPr marL="0" indent="0">
              <a:buNone/>
            </a:pPr>
            <a:r>
              <a:rPr lang="ru-RU" b="1" dirty="0">
                <a:solidFill>
                  <a:schemeClr val="accent1">
                    <a:lumMod val="75000"/>
                  </a:schemeClr>
                </a:solidFill>
              </a:rPr>
              <a:t>Муж думает: </a:t>
            </a:r>
            <a:r>
              <a:rPr lang="ru-RU" dirty="0">
                <a:solidFill>
                  <a:schemeClr val="tx1"/>
                </a:solidFill>
              </a:rPr>
              <a:t>«Не хорошо все-таки, что она работает!»</a:t>
            </a:r>
          </a:p>
          <a:p>
            <a:pPr marL="0" indent="0">
              <a:buNone/>
            </a:pPr>
            <a:r>
              <a:rPr lang="ru-RU" b="1" dirty="0">
                <a:solidFill>
                  <a:schemeClr val="accent1">
                    <a:lumMod val="75000"/>
                  </a:schemeClr>
                </a:solidFill>
              </a:rPr>
              <a:t>Ответ мужа: </a:t>
            </a:r>
            <a:r>
              <a:rPr lang="ru-RU" dirty="0">
                <a:solidFill>
                  <a:schemeClr val="tx1"/>
                </a:solidFill>
              </a:rPr>
              <a:t>«Ты у меня самая лучшая и заботливая жена! Прости, что не создал условий для того, чтобы ты не работала!»</a:t>
            </a:r>
          </a:p>
          <a:p>
            <a:pPr marL="0" indent="0">
              <a:buNone/>
            </a:pPr>
            <a:r>
              <a:rPr lang="ru-RU" b="1" dirty="0">
                <a:solidFill>
                  <a:schemeClr val="accent1">
                    <a:lumMod val="75000"/>
                  </a:schemeClr>
                </a:solidFill>
              </a:rPr>
              <a:t>Жена думает: </a:t>
            </a:r>
            <a:r>
              <a:rPr lang="ru-RU" dirty="0">
                <a:solidFill>
                  <a:schemeClr val="tx1"/>
                </a:solidFill>
              </a:rPr>
              <a:t>«А он не такой плохой и любит меня!»</a:t>
            </a:r>
          </a:p>
          <a:p>
            <a:pPr marL="0" indent="0">
              <a:buNone/>
            </a:pPr>
            <a:r>
              <a:rPr lang="ru-RU" b="1" dirty="0">
                <a:solidFill>
                  <a:schemeClr val="accent1">
                    <a:lumMod val="75000"/>
                  </a:schemeClr>
                </a:solidFill>
              </a:rPr>
              <a:t>Ответ жены: </a:t>
            </a:r>
            <a:r>
              <a:rPr lang="ru-RU" dirty="0">
                <a:solidFill>
                  <a:schemeClr val="tx1"/>
                </a:solidFill>
              </a:rPr>
              <a:t>«Да, ничего, я готова все сделать, чтобы ты хорошо себя чувствовал рядом со мной, ведь мы – одна семья, а нам сейчас нужны деньги!»</a:t>
            </a:r>
          </a:p>
          <a:p>
            <a:pPr marL="0" indent="0" algn="ctr">
              <a:buNone/>
            </a:pPr>
            <a:r>
              <a:rPr lang="ru-RU" b="1" i="1" dirty="0">
                <a:solidFill>
                  <a:schemeClr val="accent1">
                    <a:lumMod val="75000"/>
                  </a:schemeClr>
                </a:solidFill>
              </a:rPr>
              <a:t>Итак внутри «шара» происходят изменения от попытки понять сказанное правильно и от желания видеть в человеке лучшее, что в нем есть.</a:t>
            </a:r>
          </a:p>
        </p:txBody>
      </p:sp>
    </p:spTree>
    <p:extLst>
      <p:ext uri="{BB962C8B-B14F-4D97-AF65-F5344CB8AC3E}">
        <p14:creationId xmlns:p14="http://schemas.microsoft.com/office/powerpoint/2010/main" val="377002450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 Как научиться слушать?</a:t>
            </a:r>
          </a:p>
        </p:txBody>
      </p:sp>
      <p:sp>
        <p:nvSpPr>
          <p:cNvPr id="3" name="Объект 2"/>
          <p:cNvSpPr>
            <a:spLocks noGrp="1"/>
          </p:cNvSpPr>
          <p:nvPr>
            <p:ph idx="1"/>
          </p:nvPr>
        </p:nvSpPr>
        <p:spPr>
          <a:xfrm>
            <a:off x="590358" y="2548268"/>
            <a:ext cx="7001003" cy="4036640"/>
          </a:xfrm>
        </p:spPr>
        <p:txBody>
          <a:bodyPr>
            <a:normAutofit fontScale="92500" lnSpcReduction="20000"/>
          </a:bodyPr>
          <a:lstStyle/>
          <a:p>
            <a:pPr marL="0" indent="0">
              <a:buNone/>
            </a:pPr>
            <a:r>
              <a:rPr lang="ru-RU" b="1" dirty="0">
                <a:solidFill>
                  <a:schemeClr val="accent1">
                    <a:lumMod val="75000"/>
                  </a:schemeClr>
                </a:solidFill>
              </a:rPr>
              <a:t>ПРАВИЛО 3</a:t>
            </a:r>
            <a:r>
              <a:rPr lang="ru-RU" dirty="0">
                <a:solidFill>
                  <a:schemeClr val="tx1"/>
                </a:solidFill>
              </a:rPr>
              <a:t> Не унижать и не оскорблять другого. Если появилась хоть маленькая причина для какого-либо недовольства, то наш внутренний духовный уровень расположит к дальнейшим действиям и словам. Решение может быть направлено на атаку самолюбия супруга или на молчаливое накапливание гнева, обиды и раздражения. Но можно принять другое решение: не выходить за рамки душевного равновесия и не затрагивать личность, чтобы «ударить по самолюбию».</a:t>
            </a:r>
          </a:p>
          <a:p>
            <a:pPr marL="0" indent="0">
              <a:buNone/>
            </a:pPr>
            <a:r>
              <a:rPr lang="ru-RU" b="1" dirty="0">
                <a:solidFill>
                  <a:schemeClr val="tx1"/>
                </a:solidFill>
              </a:rPr>
              <a:t>«Гневаясь не согрешайте» - </a:t>
            </a:r>
            <a:r>
              <a:rPr lang="ru-RU" dirty="0">
                <a:solidFill>
                  <a:schemeClr val="tx1"/>
                </a:solidFill>
              </a:rPr>
              <a:t>Вы можете испытывать чувство гнева по самым справедливым причинам, но выражайте его лучшим способом – не согрешайте! </a:t>
            </a:r>
          </a:p>
          <a:p>
            <a:pPr marL="0" indent="0" algn="ctr">
              <a:buNone/>
            </a:pPr>
            <a:r>
              <a:rPr lang="ru-RU" b="1" i="1" dirty="0">
                <a:solidFill>
                  <a:schemeClr val="accent1">
                    <a:lumMod val="75000"/>
                  </a:schemeClr>
                </a:solidFill>
              </a:rPr>
              <a:t>Не гнев является грехом, а способы его выражения. </a:t>
            </a:r>
          </a:p>
          <a:p>
            <a:pPr marL="0" indent="0" algn="ctr">
              <a:buNone/>
            </a:pPr>
            <a:r>
              <a:rPr lang="ru-RU" i="1" dirty="0">
                <a:solidFill>
                  <a:schemeClr val="accent1">
                    <a:lumMod val="75000"/>
                  </a:schemeClr>
                </a:solidFill>
              </a:rPr>
              <a:t>Можно ли быть в гневе добрым и сострадательным? </a:t>
            </a:r>
          </a:p>
          <a:p>
            <a:pPr marL="0" indent="0" algn="ctr">
              <a:buNone/>
            </a:pPr>
            <a:r>
              <a:rPr lang="ru-RU" i="1" dirty="0">
                <a:solidFill>
                  <a:schemeClr val="accent1">
                    <a:lumMod val="75000"/>
                  </a:schemeClr>
                </a:solidFill>
              </a:rPr>
              <a:t>(Еф.4:31-32)</a:t>
            </a:r>
          </a:p>
          <a:p>
            <a:pPr marL="0" indent="0">
              <a:buNone/>
            </a:pPr>
            <a:endParaRPr lang="ru-RU" dirty="0">
              <a:solidFill>
                <a:schemeClr val="accent1">
                  <a:lumMod val="75000"/>
                </a:schemeClr>
              </a:solidFill>
            </a:endParaRPr>
          </a:p>
        </p:txBody>
      </p:sp>
      <p:pic>
        <p:nvPicPr>
          <p:cNvPr id="4" name="Рисунок 3"/>
          <p:cNvPicPr>
            <a:picLocks noChangeAspect="1"/>
          </p:cNvPicPr>
          <p:nvPr/>
        </p:nvPicPr>
        <p:blipFill>
          <a:blip r:embed="rId3"/>
          <a:stretch>
            <a:fillRect/>
          </a:stretch>
        </p:blipFill>
        <p:spPr>
          <a:xfrm>
            <a:off x="7714623" y="2878212"/>
            <a:ext cx="3862534" cy="2878211"/>
          </a:xfrm>
          <a:prstGeom prst="rect">
            <a:avLst/>
          </a:prstGeom>
        </p:spPr>
      </p:pic>
    </p:spTree>
    <p:extLst>
      <p:ext uri="{BB962C8B-B14F-4D97-AF65-F5344CB8AC3E}">
        <p14:creationId xmlns:p14="http://schemas.microsoft.com/office/powerpoint/2010/main" val="1279803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down)">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Как уладить разногласия</a:t>
            </a:r>
          </a:p>
        </p:txBody>
      </p:sp>
      <p:sp>
        <p:nvSpPr>
          <p:cNvPr id="3" name="Объект 2"/>
          <p:cNvSpPr>
            <a:spLocks noGrp="1"/>
          </p:cNvSpPr>
          <p:nvPr>
            <p:ph idx="1"/>
          </p:nvPr>
        </p:nvSpPr>
        <p:spPr>
          <a:xfrm>
            <a:off x="805151" y="2707827"/>
            <a:ext cx="6645062" cy="3551823"/>
          </a:xfrm>
        </p:spPr>
        <p:txBody>
          <a:bodyPr>
            <a:normAutofit fontScale="92500"/>
          </a:bodyPr>
          <a:lstStyle/>
          <a:p>
            <a:r>
              <a:rPr lang="ru-RU" sz="2400" dirty="0"/>
              <a:t>Мы должны давать возможность друг другу сердиться. Но будучи сердитыми необходимо придерживаться двух правил:</a:t>
            </a:r>
          </a:p>
          <a:p>
            <a:pPr marL="0" indent="0">
              <a:buNone/>
            </a:pPr>
            <a:r>
              <a:rPr lang="ru-RU" sz="2400" dirty="0"/>
              <a:t>1) Никогда не нападать ни словесно, ни физически</a:t>
            </a:r>
          </a:p>
          <a:p>
            <a:pPr marL="0" indent="0">
              <a:buNone/>
            </a:pPr>
            <a:r>
              <a:rPr lang="ru-RU" sz="2400" dirty="0"/>
              <a:t>2) Говорить нашему супругу/супруге, что у нас появилось чувство гнева и объяснять по какой причине</a:t>
            </a:r>
          </a:p>
          <a:p>
            <a:pPr marL="0" indent="0">
              <a:buNone/>
            </a:pPr>
            <a:r>
              <a:rPr lang="ru-RU" sz="2400" dirty="0"/>
              <a:t>«Я сержусь на тебя, потому что…»</a:t>
            </a:r>
          </a:p>
          <a:p>
            <a:pPr marL="0" indent="0">
              <a:buNone/>
            </a:pPr>
            <a:endParaRPr lang="ru-RU" dirty="0"/>
          </a:p>
        </p:txBody>
      </p:sp>
      <p:pic>
        <p:nvPicPr>
          <p:cNvPr id="4" name="Рисунок 3"/>
          <p:cNvPicPr>
            <a:picLocks noChangeAspect="1"/>
          </p:cNvPicPr>
          <p:nvPr/>
        </p:nvPicPr>
        <p:blipFill>
          <a:blip r:embed="rId2"/>
          <a:stretch>
            <a:fillRect/>
          </a:stretch>
        </p:blipFill>
        <p:spPr>
          <a:xfrm>
            <a:off x="7358159" y="3148237"/>
            <a:ext cx="4139220" cy="2767364"/>
          </a:xfrm>
          <a:prstGeom prst="rect">
            <a:avLst/>
          </a:prstGeom>
        </p:spPr>
      </p:pic>
    </p:spTree>
    <p:extLst>
      <p:ext uri="{BB962C8B-B14F-4D97-AF65-F5344CB8AC3E}">
        <p14:creationId xmlns:p14="http://schemas.microsoft.com/office/powerpoint/2010/main" val="2015439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 может повредить:</a:t>
            </a:r>
          </a:p>
        </p:txBody>
      </p:sp>
      <p:sp>
        <p:nvSpPr>
          <p:cNvPr id="3" name="Объект 2"/>
          <p:cNvSpPr>
            <a:spLocks noGrp="1"/>
          </p:cNvSpPr>
          <p:nvPr>
            <p:ph idx="1"/>
          </p:nvPr>
        </p:nvSpPr>
        <p:spPr>
          <a:xfrm>
            <a:off x="731508" y="2542130"/>
            <a:ext cx="5442226" cy="3735931"/>
          </a:xfrm>
        </p:spPr>
        <p:txBody>
          <a:bodyPr/>
          <a:lstStyle/>
          <a:p>
            <a:pPr>
              <a:buAutoNum type="arabicPeriod"/>
            </a:pPr>
            <a:r>
              <a:rPr lang="ru-RU" b="1" dirty="0">
                <a:solidFill>
                  <a:schemeClr val="accent1">
                    <a:lumMod val="75000"/>
                  </a:schemeClr>
                </a:solidFill>
              </a:rPr>
              <a:t>Когда мы скрываем и подавляем его. Чтобы проблему решить, ее сначала необходимо признать. Многие люди отрицают, что они испытывают чувство гнева. </a:t>
            </a:r>
          </a:p>
          <a:p>
            <a:pPr marL="0" indent="0">
              <a:buNone/>
            </a:pPr>
            <a:r>
              <a:rPr lang="ru-RU" dirty="0"/>
              <a:t>Гнев накапливается, когда не находит своего выхода. Если не объясняется причина гнева, то этот внутренний огонь начинает тлеть и ожидает только одного слова или действия, чтобы разгорелся большой пожар в виде разрушительного, нехристианского поведения. </a:t>
            </a:r>
          </a:p>
          <a:p>
            <a:pPr marL="0" indent="0">
              <a:buNone/>
            </a:pPr>
            <a:endParaRPr lang="ru-RU" dirty="0"/>
          </a:p>
        </p:txBody>
      </p:sp>
      <p:pic>
        <p:nvPicPr>
          <p:cNvPr id="4" name="Рисунок 3"/>
          <p:cNvPicPr>
            <a:picLocks noChangeAspect="1"/>
          </p:cNvPicPr>
          <p:nvPr/>
        </p:nvPicPr>
        <p:blipFill>
          <a:blip r:embed="rId3"/>
          <a:stretch>
            <a:fillRect/>
          </a:stretch>
        </p:blipFill>
        <p:spPr>
          <a:xfrm>
            <a:off x="6468839" y="2812861"/>
            <a:ext cx="5213285" cy="2771729"/>
          </a:xfrm>
          <a:prstGeom prst="rect">
            <a:avLst/>
          </a:prstGeom>
        </p:spPr>
      </p:pic>
    </p:spTree>
    <p:extLst>
      <p:ext uri="{BB962C8B-B14F-4D97-AF65-F5344CB8AC3E}">
        <p14:creationId xmlns:p14="http://schemas.microsoft.com/office/powerpoint/2010/main" val="68895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 может повредить:</a:t>
            </a:r>
          </a:p>
        </p:txBody>
      </p:sp>
      <p:sp>
        <p:nvSpPr>
          <p:cNvPr id="3" name="Объект 2"/>
          <p:cNvSpPr>
            <a:spLocks noGrp="1"/>
          </p:cNvSpPr>
          <p:nvPr>
            <p:ph idx="1"/>
          </p:nvPr>
        </p:nvSpPr>
        <p:spPr>
          <a:xfrm>
            <a:off x="713097" y="2603500"/>
            <a:ext cx="5442227" cy="3422948"/>
          </a:xfrm>
        </p:spPr>
        <p:txBody>
          <a:bodyPr/>
          <a:lstStyle/>
          <a:p>
            <a:pPr marL="0" indent="0">
              <a:buNone/>
            </a:pPr>
            <a:r>
              <a:rPr lang="ru-RU" sz="2400" b="1" dirty="0">
                <a:solidFill>
                  <a:schemeClr val="accent1">
                    <a:lumMod val="75000"/>
                  </a:schemeClr>
                </a:solidFill>
              </a:rPr>
              <a:t>2. Когда мы нападаем</a:t>
            </a:r>
          </a:p>
          <a:p>
            <a:pPr marL="0" indent="0">
              <a:buNone/>
            </a:pPr>
            <a:r>
              <a:rPr lang="ru-RU" sz="2400" dirty="0">
                <a:solidFill>
                  <a:schemeClr val="accent1">
                    <a:lumMod val="75000"/>
                  </a:schemeClr>
                </a:solidFill>
              </a:rPr>
              <a:t>Гал.5:15</a:t>
            </a:r>
            <a:r>
              <a:rPr lang="ru-RU" sz="2400" dirty="0"/>
              <a:t> «Если же друг друга угрызаете и съедаете, берегитесь, чтобы вы не были истреблены друг другом»</a:t>
            </a:r>
          </a:p>
          <a:p>
            <a:pPr marL="0" indent="0">
              <a:buNone/>
            </a:pPr>
            <a:r>
              <a:rPr lang="ru-RU" sz="2400" dirty="0">
                <a:solidFill>
                  <a:schemeClr val="accent1">
                    <a:lumMod val="75000"/>
                  </a:schemeClr>
                </a:solidFill>
              </a:rPr>
              <a:t>Прит.15:18</a:t>
            </a:r>
            <a:r>
              <a:rPr lang="ru-RU" sz="2400" dirty="0"/>
              <a:t> «Вспыльчивый человек возбуждает раздор, а терпеливый утишает распрю». </a:t>
            </a:r>
          </a:p>
          <a:p>
            <a:pPr marL="0" indent="0">
              <a:buNone/>
            </a:pPr>
            <a:endParaRPr lang="ru-RU" sz="2400" dirty="0"/>
          </a:p>
          <a:p>
            <a:pPr marL="0" indent="0">
              <a:buNone/>
            </a:pPr>
            <a:endParaRPr lang="ru-RU" dirty="0"/>
          </a:p>
        </p:txBody>
      </p:sp>
      <p:pic>
        <p:nvPicPr>
          <p:cNvPr id="5" name="Рисунок 4"/>
          <p:cNvPicPr>
            <a:picLocks noChangeAspect="1"/>
          </p:cNvPicPr>
          <p:nvPr/>
        </p:nvPicPr>
        <p:blipFill>
          <a:blip r:embed="rId3"/>
          <a:stretch>
            <a:fillRect/>
          </a:stretch>
        </p:blipFill>
        <p:spPr>
          <a:xfrm>
            <a:off x="6501802" y="2723894"/>
            <a:ext cx="4953831" cy="330255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547177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 может повредить:</a:t>
            </a:r>
          </a:p>
        </p:txBody>
      </p:sp>
      <p:sp>
        <p:nvSpPr>
          <p:cNvPr id="3" name="Объект 2"/>
          <p:cNvSpPr>
            <a:spLocks noGrp="1"/>
          </p:cNvSpPr>
          <p:nvPr>
            <p:ph idx="1"/>
          </p:nvPr>
        </p:nvSpPr>
        <p:spPr>
          <a:xfrm>
            <a:off x="6008038" y="2781470"/>
            <a:ext cx="5064945" cy="3721343"/>
          </a:xfrm>
        </p:spPr>
        <p:txBody>
          <a:bodyPr/>
          <a:lstStyle/>
          <a:p>
            <a:pPr marL="0" indent="0">
              <a:buNone/>
            </a:pPr>
            <a:r>
              <a:rPr lang="ru-RU" b="1" dirty="0">
                <a:solidFill>
                  <a:schemeClr val="accent1">
                    <a:lumMod val="75000"/>
                  </a:schemeClr>
                </a:solidFill>
              </a:rPr>
              <a:t>3. Когда гнев делает другого человека сердитым</a:t>
            </a:r>
          </a:p>
          <a:p>
            <a:pPr marL="0" indent="0">
              <a:buNone/>
            </a:pPr>
            <a:r>
              <a:rPr lang="ru-RU" dirty="0"/>
              <a:t>Соломон советует: «Не дружись с гневливым и не сообщайся с человеком вспыльчивым, чтобы не научиться путям его и не навлечь петли на душу твою». Прит.22:24,25 </a:t>
            </a:r>
          </a:p>
          <a:p>
            <a:pPr marL="0" indent="0">
              <a:buNone/>
            </a:pPr>
            <a:r>
              <a:rPr lang="ru-RU" dirty="0">
                <a:solidFill>
                  <a:schemeClr val="accent1">
                    <a:lumMod val="75000"/>
                  </a:schemeClr>
                </a:solidFill>
              </a:rPr>
              <a:t>ГНЕВ заразителен!</a:t>
            </a:r>
          </a:p>
          <a:p>
            <a:pPr marL="0" indent="0">
              <a:buNone/>
            </a:pPr>
            <a:endParaRPr lang="ru-RU" dirty="0"/>
          </a:p>
          <a:p>
            <a:pPr marL="0" indent="0">
              <a:buNone/>
            </a:pPr>
            <a:endParaRPr lang="ru-RU" dirty="0"/>
          </a:p>
        </p:txBody>
      </p:sp>
      <p:pic>
        <p:nvPicPr>
          <p:cNvPr id="4" name="Рисунок 3"/>
          <p:cNvPicPr>
            <a:picLocks noChangeAspect="1"/>
          </p:cNvPicPr>
          <p:nvPr/>
        </p:nvPicPr>
        <p:blipFill>
          <a:blip r:embed="rId3"/>
          <a:stretch>
            <a:fillRect/>
          </a:stretch>
        </p:blipFill>
        <p:spPr>
          <a:xfrm>
            <a:off x="1022561" y="2400794"/>
            <a:ext cx="4003570" cy="4102019"/>
          </a:xfrm>
          <a:prstGeom prst="rect">
            <a:avLst/>
          </a:prstGeom>
        </p:spPr>
      </p:pic>
    </p:spTree>
    <p:extLst>
      <p:ext uri="{BB962C8B-B14F-4D97-AF65-F5344CB8AC3E}">
        <p14:creationId xmlns:p14="http://schemas.microsoft.com/office/powerpoint/2010/main" val="6890339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Гнев может повредить:</a:t>
            </a:r>
          </a:p>
        </p:txBody>
      </p:sp>
      <p:sp>
        <p:nvSpPr>
          <p:cNvPr id="3" name="Объект 2"/>
          <p:cNvSpPr>
            <a:spLocks noGrp="1"/>
          </p:cNvSpPr>
          <p:nvPr>
            <p:ph idx="1"/>
          </p:nvPr>
        </p:nvSpPr>
        <p:spPr>
          <a:xfrm>
            <a:off x="817424" y="2941029"/>
            <a:ext cx="5749073" cy="3588645"/>
          </a:xfrm>
        </p:spPr>
        <p:txBody>
          <a:bodyPr>
            <a:normAutofit/>
          </a:bodyPr>
          <a:lstStyle/>
          <a:p>
            <a:pPr marL="0" indent="0">
              <a:buNone/>
            </a:pPr>
            <a:r>
              <a:rPr lang="ru-RU" sz="2400" b="1" dirty="0">
                <a:solidFill>
                  <a:schemeClr val="accent1">
                    <a:lumMod val="75000"/>
                  </a:schemeClr>
                </a:solidFill>
              </a:rPr>
              <a:t>4. Когда мы стремимся отомстить</a:t>
            </a:r>
          </a:p>
          <a:p>
            <a:pPr marL="0" indent="0">
              <a:buNone/>
            </a:pPr>
            <a:r>
              <a:rPr lang="ru-RU" sz="2400" dirty="0"/>
              <a:t>Желание отомстить – это естественный инстинкт человека. Но месть – слишком высокая цена, чтобы приобрести покой.</a:t>
            </a:r>
          </a:p>
          <a:p>
            <a:pPr marL="0" indent="0">
              <a:buNone/>
            </a:pPr>
            <a:r>
              <a:rPr lang="ru-RU" sz="2400" dirty="0"/>
              <a:t>Это гнев наносящий ущерб.</a:t>
            </a:r>
          </a:p>
        </p:txBody>
      </p:sp>
      <p:pic>
        <p:nvPicPr>
          <p:cNvPr id="4" name="Рисунок 3"/>
          <p:cNvPicPr>
            <a:picLocks noChangeAspect="1"/>
          </p:cNvPicPr>
          <p:nvPr/>
        </p:nvPicPr>
        <p:blipFill>
          <a:blip r:embed="rId3"/>
          <a:stretch>
            <a:fillRect/>
          </a:stretch>
        </p:blipFill>
        <p:spPr>
          <a:xfrm>
            <a:off x="6523539" y="2533010"/>
            <a:ext cx="4765824" cy="2680776"/>
          </a:xfrm>
          <a:prstGeom prst="rect">
            <a:avLst/>
          </a:prstGeom>
        </p:spPr>
      </p:pic>
      <p:pic>
        <p:nvPicPr>
          <p:cNvPr id="6" name="Рисунок 5"/>
          <p:cNvPicPr>
            <a:picLocks noChangeAspect="1"/>
          </p:cNvPicPr>
          <p:nvPr/>
        </p:nvPicPr>
        <p:blipFill>
          <a:blip r:embed="rId4"/>
          <a:stretch>
            <a:fillRect/>
          </a:stretch>
        </p:blipFill>
        <p:spPr>
          <a:xfrm>
            <a:off x="8906451" y="4684148"/>
            <a:ext cx="2766022" cy="1845526"/>
          </a:xfrm>
          <a:prstGeom prst="rect">
            <a:avLst/>
          </a:prstGeom>
        </p:spPr>
      </p:pic>
    </p:spTree>
    <p:extLst>
      <p:ext uri="{BB962C8B-B14F-4D97-AF65-F5344CB8AC3E}">
        <p14:creationId xmlns:p14="http://schemas.microsoft.com/office/powerpoint/2010/main" val="3855965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a:stretch>
            <a:fillRect/>
          </a:stretch>
        </p:blipFill>
        <p:spPr>
          <a:xfrm>
            <a:off x="8274478" y="3260302"/>
            <a:ext cx="3753201" cy="2001707"/>
          </a:xfrm>
          <a:prstGeom prst="rect">
            <a:avLst/>
          </a:prstGeom>
        </p:spPr>
      </p:pic>
      <p:sp>
        <p:nvSpPr>
          <p:cNvPr id="4" name="Скругленный прямоугольник 3"/>
          <p:cNvSpPr/>
          <p:nvPr/>
        </p:nvSpPr>
        <p:spPr>
          <a:xfrm>
            <a:off x="670374" y="5003956"/>
            <a:ext cx="8594238" cy="942449"/>
          </a:xfrm>
          <a:prstGeom prst="round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dirty="0"/>
              <a:t>Отсутствие общения всегда предшествует краху супружества</a:t>
            </a:r>
          </a:p>
        </p:txBody>
      </p:sp>
      <p:sp>
        <p:nvSpPr>
          <p:cNvPr id="3" name="Объект 2"/>
          <p:cNvSpPr>
            <a:spLocks noGrp="1"/>
          </p:cNvSpPr>
          <p:nvPr>
            <p:ph idx="1"/>
          </p:nvPr>
        </p:nvSpPr>
        <p:spPr>
          <a:xfrm>
            <a:off x="493665" y="2429049"/>
            <a:ext cx="8947656" cy="4106386"/>
          </a:xfrm>
        </p:spPr>
        <p:txBody>
          <a:bodyPr>
            <a:normAutofit/>
          </a:bodyPr>
          <a:lstStyle/>
          <a:p>
            <a:pPr marL="0" indent="0">
              <a:buNone/>
            </a:pPr>
            <a:r>
              <a:rPr lang="ru-RU" b="1" dirty="0">
                <a:solidFill>
                  <a:schemeClr val="accent1">
                    <a:lumMod val="60000"/>
                    <a:lumOff val="40000"/>
                  </a:schemeClr>
                </a:solidFill>
              </a:rPr>
              <a:t>Факт: </a:t>
            </a:r>
            <a:r>
              <a:rPr lang="ru-RU" dirty="0"/>
              <a:t>хорошие отношения с человеком складываются только в том случае, если вы способны общаться с ним, понимая его самочувствие и побуждения, определяющие его поведение в настоящий момент</a:t>
            </a:r>
          </a:p>
          <a:p>
            <a:pPr marL="0" indent="0">
              <a:buNone/>
            </a:pPr>
            <a:r>
              <a:rPr lang="ru-RU" dirty="0"/>
              <a:t>У Бога возникла проблема общения с человеком. Что же Ему  следовало сделать?</a:t>
            </a:r>
          </a:p>
          <a:p>
            <a:pPr marL="0" indent="0">
              <a:buNone/>
            </a:pPr>
            <a:r>
              <a:rPr lang="ru-RU" u="sng" dirty="0"/>
              <a:t>Слово является основным средством общения</a:t>
            </a:r>
            <a:r>
              <a:rPr lang="ru-RU" dirty="0"/>
              <a:t>. Поэтому Бог послал Своего Сына как Слово. Пока Слово говорило, жило, оно давало возможность Богу идеальным образом общаться с человеком. </a:t>
            </a:r>
          </a:p>
          <a:p>
            <a:pPr marL="0" indent="0" algn="ctr">
              <a:buNone/>
            </a:pPr>
            <a:r>
              <a:rPr lang="ru-RU" dirty="0"/>
              <a:t>Если для Бога общение с человеком было настолько необходимым, что ради этого Он отдал Своего Сына, то Он не может равнодушно пройти мимо факта нашего несерьезного отношения к общению.</a:t>
            </a:r>
          </a:p>
        </p:txBody>
      </p:sp>
    </p:spTree>
    <p:extLst>
      <p:ext uri="{BB962C8B-B14F-4D97-AF65-F5344CB8AC3E}">
        <p14:creationId xmlns:p14="http://schemas.microsoft.com/office/powerpoint/2010/main" val="1287424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barn(inVertical)">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barn(inVertical)">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3"/>
          <a:stretch>
            <a:fillRect/>
          </a:stretch>
        </p:blipFill>
        <p:spPr>
          <a:xfrm>
            <a:off x="7149504" y="2460520"/>
            <a:ext cx="4842024" cy="272363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Заголовок 1"/>
          <p:cNvSpPr>
            <a:spLocks noGrp="1"/>
          </p:cNvSpPr>
          <p:nvPr>
            <p:ph type="title"/>
          </p:nvPr>
        </p:nvSpPr>
        <p:spPr/>
        <p:txBody>
          <a:bodyPr/>
          <a:lstStyle/>
          <a:p>
            <a:r>
              <a:rPr lang="ru-RU" dirty="0"/>
              <a:t>Гнев помогает:</a:t>
            </a:r>
          </a:p>
        </p:txBody>
      </p:sp>
      <p:sp>
        <p:nvSpPr>
          <p:cNvPr id="3" name="Объект 2"/>
          <p:cNvSpPr>
            <a:spLocks noGrp="1"/>
          </p:cNvSpPr>
          <p:nvPr>
            <p:ph idx="1"/>
          </p:nvPr>
        </p:nvSpPr>
        <p:spPr>
          <a:xfrm>
            <a:off x="478680" y="2289069"/>
            <a:ext cx="7517718" cy="4357207"/>
          </a:xfrm>
        </p:spPr>
        <p:txBody>
          <a:bodyPr>
            <a:normAutofit/>
          </a:bodyPr>
          <a:lstStyle/>
          <a:p>
            <a:pPr>
              <a:buAutoNum type="arabicPeriod"/>
            </a:pPr>
            <a:r>
              <a:rPr lang="ru-RU" dirty="0"/>
              <a:t>Когда он ведет к соглашению</a:t>
            </a:r>
          </a:p>
          <a:p>
            <a:pPr>
              <a:buAutoNum type="arabicPeriod"/>
            </a:pPr>
            <a:r>
              <a:rPr lang="ru-RU" dirty="0"/>
              <a:t>Когда он рассматривается, как средство роста</a:t>
            </a:r>
          </a:p>
          <a:p>
            <a:pPr>
              <a:buAutoNum type="arabicPeriod"/>
            </a:pPr>
            <a:r>
              <a:rPr lang="ru-RU" dirty="0"/>
              <a:t>Когда гнев способствует обнаружению его причины</a:t>
            </a:r>
          </a:p>
          <a:p>
            <a:pPr>
              <a:buAutoNum type="arabicPeriod"/>
            </a:pPr>
            <a:r>
              <a:rPr lang="ru-RU" dirty="0"/>
              <a:t>Когда гнев побуждает нас поделиться своими чувствами</a:t>
            </a:r>
          </a:p>
          <a:p>
            <a:pPr>
              <a:buAutoNum type="arabicPeriod"/>
            </a:pPr>
            <a:r>
              <a:rPr lang="ru-RU" dirty="0"/>
              <a:t>Когда гнев учит нас, что мы должны прощать</a:t>
            </a:r>
          </a:p>
          <a:p>
            <a:pPr marL="0" indent="0" algn="ctr">
              <a:buNone/>
            </a:pPr>
            <a:r>
              <a:rPr lang="ru-RU" dirty="0">
                <a:solidFill>
                  <a:schemeClr val="accent1">
                    <a:lumMod val="75000"/>
                  </a:schemeClr>
                </a:solidFill>
              </a:rPr>
              <a:t>СЕМЬИ РУШАТСЯ НЕ ПОТОМУ, ЧТО СУЩЕСТВУЮТ РАЗНОГЛАСИЯ, А В РЕЗУЛЬТАТЕ НЕСПОСОБНОСТИ СПРАВИТЬСЯ С НИМИ</a:t>
            </a:r>
          </a:p>
          <a:p>
            <a:pPr marL="0" indent="0">
              <a:buNone/>
            </a:pPr>
            <a:r>
              <a:rPr lang="ru-RU" dirty="0"/>
              <a:t>Отношения могут укрепляться только при наличии честности и открытости, даже при разногласиях. </a:t>
            </a:r>
          </a:p>
          <a:p>
            <a:pPr marL="0" indent="0">
              <a:buNone/>
            </a:pPr>
            <a:r>
              <a:rPr lang="ru-RU" dirty="0"/>
              <a:t>Целью настоящего христианина не должен быть просто контроль над гневом, но его целевое перемещение. р</a:t>
            </a:r>
          </a:p>
        </p:txBody>
      </p:sp>
    </p:spTree>
    <p:extLst>
      <p:ext uri="{BB962C8B-B14F-4D97-AF65-F5344CB8AC3E}">
        <p14:creationId xmlns:p14="http://schemas.microsoft.com/office/powerpoint/2010/main" val="2194953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3">
                                            <p:txEl>
                                              <p:pRg st="7" end="7"/>
                                            </p:txEl>
                                          </p:spTgt>
                                        </p:tgtEl>
                                        <p:attrNameLst>
                                          <p:attrName>style.visibility</p:attrName>
                                        </p:attrNameLst>
                                      </p:cBhvr>
                                      <p:to>
                                        <p:strVal val="visible"/>
                                      </p:to>
                                    </p:set>
                                    <p:animEffect transition="in" filter="fade">
                                      <p:cBhvr>
                                        <p:cTn id="56" dur="1000"/>
                                        <p:tgtEl>
                                          <p:spTgt spid="3">
                                            <p:txEl>
                                              <p:pRg st="7" end="7"/>
                                            </p:txEl>
                                          </p:spTgt>
                                        </p:tgtEl>
                                      </p:cBhvr>
                                    </p:animEffect>
                                    <p:anim calcmode="lin" valueType="num">
                                      <p:cBhvr>
                                        <p:cTn id="57"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Конфликты</a:t>
            </a:r>
          </a:p>
        </p:txBody>
      </p:sp>
      <p:sp>
        <p:nvSpPr>
          <p:cNvPr id="3" name="Объект 2"/>
          <p:cNvSpPr>
            <a:spLocks noGrp="1"/>
          </p:cNvSpPr>
          <p:nvPr>
            <p:ph idx="1"/>
          </p:nvPr>
        </p:nvSpPr>
        <p:spPr>
          <a:xfrm>
            <a:off x="4516768" y="2497723"/>
            <a:ext cx="7879796" cy="3976720"/>
          </a:xfrm>
        </p:spPr>
        <p:txBody>
          <a:bodyPr>
            <a:normAutofit/>
          </a:bodyPr>
          <a:lstStyle/>
          <a:p>
            <a:pPr marL="0" indent="0">
              <a:buNone/>
            </a:pPr>
            <a:r>
              <a:rPr lang="ru-RU" dirty="0"/>
              <a:t>Все супружеские пары вырабатывают для себя свой путь  урегулирования разногласий, и если эта модель плохая, то супружеская жизнь почти всегда ужасна.</a:t>
            </a:r>
          </a:p>
          <a:p>
            <a:pPr marL="0" indent="0">
              <a:buNone/>
            </a:pPr>
            <a:r>
              <a:rPr lang="ru-RU" b="1" dirty="0">
                <a:solidFill>
                  <a:schemeClr val="accent1">
                    <a:lumMod val="75000"/>
                  </a:schemeClr>
                </a:solidFill>
              </a:rPr>
              <a:t>Конфликт</a:t>
            </a:r>
            <a:r>
              <a:rPr lang="ru-RU" dirty="0"/>
              <a:t> – это нормальное явление. Две личности имеют по одному и то же вопросу два разных мнения и хотят прийти к одному мнению или остаться каждый при своем. </a:t>
            </a:r>
          </a:p>
          <a:p>
            <a:pPr marL="0" indent="0">
              <a:buNone/>
            </a:pPr>
            <a:r>
              <a:rPr lang="ru-RU" u="sng" dirty="0">
                <a:solidFill>
                  <a:schemeClr val="accent1">
                    <a:lumMod val="75000"/>
                  </a:schemeClr>
                </a:solidFill>
              </a:rPr>
              <a:t>Конфликт может быть положительным</a:t>
            </a:r>
            <a:r>
              <a:rPr lang="ru-RU" dirty="0"/>
              <a:t>.  </a:t>
            </a:r>
          </a:p>
          <a:p>
            <a:pPr marL="0" indent="0">
              <a:buNone/>
            </a:pPr>
            <a:r>
              <a:rPr lang="ru-RU" dirty="0"/>
              <a:t>В каждой семье происходят такие явления. Это означает, что в семье имеются разногласия, а это и является конфликтом. </a:t>
            </a:r>
          </a:p>
          <a:p>
            <a:pPr marL="0" indent="0">
              <a:buNone/>
            </a:pPr>
            <a:r>
              <a:rPr lang="ru-RU" dirty="0"/>
              <a:t>Если вы не научитесь разрешать конфликты, вы никогда не сможете иметь близкие и теплые взаимоотношения. </a:t>
            </a:r>
          </a:p>
        </p:txBody>
      </p:sp>
      <p:pic>
        <p:nvPicPr>
          <p:cNvPr id="5" name="Рисунок 4"/>
          <p:cNvPicPr>
            <a:picLocks noChangeAspect="1"/>
          </p:cNvPicPr>
          <p:nvPr/>
        </p:nvPicPr>
        <p:blipFill>
          <a:blip r:embed="rId3"/>
          <a:stretch>
            <a:fillRect/>
          </a:stretch>
        </p:blipFill>
        <p:spPr>
          <a:xfrm>
            <a:off x="435720" y="2702624"/>
            <a:ext cx="3924492" cy="245258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239103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Хорошие конфликты</a:t>
            </a:r>
          </a:p>
        </p:txBody>
      </p:sp>
      <p:sp>
        <p:nvSpPr>
          <p:cNvPr id="3" name="Объект 2"/>
          <p:cNvSpPr>
            <a:spLocks noGrp="1"/>
          </p:cNvSpPr>
          <p:nvPr>
            <p:ph idx="1"/>
          </p:nvPr>
        </p:nvSpPr>
        <p:spPr>
          <a:xfrm>
            <a:off x="461483" y="2370295"/>
            <a:ext cx="7680774" cy="4202338"/>
          </a:xfrm>
        </p:spPr>
        <p:txBody>
          <a:bodyPr>
            <a:normAutofit/>
          </a:bodyPr>
          <a:lstStyle/>
          <a:p>
            <a:pPr marL="0" indent="0">
              <a:buNone/>
            </a:pPr>
            <a:r>
              <a:rPr lang="ru-RU" dirty="0"/>
              <a:t>«Супружеское счастье заключается не в том, чтобы никогда не иметь конфликтов, но в том, чтобы научиться, как хорошо решать конфликты».</a:t>
            </a:r>
          </a:p>
          <a:p>
            <a:pPr marL="0" indent="0">
              <a:buNone/>
            </a:pPr>
            <a:r>
              <a:rPr lang="ru-RU" b="1" dirty="0">
                <a:solidFill>
                  <a:schemeClr val="accent1">
                    <a:lumMod val="75000"/>
                  </a:schemeClr>
                </a:solidFill>
              </a:rPr>
              <a:t>КОНФЛИКТ </a:t>
            </a:r>
            <a:r>
              <a:rPr lang="ru-RU" dirty="0"/>
              <a:t>– это столкновение мнений, после которого каждый чувствует себя лучше, так как </a:t>
            </a:r>
            <a:r>
              <a:rPr lang="ru-RU" u="sng" dirty="0">
                <a:solidFill>
                  <a:schemeClr val="accent1">
                    <a:lumMod val="75000"/>
                  </a:schemeClr>
                </a:solidFill>
              </a:rPr>
              <a:t>это столкновение не для победы, а для общения</a:t>
            </a:r>
            <a:r>
              <a:rPr lang="ru-RU" dirty="0"/>
              <a:t>. Каждый имел возможность выслушать, и каждого выслушали. Атмосфера очистилась от грозового разряда, каждый начал понимать другого лучше , чем до этого момента. </a:t>
            </a:r>
          </a:p>
          <a:p>
            <a:r>
              <a:rPr lang="ru-RU" dirty="0"/>
              <a:t>Хорошие конфликтные ситуации пробуждают в нас желание меняться. Христианский путь изменения поведения другого человека – это изменение своего личного поведения</a:t>
            </a:r>
          </a:p>
          <a:p>
            <a:r>
              <a:rPr lang="ru-RU" dirty="0"/>
              <a:t>Гибкость и умение приспособиться – это признак искреннего, настоящего христианства. </a:t>
            </a:r>
          </a:p>
        </p:txBody>
      </p:sp>
      <p:pic>
        <p:nvPicPr>
          <p:cNvPr id="5" name="Рисунок 4"/>
          <p:cNvPicPr>
            <a:picLocks noChangeAspect="1"/>
          </p:cNvPicPr>
          <p:nvPr/>
        </p:nvPicPr>
        <p:blipFill>
          <a:blip r:embed="rId2"/>
          <a:stretch>
            <a:fillRect/>
          </a:stretch>
        </p:blipFill>
        <p:spPr>
          <a:xfrm>
            <a:off x="8142257" y="2726237"/>
            <a:ext cx="3769151" cy="251276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8440881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ГИБКОСТЬ</a:t>
            </a:r>
          </a:p>
        </p:txBody>
      </p:sp>
      <p:sp>
        <p:nvSpPr>
          <p:cNvPr id="3" name="Объект 2"/>
          <p:cNvSpPr>
            <a:spLocks noGrp="1"/>
          </p:cNvSpPr>
          <p:nvPr>
            <p:ph idx="1"/>
          </p:nvPr>
        </p:nvSpPr>
        <p:spPr>
          <a:xfrm>
            <a:off x="6009253" y="3376750"/>
            <a:ext cx="5798168" cy="3545687"/>
          </a:xfrm>
        </p:spPr>
        <p:txBody>
          <a:bodyPr/>
          <a:lstStyle/>
          <a:p>
            <a:r>
              <a:rPr lang="ru-RU" b="1" dirty="0">
                <a:solidFill>
                  <a:schemeClr val="accent1">
                    <a:lumMod val="75000"/>
                  </a:schemeClr>
                </a:solidFill>
              </a:rPr>
              <a:t>Признак хорошего умственного здоровья</a:t>
            </a:r>
          </a:p>
          <a:p>
            <a:pPr marL="0" indent="0">
              <a:buNone/>
            </a:pPr>
            <a:r>
              <a:rPr lang="ru-RU" dirty="0">
                <a:solidFill>
                  <a:schemeClr val="accent1">
                    <a:lumMod val="75000"/>
                  </a:schemeClr>
                </a:solidFill>
              </a:rPr>
              <a:t>«Полноценное умственное здоровье – это гибкость, умение учиться посредством пережитых опытов, умение изменяться с изменениями обстоятельств, способность соглашаться с резонным, логичным аргументом». (Л.С. </a:t>
            </a:r>
            <a:r>
              <a:rPr lang="ru-RU" dirty="0" err="1">
                <a:solidFill>
                  <a:schemeClr val="accent1">
                    <a:lumMod val="75000"/>
                  </a:schemeClr>
                </a:solidFill>
              </a:rPr>
              <a:t>Кьюби</a:t>
            </a:r>
            <a:r>
              <a:rPr lang="ru-RU" dirty="0">
                <a:solidFill>
                  <a:schemeClr val="accent1">
                    <a:lumMod val="75000"/>
                  </a:schemeClr>
                </a:solidFill>
              </a:rPr>
              <a:t>)</a:t>
            </a:r>
          </a:p>
          <a:p>
            <a:pPr marL="0" indent="0">
              <a:buNone/>
            </a:pPr>
            <a:endParaRPr lang="ru-RU" dirty="0"/>
          </a:p>
        </p:txBody>
      </p:sp>
      <p:pic>
        <p:nvPicPr>
          <p:cNvPr id="5" name="Рисунок 4"/>
          <p:cNvPicPr>
            <a:picLocks noChangeAspect="1"/>
          </p:cNvPicPr>
          <p:nvPr/>
        </p:nvPicPr>
        <p:blipFill>
          <a:blip r:embed="rId3"/>
          <a:stretch>
            <a:fillRect/>
          </a:stretch>
        </p:blipFill>
        <p:spPr>
          <a:xfrm>
            <a:off x="927888" y="2810706"/>
            <a:ext cx="4112934" cy="3080730"/>
          </a:xfrm>
          <a:prstGeom prst="rect">
            <a:avLst/>
          </a:prstGeom>
        </p:spPr>
      </p:pic>
    </p:spTree>
    <p:extLst>
      <p:ext uri="{BB962C8B-B14F-4D97-AF65-F5344CB8AC3E}">
        <p14:creationId xmlns:p14="http://schemas.microsoft.com/office/powerpoint/2010/main" val="22557966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Нездоровые пути решения конфликта</a:t>
            </a:r>
          </a:p>
        </p:txBody>
      </p:sp>
      <p:sp>
        <p:nvSpPr>
          <p:cNvPr id="3" name="Объект 2"/>
          <p:cNvSpPr>
            <a:spLocks noGrp="1"/>
          </p:cNvSpPr>
          <p:nvPr>
            <p:ph idx="1"/>
          </p:nvPr>
        </p:nvSpPr>
        <p:spPr>
          <a:xfrm>
            <a:off x="670139" y="2572815"/>
            <a:ext cx="7166700" cy="3723657"/>
          </a:xfrm>
        </p:spPr>
        <p:txBody>
          <a:bodyPr>
            <a:normAutofit/>
          </a:bodyPr>
          <a:lstStyle/>
          <a:p>
            <a:r>
              <a:rPr lang="ru-RU" dirty="0"/>
              <a:t>Сила преимущества</a:t>
            </a:r>
          </a:p>
          <a:p>
            <a:r>
              <a:rPr lang="ru-RU" dirty="0"/>
              <a:t>Нападение «праведностью»</a:t>
            </a:r>
          </a:p>
          <a:p>
            <a:r>
              <a:rPr lang="ru-RU" dirty="0"/>
              <a:t>Злобная клевета</a:t>
            </a:r>
          </a:p>
          <a:p>
            <a:r>
              <a:rPr lang="ru-RU" dirty="0"/>
              <a:t>Нападение без конца</a:t>
            </a:r>
          </a:p>
          <a:p>
            <a:r>
              <a:rPr lang="ru-RU" dirty="0"/>
              <a:t>«Подкрепление» при  нападении</a:t>
            </a:r>
          </a:p>
          <a:p>
            <a:endParaRPr lang="ru-RU" dirty="0"/>
          </a:p>
          <a:p>
            <a:pPr marL="0" indent="0">
              <a:buNone/>
            </a:pPr>
            <a:r>
              <a:rPr lang="ru-RU" dirty="0"/>
              <a:t>Знание пяти «нездоровых» путей, употребляемых членами семей в решении проблем взаимоотношений может во многих случаях помочь многим вовремя остановиться и внимательно отнестись к избранию путей решения.</a:t>
            </a:r>
          </a:p>
        </p:txBody>
      </p:sp>
      <p:pic>
        <p:nvPicPr>
          <p:cNvPr id="4" name="Рисунок 3"/>
          <p:cNvPicPr>
            <a:picLocks noChangeAspect="1"/>
          </p:cNvPicPr>
          <p:nvPr/>
        </p:nvPicPr>
        <p:blipFill>
          <a:blip r:embed="rId3"/>
          <a:stretch>
            <a:fillRect/>
          </a:stretch>
        </p:blipFill>
        <p:spPr>
          <a:xfrm>
            <a:off x="7750921" y="2713964"/>
            <a:ext cx="3680676" cy="245189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0649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3 способа улаживания конфликта</a:t>
            </a:r>
          </a:p>
        </p:txBody>
      </p:sp>
      <p:sp>
        <p:nvSpPr>
          <p:cNvPr id="3" name="Объект 2"/>
          <p:cNvSpPr>
            <a:spLocks noGrp="1"/>
          </p:cNvSpPr>
          <p:nvPr>
            <p:ph idx="1"/>
          </p:nvPr>
        </p:nvSpPr>
        <p:spPr>
          <a:xfrm>
            <a:off x="651729" y="2597362"/>
            <a:ext cx="6841442" cy="4190063"/>
          </a:xfrm>
        </p:spPr>
        <p:txBody>
          <a:bodyPr>
            <a:normAutofit/>
          </a:bodyPr>
          <a:lstStyle/>
          <a:p>
            <a:r>
              <a:rPr lang="ru-RU" dirty="0"/>
              <a:t>Отступление</a:t>
            </a:r>
          </a:p>
          <a:p>
            <a:pPr lvl="1"/>
            <a:r>
              <a:rPr lang="ru-RU" dirty="0"/>
              <a:t>Должно быть добровольным без нажима извне</a:t>
            </a:r>
          </a:p>
          <a:p>
            <a:pPr lvl="1"/>
            <a:r>
              <a:rPr lang="ru-RU" dirty="0"/>
              <a:t>Ни один из супругов не должен ожидать от другого полного подчинения</a:t>
            </a:r>
          </a:p>
          <a:p>
            <a:r>
              <a:rPr lang="ru-RU" dirty="0"/>
              <a:t>Компромисс</a:t>
            </a:r>
          </a:p>
          <a:p>
            <a:r>
              <a:rPr lang="ru-RU" dirty="0"/>
              <a:t>Сосуществование</a:t>
            </a:r>
          </a:p>
          <a:p>
            <a:pPr marL="0" indent="0">
              <a:buNone/>
            </a:pPr>
            <a:r>
              <a:rPr lang="ru-RU" b="1" dirty="0">
                <a:solidFill>
                  <a:schemeClr val="accent1">
                    <a:lumMod val="75000"/>
                  </a:schemeClr>
                </a:solidFill>
              </a:rPr>
              <a:t>Цель супружеских отношений </a:t>
            </a:r>
            <a:r>
              <a:rPr lang="ru-RU" dirty="0"/>
              <a:t>– </a:t>
            </a:r>
            <a:r>
              <a:rPr lang="ru-RU" dirty="0">
                <a:solidFill>
                  <a:schemeClr val="accent1">
                    <a:lumMod val="75000"/>
                  </a:schemeClr>
                </a:solidFill>
              </a:rPr>
              <a:t>не думать одинаково, а думать вместе. </a:t>
            </a:r>
          </a:p>
          <a:p>
            <a:pPr marL="0" indent="0" algn="ctr">
              <a:buNone/>
            </a:pPr>
            <a:r>
              <a:rPr lang="ru-RU" u="sng" dirty="0">
                <a:solidFill>
                  <a:schemeClr val="accent1">
                    <a:lumMod val="75000"/>
                  </a:schemeClr>
                </a:solidFill>
              </a:rPr>
              <a:t>Не фокусируйте свое внимание на то, чтобы выяснять, кто прав, а кто не прав, но изберите самый короткий путь, чтобы поступить правильно вместе. </a:t>
            </a:r>
          </a:p>
        </p:txBody>
      </p:sp>
      <p:pic>
        <p:nvPicPr>
          <p:cNvPr id="4" name="Рисунок 3"/>
          <p:cNvPicPr>
            <a:picLocks noChangeAspect="1"/>
          </p:cNvPicPr>
          <p:nvPr/>
        </p:nvPicPr>
        <p:blipFill>
          <a:blip r:embed="rId3"/>
          <a:stretch>
            <a:fillRect/>
          </a:stretch>
        </p:blipFill>
        <p:spPr>
          <a:xfrm>
            <a:off x="7615397" y="3081337"/>
            <a:ext cx="4056394" cy="268736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78214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wipe(down)">
                                      <p:cBhvr>
                                        <p:cTn id="10" dur="500"/>
                                        <p:tgtEl>
                                          <p:spTgt spid="3">
                                            <p:txEl>
                                              <p:pRg st="1" end="1"/>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wipe(down)">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down)">
                                      <p:cBhvr>
                                        <p:cTn id="18" dur="500"/>
                                        <p:tgtEl>
                                          <p:spTgt spid="3">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animEffect transition="in" filter="wipe(down)">
                                      <p:cBhvr>
                                        <p:cTn id="23" dur="500"/>
                                        <p:tgtEl>
                                          <p:spTgt spid="3">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5" end="5"/>
                                            </p:txEl>
                                          </p:spTgt>
                                        </p:tgtEl>
                                        <p:attrNameLst>
                                          <p:attrName>style.visibility</p:attrName>
                                        </p:attrNameLst>
                                      </p:cBhvr>
                                      <p:to>
                                        <p:strVal val="visible"/>
                                      </p:to>
                                    </p:set>
                                    <p:animEffect transition="in" filter="wipe(down)">
                                      <p:cBhvr>
                                        <p:cTn id="28" dur="500"/>
                                        <p:tgtEl>
                                          <p:spTgt spid="3">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animEffect transition="in" filter="wipe(down)">
                                      <p:cBhvr>
                                        <p:cTn id="3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Мужчины и общение</a:t>
            </a:r>
          </a:p>
        </p:txBody>
      </p:sp>
      <p:sp>
        <p:nvSpPr>
          <p:cNvPr id="3" name="Объект 2"/>
          <p:cNvSpPr>
            <a:spLocks noGrp="1"/>
          </p:cNvSpPr>
          <p:nvPr>
            <p:ph idx="1"/>
          </p:nvPr>
        </p:nvSpPr>
        <p:spPr>
          <a:xfrm>
            <a:off x="532933" y="2419250"/>
            <a:ext cx="7287152" cy="4329359"/>
          </a:xfrm>
        </p:spPr>
        <p:txBody>
          <a:bodyPr>
            <a:normAutofit/>
          </a:bodyPr>
          <a:lstStyle/>
          <a:p>
            <a:r>
              <a:rPr lang="ru-RU" dirty="0"/>
              <a:t>Для многих мужчин общение является трудным делом</a:t>
            </a:r>
          </a:p>
          <a:p>
            <a:r>
              <a:rPr lang="ru-RU" dirty="0"/>
              <a:t>Они характеризуются как «улитки»</a:t>
            </a:r>
          </a:p>
          <a:p>
            <a:r>
              <a:rPr lang="ru-RU" dirty="0"/>
              <a:t>Однако люди «улитки» обрекают себя на жизнь с очень бедной формой взаимоотношений. Если они не открываются и не позволяют, чтобы другие имели общение с ними, то они никогда не смогут быть в близких отношениях с людьми </a:t>
            </a:r>
          </a:p>
          <a:p>
            <a:r>
              <a:rPr lang="ru-RU" dirty="0"/>
              <a:t>Улитка так быстро закрывается скорее всего потому, что она очень мягкая  и легко ранимая. Не обманывайтесь необщительностью ракушки </a:t>
            </a:r>
          </a:p>
          <a:p>
            <a:r>
              <a:rPr lang="ru-RU" dirty="0"/>
              <a:t>Улитка откроет себя только после длительного и осторожного анализа и только тому человеку, в котором она уверена, что он никогда не причинит ей боль </a:t>
            </a:r>
          </a:p>
        </p:txBody>
      </p:sp>
      <p:pic>
        <p:nvPicPr>
          <p:cNvPr id="4" name="Рисунок 3"/>
          <p:cNvPicPr>
            <a:picLocks noChangeAspect="1"/>
          </p:cNvPicPr>
          <p:nvPr/>
        </p:nvPicPr>
        <p:blipFill>
          <a:blip r:embed="rId3"/>
          <a:stretch>
            <a:fillRect/>
          </a:stretch>
        </p:blipFill>
        <p:spPr>
          <a:xfrm>
            <a:off x="8229601" y="2419251"/>
            <a:ext cx="3389973" cy="1905918"/>
          </a:xfrm>
          <a:prstGeom prst="rect">
            <a:avLst/>
          </a:prstGeom>
        </p:spPr>
      </p:pic>
      <p:pic>
        <p:nvPicPr>
          <p:cNvPr id="5" name="Рисунок 4"/>
          <p:cNvPicPr>
            <a:picLocks noChangeAspect="1"/>
          </p:cNvPicPr>
          <p:nvPr/>
        </p:nvPicPr>
        <p:blipFill>
          <a:blip r:embed="rId4"/>
          <a:stretch>
            <a:fillRect/>
          </a:stretch>
        </p:blipFill>
        <p:spPr>
          <a:xfrm>
            <a:off x="7913977" y="4448583"/>
            <a:ext cx="3271958" cy="2173804"/>
          </a:xfrm>
          <a:prstGeom prst="rect">
            <a:avLst/>
          </a:prstGeom>
        </p:spPr>
      </p:pic>
    </p:spTree>
    <p:extLst>
      <p:ext uri="{BB962C8B-B14F-4D97-AF65-F5344CB8AC3E}">
        <p14:creationId xmlns:p14="http://schemas.microsoft.com/office/powerpoint/2010/main" val="413586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Отсутствие общения причиняет боль мужьям</a:t>
            </a:r>
          </a:p>
        </p:txBody>
      </p:sp>
      <p:sp>
        <p:nvSpPr>
          <p:cNvPr id="3" name="Объект 2"/>
          <p:cNvSpPr>
            <a:spLocks noGrp="1"/>
          </p:cNvSpPr>
          <p:nvPr>
            <p:ph idx="1"/>
          </p:nvPr>
        </p:nvSpPr>
        <p:spPr>
          <a:xfrm>
            <a:off x="639520" y="2423985"/>
            <a:ext cx="10688218" cy="2574360"/>
          </a:xfrm>
        </p:spPr>
        <p:txBody>
          <a:bodyPr>
            <a:normAutofit/>
          </a:bodyPr>
          <a:lstStyle/>
          <a:p>
            <a:r>
              <a:rPr lang="ru-RU" dirty="0"/>
              <a:t>Молчание является нечестным приемом в общении, и в то же время распространенным испытанием любви. </a:t>
            </a:r>
          </a:p>
          <a:p>
            <a:r>
              <a:rPr lang="ru-RU" dirty="0"/>
              <a:t>Наше «эго» с уверенностью считает, что кто-то любит нас так сильно, что он может знать все , о чем мы думаем, и понимать, как мы себя чувствуем без того, чтобы мы говорили об этом. </a:t>
            </a:r>
          </a:p>
          <a:p>
            <a:r>
              <a:rPr lang="ru-RU" dirty="0"/>
              <a:t>Если человек сам не открывает своих чувств другому, то он ни от кого и никогда не должен ожидать, что другие будут любить его так, чтобы можно было угадать его чувства. </a:t>
            </a:r>
          </a:p>
        </p:txBody>
      </p:sp>
      <p:pic>
        <p:nvPicPr>
          <p:cNvPr id="4" name="Рисунок 3"/>
          <p:cNvPicPr>
            <a:picLocks noChangeAspect="1"/>
          </p:cNvPicPr>
          <p:nvPr/>
        </p:nvPicPr>
        <p:blipFill>
          <a:blip r:embed="rId3"/>
          <a:stretch>
            <a:fillRect/>
          </a:stretch>
        </p:blipFill>
        <p:spPr>
          <a:xfrm>
            <a:off x="3809064" y="4805060"/>
            <a:ext cx="4736204" cy="1873275"/>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352356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Отсутствие общения причиняет боль женам</a:t>
            </a:r>
          </a:p>
        </p:txBody>
      </p:sp>
      <p:sp>
        <p:nvSpPr>
          <p:cNvPr id="3" name="Объект 2"/>
          <p:cNvSpPr>
            <a:spLocks noGrp="1"/>
          </p:cNvSpPr>
          <p:nvPr>
            <p:ph idx="1"/>
          </p:nvPr>
        </p:nvSpPr>
        <p:spPr>
          <a:xfrm>
            <a:off x="464946" y="2331423"/>
            <a:ext cx="7820751" cy="4532187"/>
          </a:xfrm>
        </p:spPr>
        <p:txBody>
          <a:bodyPr>
            <a:normAutofit/>
          </a:bodyPr>
          <a:lstStyle/>
          <a:p>
            <a:r>
              <a:rPr lang="ru-RU" sz="2000" dirty="0"/>
              <a:t>Часто женщины чувствуют себя очень одинокими в их супружеской жизни. </a:t>
            </a:r>
          </a:p>
          <a:p>
            <a:r>
              <a:rPr lang="ru-RU" sz="2000" dirty="0"/>
              <a:t>Они желают, чтобы кто-то слушал их, смеялся с ними и помогал им принимать решения. </a:t>
            </a:r>
          </a:p>
          <a:p>
            <a:r>
              <a:rPr lang="ru-RU" sz="2000" dirty="0"/>
              <a:t>Тем мужчинам, которые уделяют время для бесед со своими женами и проявляют к ним чувство благодарности, редко приходится жить с тоскливыми женами.</a:t>
            </a:r>
          </a:p>
          <a:p>
            <a:r>
              <a:rPr lang="ru-RU" sz="2000" dirty="0"/>
              <a:t>С другой стороны, женщинам необходимо развивать взаимоотношения с другими женщинами и иметь свои личные женские интересы. </a:t>
            </a:r>
          </a:p>
        </p:txBody>
      </p:sp>
      <p:pic>
        <p:nvPicPr>
          <p:cNvPr id="4" name="Рисунок 3"/>
          <p:cNvPicPr>
            <a:picLocks noChangeAspect="1"/>
          </p:cNvPicPr>
          <p:nvPr/>
        </p:nvPicPr>
        <p:blipFill>
          <a:blip r:embed="rId3"/>
          <a:stretch>
            <a:fillRect/>
          </a:stretch>
        </p:blipFill>
        <p:spPr>
          <a:xfrm>
            <a:off x="8227878" y="2894665"/>
            <a:ext cx="3574824" cy="266069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7288574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Проблемы в общении</a:t>
            </a:r>
          </a:p>
        </p:txBody>
      </p:sp>
      <p:sp>
        <p:nvSpPr>
          <p:cNvPr id="3" name="Объект 2"/>
          <p:cNvSpPr>
            <a:spLocks noGrp="1"/>
          </p:cNvSpPr>
          <p:nvPr>
            <p:ph idx="1"/>
          </p:nvPr>
        </p:nvSpPr>
        <p:spPr>
          <a:xfrm>
            <a:off x="555373" y="2288805"/>
            <a:ext cx="7668618" cy="4569195"/>
          </a:xfrm>
        </p:spPr>
        <p:txBody>
          <a:bodyPr>
            <a:normAutofit fontScale="92500"/>
          </a:bodyPr>
          <a:lstStyle/>
          <a:p>
            <a:r>
              <a:rPr lang="ru-RU" dirty="0"/>
              <a:t>Разный образ жизни</a:t>
            </a:r>
          </a:p>
          <a:p>
            <a:r>
              <a:rPr lang="ru-RU" dirty="0"/>
              <a:t>Разные нужды</a:t>
            </a:r>
          </a:p>
          <a:p>
            <a:r>
              <a:rPr lang="ru-RU" dirty="0"/>
              <a:t>Умение делиться предполагает силу </a:t>
            </a:r>
          </a:p>
          <a:p>
            <a:pPr lvl="1"/>
            <a:r>
              <a:rPr lang="ru-RU" dirty="0"/>
              <a:t>Мужчины часто думают, что молчание делает их «настоящими мужчинами»</a:t>
            </a:r>
          </a:p>
          <a:p>
            <a:pPr lvl="1"/>
            <a:r>
              <a:rPr lang="ru-RU" dirty="0"/>
              <a:t>Молчанием мужья хотят оградить своих жен от проблем , когда переживают за их совместное будущее или за семейные финансы</a:t>
            </a:r>
          </a:p>
          <a:p>
            <a:pPr lvl="1"/>
            <a:r>
              <a:rPr lang="ru-RU" dirty="0"/>
              <a:t>Боятся, что потеряют уважение своих жен, если открыто признаются в своих переживаниях</a:t>
            </a:r>
          </a:p>
          <a:p>
            <a:pPr marL="457200" lvl="1" indent="0" algn="ctr">
              <a:buNone/>
            </a:pPr>
            <a:r>
              <a:rPr lang="ru-RU" sz="2200" dirty="0">
                <a:solidFill>
                  <a:srgbClr val="002060"/>
                </a:solidFill>
              </a:rPr>
              <a:t>Наоборот, ничто так крепко не объединяет супружескую пару, как выявление и решение  проблем вместе. Мужественные мужчины доказывают свою силу умением всем делиться со своими женами.</a:t>
            </a:r>
            <a:endParaRPr lang="ru-RU" sz="1300" b="1" dirty="0">
              <a:solidFill>
                <a:srgbClr val="002060"/>
              </a:solidFill>
            </a:endParaRPr>
          </a:p>
          <a:p>
            <a:pPr lvl="1"/>
            <a:endParaRPr lang="ru-RU" dirty="0"/>
          </a:p>
        </p:txBody>
      </p:sp>
      <p:pic>
        <p:nvPicPr>
          <p:cNvPr id="4" name="Рисунок 3"/>
          <p:cNvPicPr>
            <a:picLocks noChangeAspect="1"/>
          </p:cNvPicPr>
          <p:nvPr/>
        </p:nvPicPr>
        <p:blipFill>
          <a:blip r:embed="rId3"/>
          <a:stretch>
            <a:fillRect/>
          </a:stretch>
        </p:blipFill>
        <p:spPr>
          <a:xfrm>
            <a:off x="8347405" y="2690045"/>
            <a:ext cx="3296001" cy="224942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7737946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3">
                                            <p:txEl>
                                              <p:pRg st="3" end="3"/>
                                            </p:txEl>
                                          </p:spTgt>
                                        </p:tgtEl>
                                        <p:attrNameLst>
                                          <p:attrName>style.visibility</p:attrName>
                                        </p:attrNameLst>
                                      </p:cBhvr>
                                      <p:to>
                                        <p:strVal val="visible"/>
                                      </p:to>
                                    </p:set>
                                    <p:animEffect transition="in" filter="fade">
                                      <p:cBhvr>
                                        <p:cTn id="26" dur="1000"/>
                                        <p:tgtEl>
                                          <p:spTgt spid="3">
                                            <p:txEl>
                                              <p:pRg st="3" end="3"/>
                                            </p:txEl>
                                          </p:spTgt>
                                        </p:tgtEl>
                                      </p:cBhvr>
                                    </p:animEffect>
                                    <p:anim calcmode="lin" valueType="num">
                                      <p:cBhvr>
                                        <p:cTn id="27"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Effect transition="in" filter="fade">
                                      <p:cBhvr>
                                        <p:cTn id="31" dur="1000"/>
                                        <p:tgtEl>
                                          <p:spTgt spid="3">
                                            <p:txEl>
                                              <p:pRg st="4" end="4"/>
                                            </p:txEl>
                                          </p:spTgt>
                                        </p:tgtEl>
                                      </p:cBhvr>
                                    </p:animEffect>
                                    <p:anim calcmode="lin" valueType="num">
                                      <p:cBhvr>
                                        <p:cTn id="3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3">
                                            <p:txEl>
                                              <p:pRg st="4" end="4"/>
                                            </p:txEl>
                                          </p:spTgt>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1000"/>
                                        <p:tgtEl>
                                          <p:spTgt spid="3">
                                            <p:txEl>
                                              <p:pRg st="5" end="5"/>
                                            </p:txEl>
                                          </p:spTgt>
                                        </p:tgtEl>
                                      </p:cBhvr>
                                    </p:animEffect>
                                    <p:anim calcmode="lin" valueType="num">
                                      <p:cBhvr>
                                        <p:cTn id="37"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8" dur="1000" fill="hold"/>
                                        <p:tgtEl>
                                          <p:spTgt spid="3">
                                            <p:txEl>
                                              <p:pRg st="5" end="5"/>
                                            </p:txEl>
                                          </p:spTgt>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1000"/>
                                        <p:tgtEl>
                                          <p:spTgt spid="3">
                                            <p:txEl>
                                              <p:pRg st="6" end="6"/>
                                            </p:txEl>
                                          </p:spTgt>
                                        </p:tgtEl>
                                      </p:cBhvr>
                                    </p:animEffect>
                                    <p:anim calcmode="lin" valueType="num">
                                      <p:cBhvr>
                                        <p:cTn id="42"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3"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Возобновите ухаживание при вашем общении</a:t>
            </a:r>
          </a:p>
        </p:txBody>
      </p:sp>
      <p:sp>
        <p:nvSpPr>
          <p:cNvPr id="3" name="Объект 2"/>
          <p:cNvSpPr>
            <a:spLocks noGrp="1"/>
          </p:cNvSpPr>
          <p:nvPr>
            <p:ph idx="1"/>
          </p:nvPr>
        </p:nvSpPr>
        <p:spPr>
          <a:xfrm>
            <a:off x="650070" y="2446424"/>
            <a:ext cx="7725385" cy="4268525"/>
          </a:xfrm>
        </p:spPr>
        <p:txBody>
          <a:bodyPr>
            <a:normAutofit lnSpcReduction="10000"/>
          </a:bodyPr>
          <a:lstStyle/>
          <a:p>
            <a:r>
              <a:rPr lang="ru-RU" dirty="0"/>
              <a:t>Будни разрушают удовольствия ухаживания друг за другом</a:t>
            </a:r>
          </a:p>
          <a:p>
            <a:r>
              <a:rPr lang="ru-RU" dirty="0"/>
              <a:t>Мужчина склонен к игнорированию романтики, которую он проявлял во время ухаживания. </a:t>
            </a:r>
          </a:p>
          <a:p>
            <a:r>
              <a:rPr lang="ru-RU" dirty="0"/>
              <a:t>Он с головой уходит в свою работу и считает, что если семья материально обеспечена, то этого достаточно, чтобы жена была счастлива. </a:t>
            </a:r>
          </a:p>
          <a:p>
            <a:r>
              <a:rPr lang="ru-RU" dirty="0"/>
              <a:t>Жена тоже может быть слишком занятой.</a:t>
            </a:r>
          </a:p>
          <a:p>
            <a:r>
              <a:rPr lang="ru-RU" dirty="0"/>
              <a:t>Её время занимают дети или какие-либо другие обязанности, так что она может забыть о муже, который как и прежде нуждается в ее любви и внимании. </a:t>
            </a:r>
          </a:p>
          <a:p>
            <a:pPr marL="0" indent="0" algn="ctr">
              <a:buNone/>
            </a:pPr>
            <a:r>
              <a:rPr lang="ru-RU" dirty="0">
                <a:solidFill>
                  <a:schemeClr val="accent1">
                    <a:lumMod val="60000"/>
                    <a:lumOff val="40000"/>
                  </a:schemeClr>
                </a:solidFill>
              </a:rPr>
              <a:t>И мужу и жене необходимо вспомнить то романтическое время ухаживания и попробовать общаться так, как они общались, когда ухаживали друг за другом до брака.</a:t>
            </a:r>
          </a:p>
        </p:txBody>
      </p:sp>
      <p:pic>
        <p:nvPicPr>
          <p:cNvPr id="4" name="Рисунок 3"/>
          <p:cNvPicPr>
            <a:picLocks noChangeAspect="1"/>
          </p:cNvPicPr>
          <p:nvPr/>
        </p:nvPicPr>
        <p:blipFill>
          <a:blip r:embed="rId3"/>
          <a:stretch>
            <a:fillRect/>
          </a:stretch>
        </p:blipFill>
        <p:spPr>
          <a:xfrm>
            <a:off x="8557784" y="2905884"/>
            <a:ext cx="3326241" cy="22186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432377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a:blip r:embed="rId3"/>
          <a:stretch>
            <a:fillRect/>
          </a:stretch>
        </p:blipFill>
        <p:spPr>
          <a:xfrm>
            <a:off x="8896549" y="2939953"/>
            <a:ext cx="3030153" cy="2535228"/>
          </a:xfrm>
          <a:prstGeom prst="rect">
            <a:avLst/>
          </a:prstGeom>
        </p:spPr>
      </p:pic>
      <p:sp>
        <p:nvSpPr>
          <p:cNvPr id="2" name="Заголовок 1"/>
          <p:cNvSpPr>
            <a:spLocks noGrp="1"/>
          </p:cNvSpPr>
          <p:nvPr>
            <p:ph type="title"/>
          </p:nvPr>
        </p:nvSpPr>
        <p:spPr/>
        <p:txBody>
          <a:bodyPr/>
          <a:lstStyle/>
          <a:p>
            <a:r>
              <a:rPr lang="ru-RU" dirty="0"/>
              <a:t>Учитесь слушать</a:t>
            </a:r>
          </a:p>
        </p:txBody>
      </p:sp>
      <p:sp>
        <p:nvSpPr>
          <p:cNvPr id="3" name="Объект 2"/>
          <p:cNvSpPr>
            <a:spLocks noGrp="1"/>
          </p:cNvSpPr>
          <p:nvPr>
            <p:ph idx="1"/>
          </p:nvPr>
        </p:nvSpPr>
        <p:spPr>
          <a:xfrm>
            <a:off x="565924" y="2653988"/>
            <a:ext cx="8780030" cy="3988033"/>
          </a:xfrm>
        </p:spPr>
        <p:txBody>
          <a:bodyPr>
            <a:normAutofit/>
          </a:bodyPr>
          <a:lstStyle/>
          <a:p>
            <a:r>
              <a:rPr lang="ru-RU" sz="2000" dirty="0"/>
              <a:t>Некоторые люди постоянно трещат как сороки.</a:t>
            </a:r>
          </a:p>
          <a:p>
            <a:r>
              <a:rPr lang="ru-RU" sz="2000" dirty="0"/>
              <a:t>Сороки способствуют появлению улиток. Они так много говорят, что никогда не слышат, что их супруг пытается сказать. В конце концов супруг сдается и удаляется в свою ракушку. </a:t>
            </a:r>
          </a:p>
          <a:p>
            <a:r>
              <a:rPr lang="ru-RU" sz="2000" dirty="0"/>
              <a:t>Сороки думают, что если они много говорят, то они являются хорошими собеседниками.</a:t>
            </a:r>
          </a:p>
          <a:p>
            <a:r>
              <a:rPr lang="ru-RU" sz="2000" dirty="0"/>
              <a:t>Сороки часто жалуются, что им приходится жить с улитками, никогда не осознавая, что они сами сотворили такого мужа. </a:t>
            </a:r>
          </a:p>
          <a:p>
            <a:pPr marL="0" indent="0" algn="ctr">
              <a:buNone/>
            </a:pPr>
            <a:r>
              <a:rPr lang="ru-RU" sz="2000" dirty="0">
                <a:solidFill>
                  <a:schemeClr val="accent1">
                    <a:lumMod val="60000"/>
                    <a:lumOff val="40000"/>
                  </a:schemeClr>
                </a:solidFill>
              </a:rPr>
              <a:t>В каждом дружеском общении есть двойная обязанность – говорить и слушать, быть понятым и понимать.</a:t>
            </a:r>
          </a:p>
        </p:txBody>
      </p:sp>
    </p:spTree>
    <p:extLst>
      <p:ext uri="{BB962C8B-B14F-4D97-AF65-F5344CB8AC3E}">
        <p14:creationId xmlns:p14="http://schemas.microsoft.com/office/powerpoint/2010/main" val="828815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вет директоров">
  <a:themeElements>
    <a:clrScheme name="Совет директоров">
      <a:dk1>
        <a:sysClr val="windowText" lastClr="000000"/>
      </a:dk1>
      <a:lt1>
        <a:sysClr val="window" lastClr="FFFFFF"/>
      </a:lt1>
      <a:dk2>
        <a:srgbClr val="3B3059"/>
      </a:dk2>
      <a:lt2>
        <a:srgbClr val="EBEBEB"/>
      </a:lt2>
      <a:accent1>
        <a:srgbClr val="B31166"/>
      </a:accent1>
      <a:accent2>
        <a:srgbClr val="E33D6F"/>
      </a:accent2>
      <a:accent3>
        <a:srgbClr val="E45F3C"/>
      </a:accent3>
      <a:accent4>
        <a:srgbClr val="E9943A"/>
      </a:accent4>
      <a:accent5>
        <a:srgbClr val="9B6BF2"/>
      </a:accent5>
      <a:accent6>
        <a:srgbClr val="D53DD0"/>
      </a:accent6>
      <a:hlink>
        <a:srgbClr val="8F8F8F"/>
      </a:hlink>
      <a:folHlink>
        <a:srgbClr val="A5A5A5"/>
      </a:folHlink>
    </a:clrScheme>
    <a:fontScheme name="Совет директоров">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овет директоров">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8000"/>
                <a:hueMod val="124000"/>
                <a:satMod val="148000"/>
                <a:lumMod val="124000"/>
              </a:schemeClr>
            </a:gs>
            <a:gs pos="100000">
              <a:schemeClr val="phClr">
                <a:shade val="76000"/>
                <a:hueMod val="89000"/>
                <a:satMod val="164000"/>
                <a:lumMod val="56000"/>
              </a:schemeClr>
            </a:gs>
          </a:gsLst>
          <a:path path="circle">
            <a:fillToRect l="45000" t="65000" r="125000" b="100000"/>
          </a:path>
        </a:gradFill>
        <a:blipFill rotWithShape="1">
          <a:blip xmlns:r="http://schemas.openxmlformats.org/officeDocument/2006/relationships" r:embed="rId1">
            <a:duotone>
              <a:schemeClr val="phClr">
                <a:shade val="69000"/>
                <a:hueMod val="91000"/>
                <a:satMod val="164000"/>
                <a:lumMod val="74000"/>
              </a:schemeClr>
              <a:schemeClr val="phClr">
                <a:hueMod val="124000"/>
                <a:satMod val="140000"/>
                <a:lumMod val="142000"/>
              </a:schemeClr>
            </a:duotone>
          </a:blip>
          <a:stretch/>
        </a:blipFill>
      </a:bgFillStyleLst>
    </a:fmtScheme>
  </a:themeElements>
  <a:objectDefaults/>
  <a:extraClrSchemeLst/>
  <a:extLst>
    <a:ext uri="{05A4C25C-085E-4340-85A3-A5531E510DB2}">
      <thm15:themeFamily xmlns:thm15="http://schemas.microsoft.com/office/thememl/2012/main" name="Ion Boardroom" id="{FC33163D-4339-46B1-8EED-24C834239D99}" vid="{B8502691-933B-45FE-8764-BA278511EF27}"/>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 Boardroom</Template>
  <TotalTime>3066</TotalTime>
  <Words>6205</Words>
  <Application>Microsoft Macintosh PowerPoint</Application>
  <PresentationFormat>Широкоэкранный</PresentationFormat>
  <Paragraphs>289</Paragraphs>
  <Slides>35</Slides>
  <Notes>20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35</vt:i4>
      </vt:variant>
    </vt:vector>
  </HeadingPairs>
  <TitlesOfParts>
    <vt:vector size="40" baseType="lpstr">
      <vt:lpstr>Arial</vt:lpstr>
      <vt:lpstr>Calibri</vt:lpstr>
      <vt:lpstr>Century Gothic</vt:lpstr>
      <vt:lpstr>Wingdings 3</vt:lpstr>
      <vt:lpstr>Совет директоров</vt:lpstr>
      <vt:lpstr>Конфликты:  неужели без них нельзя?</vt:lpstr>
      <vt:lpstr>Развитие навыков общения</vt:lpstr>
      <vt:lpstr>Отсутствие общения всегда предшествует краху супружества</vt:lpstr>
      <vt:lpstr>Мужчины и общение</vt:lpstr>
      <vt:lpstr>Отсутствие общения причиняет боль мужьям</vt:lpstr>
      <vt:lpstr>Отсутствие общения причиняет боль женам</vt:lpstr>
      <vt:lpstr>Проблемы в общении</vt:lpstr>
      <vt:lpstr>Возобновите ухаживание при вашем общении</vt:lpstr>
      <vt:lpstr>Учитесь слушать</vt:lpstr>
      <vt:lpstr>Общение может быть не только посредством слов</vt:lpstr>
      <vt:lpstr>Умение понимать  язык молчания мужчины</vt:lpstr>
      <vt:lpstr>Гнев</vt:lpstr>
      <vt:lpstr>Гневу предшествуют другие эмоции, наблюдения, реакции, понятия</vt:lpstr>
      <vt:lpstr>Гнев</vt:lpstr>
      <vt:lpstr>Как справиться с гневом?</vt:lpstr>
      <vt:lpstr>Пример:</vt:lpstr>
      <vt:lpstr>Пример: </vt:lpstr>
      <vt:lpstr>Пример:</vt:lpstr>
      <vt:lpstr>От чего может «взорваться шарик»?</vt:lpstr>
      <vt:lpstr>ЧТО ЖЕ НЕОБХОДИМО ДЕЛАТЬ, ЧТОБЫ  «ШАРИК НЕ ВЗОРВАЛСЯ»? </vt:lpstr>
      <vt:lpstr>3. Роль умения слушать  в обуздании гнева</vt:lpstr>
      <vt:lpstr> Как научиться слушать?</vt:lpstr>
      <vt:lpstr> Как научиться слушать?</vt:lpstr>
      <vt:lpstr> Как научиться слушать?</vt:lpstr>
      <vt:lpstr>Как уладить разногласия</vt:lpstr>
      <vt:lpstr>Гнев может повредить:</vt:lpstr>
      <vt:lpstr>Гнев может повредить:</vt:lpstr>
      <vt:lpstr>Гнев может повредить:</vt:lpstr>
      <vt:lpstr>Гнев может повредить:</vt:lpstr>
      <vt:lpstr>Гнев помогает:</vt:lpstr>
      <vt:lpstr>Конфликты</vt:lpstr>
      <vt:lpstr>Хорошие конфликты</vt:lpstr>
      <vt:lpstr>ГИБКОСТЬ</vt:lpstr>
      <vt:lpstr>Нездоровые пути решения конфликта</vt:lpstr>
      <vt:lpstr>3 способа улаживания конфликта</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Natalia</dc:creator>
  <cp:lastModifiedBy>Natalia Dil</cp:lastModifiedBy>
  <cp:revision>77</cp:revision>
  <dcterms:created xsi:type="dcterms:W3CDTF">2020-10-13T04:03:07Z</dcterms:created>
  <dcterms:modified xsi:type="dcterms:W3CDTF">2022-06-27T11:42:26Z</dcterms:modified>
</cp:coreProperties>
</file>