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7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490"/>
  </p:normalViewPr>
  <p:slideViewPr>
    <p:cSldViewPr snapToGrid="0">
      <p:cViewPr varScale="1">
        <p:scale>
          <a:sx n="121" d="100"/>
          <a:sy n="121" d="100"/>
        </p:scale>
        <p:origin x="7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A2E0B0-8194-4F41-A83D-AD0E692E05FE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36EAEC-975A-4FA7-B22E-7B33F66055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638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Все было значительно проще во времена наших бабушек и дедушек. После того, как жених переносил невесту через порог, она тут же с усердием принималась за свои обязанности – чистить, мыть, шить, печь, а затем растить детей. А тем временем ее муж пахал землю, вел хозяйство, т.е. обеспечивал средства к существованию. Роли, а в зависимости от них и обязанности, были просты и четко определены. В наши дни наблюдается другая картина. Для женщин открылись новые возможности, домашний труд  в наше время значительно облегчен, благодаря автоматизации ручного труда. Это освободило их и позволило вступить в соревнование с мужчинами.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6EAEC-975A-4FA7-B22E-7B33F66055E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38394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6EAEC-975A-4FA7-B22E-7B33F66055E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2402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Так как же наиболее правильно распределить роли и, естественно, обязанности в семье? Где найти то мудрое решение, чтобы брак был счастливым долго? Где найти источник правильного решения? В обществе, мнение которого меняется или в Священном Писании, которое не переписывалось заново и не изменялось.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6EAEC-975A-4FA7-B22E-7B33F66055E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14192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Конечно, если муж заслуживает уважения, то ему повиноваться легче.</a:t>
            </a:r>
          </a:p>
          <a:p>
            <a:endParaRPr lang="ru-RU" dirty="0"/>
          </a:p>
          <a:p>
            <a:r>
              <a:rPr lang="ru-RU" dirty="0"/>
              <a:t>А что вы думаете о повиновении?</a:t>
            </a:r>
          </a:p>
          <a:p>
            <a:endParaRPr lang="ru-RU" dirty="0"/>
          </a:p>
          <a:p>
            <a:r>
              <a:rPr lang="ru-RU" dirty="0"/>
              <a:t>Жена Брюса </a:t>
            </a:r>
            <a:r>
              <a:rPr lang="ru-RU" dirty="0" err="1"/>
              <a:t>Уилкинсона</a:t>
            </a:r>
            <a:r>
              <a:rPr lang="ru-RU" dirty="0"/>
              <a:t>, ведущего программы «Библейский портрет супружества» так ответила на этот вопрос:</a:t>
            </a:r>
          </a:p>
          <a:p>
            <a:endParaRPr lang="ru-RU" dirty="0"/>
          </a:p>
          <a:p>
            <a:r>
              <a:rPr lang="ru-RU" dirty="0"/>
              <a:t>«Очень трудно быть покорной, т.к. я знаю, что часто муж не прав, а я права и если муж примет это неверное решение, то пострадаем мы и дети. Был однажды именно такой случай, когда я была уверена, что он принял неверное решение. Но я дала шанс Богу самому изменить решение мужа. Я подумала тогда, что может Господь, хочет чему-то научить моего мужа, может быть исправить какую-то черту его характера. Подчиниться мужу – вот моя обязанность и это не моя, а Божья воля и я могу доверять Богу.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6EAEC-975A-4FA7-B22E-7B33F66055E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351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Даже внутри Божьего триединства действует закон повиновения.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6EAEC-975A-4FA7-B22E-7B33F66055E6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640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Мужчины, не бойтесь быть руководителями. Придет время, когда Христос соберет вас и спросит, что вы сделали со своей жизнью, как вы выполнили свою роль в семье.</a:t>
            </a:r>
          </a:p>
          <a:p>
            <a:endParaRPr lang="ru-RU" dirty="0"/>
          </a:p>
          <a:p>
            <a:r>
              <a:rPr lang="ru-RU" dirty="0"/>
              <a:t>Скажет ли Он: «Хорошо, добрый и верный раб, в малом ты был верен, над многим тебя поставлю – возьми в управление 10 городов!». Насколько вы преданы своей роли, определит вашу будущность.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6EAEC-975A-4FA7-B22E-7B33F66055E6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4495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6EAEC-975A-4FA7-B22E-7B33F66055E6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5564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Муж, являющийся главой и опорой для жены, способный поставить себя на ее место, и посмотреть на супружескую жизнь ее глазами, проявляя понимание, не будет излишне требователен и строг. Если муж видит, что жена устала после трудного дня, он не оставит ее одну на кухне, но поможет даже без просьбы с ее стороны и при этом совсем не роняет своего мужского достоинства, участвуя в женской работе.</a:t>
            </a:r>
          </a:p>
          <a:p>
            <a:endParaRPr lang="ru-RU" dirty="0"/>
          </a:p>
          <a:p>
            <a:r>
              <a:rPr lang="ru-RU" dirty="0"/>
              <a:t>Точно также и жена, когда он что-то строит или работает во дворе, старается помочь в его работе – подать инструмент, поддержать доски или просто поднять настроение.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36EAEC-975A-4FA7-B22E-7B33F66055E6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7237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Oval 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76279" y="1792223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/>
                </a:solidFill>
              </a:defRPr>
            </a:lvl1pPr>
          </a:lstStyle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63575" y="3226820"/>
            <a:ext cx="3859795" cy="304801"/>
          </a:xfrm>
        </p:spPr>
        <p:txBody>
          <a:bodyPr anchor="b"/>
          <a:lstStyle>
            <a:lvl1pPr>
              <a:defRPr b="0" i="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7" name="Rectangle 16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1008" y="292608"/>
            <a:ext cx="838199" cy="767687"/>
          </a:xfrm>
        </p:spPr>
        <p:txBody>
          <a:bodyPr/>
          <a:lstStyle>
            <a:lvl1pPr>
              <a:defRPr sz="2800" b="0" i="0"/>
            </a:lvl1pPr>
          </a:lstStyle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4271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965945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6" y="5532683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256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063416"/>
            <a:ext cx="8825659" cy="1379755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282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6" name="Rectangle 15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1" name="TextBox 10"/>
          <p:cNvSpPr txBox="1"/>
          <p:nvPr/>
        </p:nvSpPr>
        <p:spPr bwMode="gray">
          <a:xfrm>
            <a:off x="898295" y="603589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705137" y="2613787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sz="9600" dirty="0"/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980517"/>
            <a:ext cx="8460983" cy="2705034"/>
          </a:xfrm>
        </p:spPr>
        <p:txBody>
          <a:bodyPr anchor="ctr"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86515"/>
            <a:ext cx="7725772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14393"/>
            <a:ext cx="8825659" cy="1012664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4" name="Rectangle 23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559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2404477"/>
            <a:ext cx="8825659" cy="178870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8587" y="5024967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630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10999"/>
            <a:ext cx="312916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4" y="3187261"/>
            <a:ext cx="3129168" cy="283979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10999"/>
            <a:ext cx="31453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87261"/>
            <a:ext cx="3145380" cy="283979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6701" y="2603500"/>
            <a:ext cx="3157448" cy="576261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6700" y="3187261"/>
            <a:ext cx="3161029" cy="2839794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162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20744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2" y="2611246"/>
            <a:ext cx="2691242" cy="1583764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3" y="5109107"/>
            <a:ext cx="3020745" cy="91794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3" y="2642840"/>
            <a:ext cx="2691242" cy="155217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8865" y="5109107"/>
            <a:ext cx="3050438" cy="92140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3434" y="4532845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18992"/>
            <a:ext cx="2691242" cy="1576018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3434" y="5109107"/>
            <a:ext cx="3054127" cy="89634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2469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0435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3" name="Rectangle 12"/>
            <p:cNvSpPr/>
            <p:nvPr/>
          </p:nvSpPr>
          <p:spPr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97430"/>
            <a:ext cx="1409965" cy="4729626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97429"/>
            <a:ext cx="6247546" cy="472962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Rectangle 17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926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1058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8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677644"/>
            <a:ext cx="4351023" cy="2283823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852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1368" y="2603500"/>
            <a:ext cx="4828744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1" y="2603500"/>
            <a:ext cx="4825159" cy="3377705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475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36063"/>
            <a:ext cx="48251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212326"/>
            <a:ext cx="4825158" cy="280747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1" y="2603499"/>
            <a:ext cx="4825160" cy="60882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212327"/>
            <a:ext cx="4825159" cy="2807474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037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3536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167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9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5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1029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8" name="Rectangle 7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693332"/>
            <a:ext cx="3860259" cy="173566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2" y="1143000"/>
            <a:ext cx="3227192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5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Rectangle 14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19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42000"/>
                    <a:hueMod val="42000"/>
                    <a:satMod val="124000"/>
                    <a:lumMod val="62000"/>
                  </a:schemeClr>
                  <a:schemeClr val="dk2">
                    <a:tint val="96000"/>
                    <a:satMod val="130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Oval 40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9" name="Oval 3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1587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4000"/>
                  </a:schemeClr>
                </a:gs>
                <a:gs pos="73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Oval 3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Oval 48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1000"/>
                  </a:schemeClr>
                </a:gs>
                <a:gs pos="75000">
                  <a:schemeClr val="accent1">
                    <a:lumMod val="60000"/>
                    <a:lumOff val="40000"/>
                    <a:alpha val="0"/>
                  </a:schemeClr>
                </a:gs>
                <a:gs pos="36000">
                  <a:schemeClr val="accent1">
                    <a:lumMod val="60000"/>
                    <a:lumOff val="40000"/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5239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  <a:alpha val="10000"/>
                  </a:schemeClr>
                </a:gs>
                <a:gs pos="66000">
                  <a:schemeClr val="accent1">
                    <a:lumMod val="60000"/>
                    <a:lumOff val="40000"/>
                    <a:alpha val="0"/>
                  </a:schemeClr>
                </a:gs>
                <a:gs pos="31000">
                  <a:schemeClr val="accent1">
                    <a:lumMod val="60000"/>
                    <a:lumOff val="40000"/>
                    <a:alpha val="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47920"/>
            <a:ext cx="8761413" cy="728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9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0938" y="6394407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54542378-CBA8-4B31-8BC8-96BCD749578D}" type="datetimeFigureOut">
              <a:rPr lang="ru-RU" smtClean="0"/>
              <a:t>27.06.2022</a:t>
            </a:fld>
            <a:endParaRPr lang="ru-RU"/>
          </a:p>
        </p:txBody>
      </p:sp>
      <p:sp>
        <p:nvSpPr>
          <p:cNvPr id="20" name="Rectangle 19"/>
          <p:cNvSpPr/>
          <p:nvPr/>
        </p:nvSpPr>
        <p:spPr>
          <a:xfrm>
            <a:off x="1044372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CA7D438-354F-4702-B31B-8C1E9BBE97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425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2018" y="2049245"/>
            <a:ext cx="6407077" cy="2876174"/>
          </a:xfrm>
        </p:spPr>
        <p:txBody>
          <a:bodyPr/>
          <a:lstStyle/>
          <a:p>
            <a:pPr algn="ctr"/>
            <a:r>
              <a:rPr lang="ru-RU" dirty="0"/>
              <a:t>Кто из нас главный? Распределяем роли в семье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4727" y="5271043"/>
            <a:ext cx="8825658" cy="861420"/>
          </a:xfrm>
        </p:spPr>
        <p:txBody>
          <a:bodyPr/>
          <a:lstStyle/>
          <a:p>
            <a:r>
              <a:rPr lang="ru-RU" dirty="0"/>
              <a:t>4-я встреча Курса «добрачное консультирование»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8607" y="2101519"/>
            <a:ext cx="4773290" cy="25377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BB01122-BFFD-5673-3350-22067EBEF742}"/>
              </a:ext>
            </a:extLst>
          </p:cNvPr>
          <p:cNvSpPr txBox="1"/>
          <p:nvPr/>
        </p:nvSpPr>
        <p:spPr>
          <a:xfrm>
            <a:off x="4274027" y="5698925"/>
            <a:ext cx="364394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KG" sz="1600" dirty="0">
                <a:solidFill>
                  <a:schemeClr val="bg1"/>
                </a:solidFill>
              </a:rPr>
              <a:t>Автор презентации: Диль Наталья</a:t>
            </a:r>
          </a:p>
          <a:p>
            <a:r>
              <a:rPr lang="ru-KG" sz="1600" dirty="0">
                <a:solidFill>
                  <a:schemeClr val="bg1"/>
                </a:solidFill>
              </a:rPr>
              <a:t>Кыргызская Миссии ЮУМ 2022г.</a:t>
            </a:r>
          </a:p>
          <a:p>
            <a:endParaRPr lang="ru-KG" dirty="0"/>
          </a:p>
        </p:txBody>
      </p:sp>
    </p:spTree>
    <p:extLst>
      <p:ext uri="{BB962C8B-B14F-4D97-AF65-F5344CB8AC3E}">
        <p14:creationId xmlns:p14="http://schemas.microsoft.com/office/powerpoint/2010/main" val="8852105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Роль мужа - лидер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8363" y="2575450"/>
            <a:ext cx="6923181" cy="40946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Почему сегодня мало мужчин, которые лидеры в своей семье, ведь в глубине души у них есть желание руководить? В основном из-за заниженной самооценки.</a:t>
            </a:r>
          </a:p>
          <a:p>
            <a:pPr marL="0" indent="0">
              <a:buNone/>
            </a:pPr>
            <a:r>
              <a:rPr lang="ru-RU" b="1" dirty="0"/>
              <a:t>Существует 3 заблуждения:</a:t>
            </a:r>
          </a:p>
          <a:p>
            <a:r>
              <a:rPr lang="ru-RU" dirty="0"/>
              <a:t>У меня знаний недостаточно, я не знаю как. (Но жена ведь тоже не знает!)</a:t>
            </a:r>
          </a:p>
          <a:p>
            <a:r>
              <a:rPr lang="ru-RU" dirty="0"/>
              <a:t>Я не уверен, я боюсь, что приму неправильное решение! Не хочу отвечать за последствия. (Страх знаком всем людям, но нужно набраться мужества)</a:t>
            </a:r>
          </a:p>
          <a:p>
            <a:r>
              <a:rPr lang="ru-RU" dirty="0"/>
              <a:t>Кто я такой? Я не бизнесмен, не начальник! (Бог дает вам авторитет)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4474" y="3015976"/>
            <a:ext cx="3997023" cy="22458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9614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Роль мужа – лидер!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03706" y="2434660"/>
            <a:ext cx="7292760" cy="4280290"/>
          </a:xfrm>
        </p:spPr>
        <p:txBody>
          <a:bodyPr>
            <a:normAutofit/>
          </a:bodyPr>
          <a:lstStyle/>
          <a:p>
            <a:r>
              <a:rPr lang="ru-RU" dirty="0"/>
              <a:t>Современный мир переживает кризис лидерства. Где те люди, которые вели бы за собой семьи? Чаще всего именно отсутствие мужского руководства в семье является причиной многих возникающих проблем в браке.</a:t>
            </a:r>
          </a:p>
          <a:p>
            <a:r>
              <a:rPr lang="ru-RU" dirty="0"/>
              <a:t>Мужья не желают исполнять роль главы семьи, особенно в том, что касается духовной жизни. Это неизменно сказывается на состоянии жены, которая было создана Богом как помощница мужу.</a:t>
            </a:r>
          </a:p>
          <a:p>
            <a:r>
              <a:rPr lang="ru-RU" dirty="0"/>
              <a:t>Если мужчине отведена роль главы семьи, это совсем не значит, что он умнее или лучше своей жены. В глазах Господа оба равны, просто у каждого своя роль, чтобы семья могла нормально функционировать.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002" y="2935279"/>
            <a:ext cx="3796931" cy="2088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4169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Роль мужа – лидер!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2933" y="2451488"/>
            <a:ext cx="5587376" cy="4229803"/>
          </a:xfrm>
        </p:spPr>
        <p:txBody>
          <a:bodyPr>
            <a:normAutofit/>
          </a:bodyPr>
          <a:lstStyle/>
          <a:p>
            <a:r>
              <a:rPr lang="ru-RU" sz="2400" dirty="0"/>
              <a:t>Конечно, вы не заслужили это, но вы лидер, вас назначил Бог.</a:t>
            </a:r>
          </a:p>
          <a:p>
            <a:r>
              <a:rPr lang="ru-RU" sz="2400" dirty="0"/>
              <a:t>Как только вы говорите перед алтарем: «да, я беру эту женщину в жены», - с этого момента вы – лидер!</a:t>
            </a:r>
          </a:p>
          <a:p>
            <a:r>
              <a:rPr lang="ru-RU" sz="2400" dirty="0"/>
              <a:t>Но если вы пассивны, если вы не берете ответственность на себя, то вы поступаете против воли Бога.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3001" y="2670271"/>
            <a:ext cx="5425817" cy="27824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1437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Лидер в семье, это значит что вы: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347" y="2440269"/>
            <a:ext cx="7909840" cy="4235411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Хранитель душевного покоя</a:t>
            </a:r>
            <a:r>
              <a:rPr lang="ru-RU" dirty="0"/>
              <a:t>. Сосед устраивает разборки и требует что-то, жена отвечает: сейчас муж выйдет и разберется. Жена за таким мужем, как за каменной стеной.</a:t>
            </a:r>
          </a:p>
          <a:p>
            <a:r>
              <a:rPr lang="ru-RU" b="1" dirty="0"/>
              <a:t>Защитник. </a:t>
            </a:r>
            <a:r>
              <a:rPr lang="ru-RU" dirty="0"/>
              <a:t>Защитит ее от любой обиды, даже от собственных детей.</a:t>
            </a:r>
          </a:p>
          <a:p>
            <a:r>
              <a:rPr lang="ru-RU" b="1" dirty="0"/>
              <a:t>Кормилец, добытчик.</a:t>
            </a:r>
          </a:p>
          <a:p>
            <a:r>
              <a:rPr lang="ru-RU" b="1" dirty="0"/>
              <a:t>Разведчик</a:t>
            </a:r>
            <a:r>
              <a:rPr lang="ru-RU" dirty="0"/>
              <a:t>, который находит правильное направление, делает выбор дороги, по которой следует ехать.</a:t>
            </a:r>
          </a:p>
          <a:p>
            <a:r>
              <a:rPr lang="ru-RU" b="1" dirty="0"/>
              <a:t>Священник в семье</a:t>
            </a:r>
            <a:r>
              <a:rPr lang="ru-RU" dirty="0"/>
              <a:t> - роль духовного лидера, забота о посещении церкви.</a:t>
            </a:r>
          </a:p>
          <a:p>
            <a:r>
              <a:rPr lang="ru-RU" b="1" dirty="0"/>
              <a:t>Врач сокрушенного сердца</a:t>
            </a:r>
            <a:r>
              <a:rPr lang="ru-RU" dirty="0"/>
              <a:t>. «Все будет хорошо, я – здесь. Я – рядом»</a:t>
            </a:r>
          </a:p>
          <a:p>
            <a:r>
              <a:rPr lang="ru-RU" b="1" dirty="0"/>
              <a:t>Царь</a:t>
            </a:r>
            <a:r>
              <a:rPr lang="ru-RU" dirty="0"/>
              <a:t>, он может все, он добрый, нежный, заботливый, но царь. А жена в этом случае – царица! Давайте поступать соответственно этому!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2152" y="2786209"/>
            <a:ext cx="3402353" cy="22682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0805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286" y="768804"/>
            <a:ext cx="8761413" cy="728480"/>
          </a:xfrm>
        </p:spPr>
        <p:txBody>
          <a:bodyPr/>
          <a:lstStyle/>
          <a:p>
            <a:pPr algn="ctr"/>
            <a:r>
              <a:rPr lang="ru-RU" dirty="0" err="1"/>
              <a:t>Св.Писание</a:t>
            </a:r>
            <a:r>
              <a:rPr lang="ru-RU" dirty="0"/>
              <a:t> определяет обязанности мужа как лидера: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0903" y="2591735"/>
            <a:ext cx="10303361" cy="400540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                                                </a:t>
            </a:r>
            <a:r>
              <a:rPr lang="ru-RU" b="1" dirty="0"/>
              <a:t>Еф.5:25 «Мужья, любите своих жен…»</a:t>
            </a:r>
          </a:p>
          <a:p>
            <a:r>
              <a:rPr lang="ru-RU" dirty="0"/>
              <a:t>И опять это повелительное наклонение, как приказ – любите!</a:t>
            </a:r>
          </a:p>
          <a:p>
            <a:r>
              <a:rPr lang="ru-RU" dirty="0"/>
              <a:t>Но у меня не осталось к ней любви и это не зависит от меня, любовь прошла! – Очень даже зависит от вас, если вы снова станете работать над собой!</a:t>
            </a:r>
          </a:p>
          <a:p>
            <a:r>
              <a:rPr lang="ru-RU" dirty="0"/>
              <a:t>Бог говорит: покайся и твори прежние дела твои! А что я делал раньше? Дарил цветы, уделял время, приглашал на свидания…</a:t>
            </a:r>
          </a:p>
          <a:p>
            <a:r>
              <a:rPr lang="ru-RU" dirty="0"/>
              <a:t>Вы не должны сидеть и ждать, когда любовь придет, вы должны принять решение – я буду любить свою жену, и действовать соответственно, т.е. подпитывать это чувство. </a:t>
            </a:r>
          </a:p>
          <a:p>
            <a:pPr marL="0" indent="0" algn="ctr">
              <a:buNone/>
            </a:pPr>
            <a:r>
              <a:rPr lang="ru-RU" b="1" i="1" dirty="0">
                <a:solidFill>
                  <a:schemeClr val="tx2">
                    <a:lumMod val="75000"/>
                  </a:schemeClr>
                </a:solidFill>
              </a:rPr>
              <a:t>Любовь, это единственный бизнес, в котором нужно быть расточительным, ведь чем больше ее отдаешь, тем больше ее становится.</a:t>
            </a:r>
          </a:p>
          <a:p>
            <a:r>
              <a:rPr lang="ru-RU" dirty="0"/>
              <a:t>Любовь исцеляет людей, как тех, кто ее отдает, так и тех, кто ее получает.</a:t>
            </a:r>
          </a:p>
          <a:p>
            <a:pPr marL="0" indent="0" algn="ctr">
              <a:buNone/>
            </a:pPr>
            <a:endParaRPr lang="ru-RU" b="1" i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2149" y="768804"/>
            <a:ext cx="3424405" cy="228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04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 какого рода любви идет речь в Библии? Как любить?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24250" y="2536182"/>
            <a:ext cx="7916118" cy="39094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Читаем дальше </a:t>
            </a:r>
            <a:r>
              <a:rPr lang="ru-RU" b="1" dirty="0"/>
              <a:t>Ефес.5:25 </a:t>
            </a:r>
            <a:r>
              <a:rPr lang="ru-RU" dirty="0"/>
              <a:t>«Мужья, любите своих жен, как и Христос возлюбил Церковь и предал Себя за нее»</a:t>
            </a:r>
          </a:p>
          <a:p>
            <a:pPr marL="0" indent="0">
              <a:buNone/>
            </a:pPr>
            <a:r>
              <a:rPr lang="ru-RU" dirty="0"/>
              <a:t>Здесь </a:t>
            </a:r>
            <a:r>
              <a:rPr lang="ru-RU" dirty="0" err="1"/>
              <a:t>ап.Павел</a:t>
            </a:r>
            <a:r>
              <a:rPr lang="ru-RU" dirty="0"/>
              <a:t> говорит о самоотверженной жертвенной любви. Это не просто какие-то теплые чувства, это решение:</a:t>
            </a:r>
          </a:p>
          <a:p>
            <a:r>
              <a:rPr lang="ru-RU" dirty="0"/>
              <a:t>во-первых, повиноваться Богу</a:t>
            </a:r>
          </a:p>
          <a:p>
            <a:r>
              <a:rPr lang="ru-RU" dirty="0"/>
              <a:t>во-вторых, почитать благополучие и интересы своей жены выше собственных.</a:t>
            </a:r>
          </a:p>
          <a:p>
            <a:pPr marL="0" indent="0">
              <a:buNone/>
            </a:pPr>
            <a:r>
              <a:rPr lang="ru-RU" dirty="0"/>
              <a:t>Такая любовь не ищет своего, она ищет, что принесет пользу другому. И в этом пример Христа и его отношение к Церкви. Вы же не думаете, что Ему доставляло удовольствие быть распятым на кресте, но Он сознательно пошел на боль и страдания, выбрал этот путь из любви к нам.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14" y="3168912"/>
            <a:ext cx="3271079" cy="264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03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 какого рода любви идет речь в Библии? Как любить?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4947" y="2687646"/>
            <a:ext cx="7018548" cy="352802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Чтобы по-настоящему любить свою жену, муж должен быть готов ставить себя под удар и это его сознательный выбор.</a:t>
            </a:r>
          </a:p>
          <a:p>
            <a:pPr marL="0" indent="0">
              <a:buNone/>
            </a:pPr>
            <a:r>
              <a:rPr lang="ru-RU" dirty="0"/>
              <a:t>Как Христос - не требуя ничего взамен: «Отче прости им ибо не знают, что творят!».  Как не оценить такую любовь!</a:t>
            </a:r>
          </a:p>
          <a:p>
            <a:r>
              <a:rPr lang="ru-RU" b="1" dirty="0"/>
              <a:t>Еф.5:28</a:t>
            </a:r>
            <a:r>
              <a:rPr lang="ru-RU" dirty="0"/>
              <a:t> «Так должны мужья любить своих жен, как свои тела: любящий свою жену любит самого себя.</a:t>
            </a:r>
          </a:p>
          <a:p>
            <a:pPr marL="0" indent="0">
              <a:buNone/>
            </a:pPr>
            <a:r>
              <a:rPr lang="ru-RU" dirty="0"/>
              <a:t>Муж и жена – одна плоть. Мужчина, который не любит свою жену, не может быть счастливым.</a:t>
            </a:r>
          </a:p>
          <a:p>
            <a:r>
              <a:rPr lang="ru-RU" b="1" dirty="0"/>
              <a:t>Еф.5:29</a:t>
            </a:r>
            <a:r>
              <a:rPr lang="ru-RU" dirty="0"/>
              <a:t> «Ибо никто никогда не имел ненависти к своей плоти, но питает и греет ее…»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6534" y="2764412"/>
            <a:ext cx="3956762" cy="26378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1782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Вопросы: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82970" y="2553012"/>
            <a:ext cx="7567641" cy="3735592"/>
          </a:xfrm>
        </p:spPr>
        <p:txBody>
          <a:bodyPr>
            <a:normAutofit/>
          </a:bodyPr>
          <a:lstStyle/>
          <a:p>
            <a:r>
              <a:rPr lang="ru-RU" dirty="0"/>
              <a:t>Знает ли муж нужды жены, и какие из них восполняет? </a:t>
            </a:r>
          </a:p>
          <a:p>
            <a:r>
              <a:rPr lang="ru-RU" dirty="0"/>
              <a:t>Правильное ли у него к ним отношение? </a:t>
            </a:r>
          </a:p>
          <a:p>
            <a:r>
              <a:rPr lang="ru-RU" dirty="0"/>
              <a:t>Не использует ли он жену, как орудие для восполнения собственных нужд? </a:t>
            </a:r>
          </a:p>
          <a:p>
            <a:r>
              <a:rPr lang="ru-RU" dirty="0"/>
              <a:t>Принимает ли он меры для исправления своего отношения к нуждам жены?</a:t>
            </a:r>
          </a:p>
          <a:p>
            <a:pPr marL="0" indent="0">
              <a:buNone/>
            </a:pPr>
            <a:r>
              <a:rPr lang="ru-RU" b="1" dirty="0"/>
              <a:t>Еф.5:33</a:t>
            </a:r>
            <a:r>
              <a:rPr lang="ru-RU" dirty="0"/>
              <a:t> «Так каждый из вас да любит свою жену, как самого себя»</a:t>
            </a:r>
          </a:p>
          <a:p>
            <a:pPr marL="0" indent="0">
              <a:buNone/>
            </a:pPr>
            <a:r>
              <a:rPr lang="ru-RU" dirty="0"/>
              <a:t>Например: Если я люблю приятные сюрпризы, подарки, то сделаю это для нее.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048" y="2873343"/>
            <a:ext cx="3271813" cy="2083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2491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Вывод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0884" y="2626796"/>
            <a:ext cx="11127807" cy="3599278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/>
              <a:t>Вывод заключается в </a:t>
            </a:r>
            <a:r>
              <a:rPr lang="ru-RU" b="1" dirty="0"/>
              <a:t>1Кор.7:3:</a:t>
            </a:r>
          </a:p>
          <a:p>
            <a:pPr marL="0" indent="0" algn="ctr">
              <a:buNone/>
            </a:pPr>
            <a:r>
              <a:rPr lang="ru-RU" dirty="0"/>
              <a:t> </a:t>
            </a:r>
            <a:r>
              <a:rPr lang="ru-RU" b="1" i="1" dirty="0"/>
              <a:t>«Муж оказывай жене должное благорасположение; подобно и жена мужу».</a:t>
            </a:r>
          </a:p>
          <a:p>
            <a:pPr marL="0" indent="0">
              <a:buNone/>
            </a:pPr>
            <a:r>
              <a:rPr lang="ru-RU" b="1" u="sng" dirty="0">
                <a:solidFill>
                  <a:schemeClr val="tx2">
                    <a:lumMod val="75000"/>
                  </a:schemeClr>
                </a:solidFill>
              </a:rPr>
              <a:t>Эгоизм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ищет удовлетворения своих желаний, </a:t>
            </a:r>
            <a:r>
              <a:rPr lang="ru-RU" b="1" u="sng" dirty="0">
                <a:solidFill>
                  <a:schemeClr val="tx2">
                    <a:lumMod val="75000"/>
                  </a:schemeClr>
                </a:solidFill>
              </a:rPr>
              <a:t>Любовь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–  желаний другого.</a:t>
            </a:r>
          </a:p>
          <a:p>
            <a:pPr marL="0" indent="0">
              <a:buNone/>
            </a:pPr>
            <a:r>
              <a:rPr lang="ru-RU" b="1" dirty="0"/>
              <a:t>Еф.5:21</a:t>
            </a:r>
            <a:r>
              <a:rPr lang="ru-RU" dirty="0"/>
              <a:t> «Повинуясь друг другу в страхе Божьем». Этот великий принцип является основой всех христианских отношений. </a:t>
            </a:r>
          </a:p>
          <a:p>
            <a:pPr marL="0" indent="0">
              <a:buNone/>
            </a:pPr>
            <a:r>
              <a:rPr lang="ru-RU" dirty="0"/>
              <a:t>Та же мысль подтверждается в послании к </a:t>
            </a:r>
            <a:r>
              <a:rPr lang="ru-RU" b="1" dirty="0" err="1"/>
              <a:t>Галатам</a:t>
            </a:r>
            <a:r>
              <a:rPr lang="ru-RU" b="1" dirty="0"/>
              <a:t> 6:2 </a:t>
            </a:r>
            <a:r>
              <a:rPr lang="ru-RU" dirty="0"/>
              <a:t>«Носите бремена друг друга» — вот оно, недостающее звено в вопросах о ролях – взаимная помощь и взаимная уступка.</a:t>
            </a:r>
          </a:p>
          <a:p>
            <a:pPr marL="0" indent="0">
              <a:buNone/>
            </a:pPr>
            <a:r>
              <a:rPr lang="ru-RU" dirty="0"/>
              <a:t> При таких отношениях супруги добровольно отказываются от абсолютного права диктовать свою волю и требовать ее выполнения, чтобы не было подавления более сильной стороной слабого. </a:t>
            </a:r>
          </a:p>
          <a:p>
            <a:pPr marL="0" indent="0">
              <a:buNone/>
            </a:pPr>
            <a:r>
              <a:rPr lang="ru-RU" dirty="0"/>
              <a:t>Идеальный пример взаимного подчинения во взаимоотношения Бога Отца и Иисуса Христа. Иисус был покорен воле Отца добровольно, и это не умалило Его достоинства и Его положения равенства. Сам Бог является «скорым помощником в бедах для человека».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8606" y="189772"/>
            <a:ext cx="3541844" cy="2361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122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Распределение обязанностей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6050" y="2603499"/>
            <a:ext cx="7429922" cy="3843894"/>
          </a:xfrm>
        </p:spPr>
        <p:txBody>
          <a:bodyPr>
            <a:normAutofit/>
          </a:bodyPr>
          <a:lstStyle/>
          <a:p>
            <a:r>
              <a:rPr lang="ru-RU" dirty="0"/>
              <a:t>Все вышесказанное ни в коем случае не означает, что нужно совместно выполнять все домашние обязанности, не распределяя их между собою – это неправильно</a:t>
            </a:r>
          </a:p>
          <a:p>
            <a:r>
              <a:rPr lang="ru-RU" dirty="0"/>
              <a:t>Должен существовать определенный круг обязанностей у каждого. Отношения, основанные на взаимной поддержке, подразумевают, что супруги советуются друг с другом по вопросам, касающимся семьи и ее будущего. Каждому было бы неприятно узнать, что серьезное решение было принято без учета его точки зрения</a:t>
            </a:r>
          </a:p>
          <a:p>
            <a:r>
              <a:rPr lang="ru-RU" dirty="0"/>
              <a:t>Поэтому необходимы семейные совещания, не «под горячую руку», а в специально отведенное для этого время, в которое все проблемы обсуждаются и получают оценку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16400" y="2483082"/>
            <a:ext cx="3215911" cy="21471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3361" y="4630242"/>
            <a:ext cx="3092959" cy="20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05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947920"/>
            <a:ext cx="8578077" cy="768684"/>
          </a:xfrm>
        </p:spPr>
        <p:txBody>
          <a:bodyPr/>
          <a:lstStyle/>
          <a:p>
            <a:pPr algn="ctr"/>
            <a:r>
              <a:rPr lang="ru-RU" sz="2400" dirty="0"/>
              <a:t>Как только жених и невеста </a:t>
            </a:r>
            <a:br>
              <a:rPr lang="ru-RU" sz="2400" dirty="0"/>
            </a:br>
            <a:r>
              <a:rPr lang="ru-RU" sz="2400" dirty="0"/>
              <a:t>переступают порог своего дома, </a:t>
            </a:r>
            <a:br>
              <a:rPr lang="ru-RU" sz="2400" dirty="0"/>
            </a:br>
            <a:r>
              <a:rPr lang="ru-RU" sz="2400" dirty="0"/>
              <a:t>они оказываются</a:t>
            </a:r>
            <a:br>
              <a:rPr lang="ru-RU" sz="2400" dirty="0"/>
            </a:br>
            <a:r>
              <a:rPr lang="ru-RU" sz="2400" dirty="0"/>
              <a:t> лицом к лицу с вопросами: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64220" y="2754964"/>
            <a:ext cx="5896585" cy="3690713"/>
          </a:xfrm>
        </p:spPr>
        <p:txBody>
          <a:bodyPr/>
          <a:lstStyle/>
          <a:p>
            <a:r>
              <a:rPr lang="ru-RU" dirty="0"/>
              <a:t>Кому что следует делать?</a:t>
            </a:r>
          </a:p>
          <a:p>
            <a:r>
              <a:rPr lang="ru-RU" dirty="0"/>
              <a:t>Кто будет готовить пищу и содержать в порядке дом? </a:t>
            </a:r>
          </a:p>
          <a:p>
            <a:r>
              <a:rPr lang="ru-RU" dirty="0"/>
              <a:t>Следует ли жене работать вне дома?</a:t>
            </a:r>
          </a:p>
          <a:p>
            <a:r>
              <a:rPr lang="ru-RU" dirty="0"/>
              <a:t>Если да, то будет ли муж помогать ей в приготовлении пищи, уборке дома и в воспитании детей? </a:t>
            </a:r>
          </a:p>
          <a:p>
            <a:r>
              <a:rPr lang="ru-RU" dirty="0"/>
              <a:t>А если она способна вносить такой же финансовый вклад в семью, как и он, кто будет решать все вопросы семейной жизни?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2277" y="2485533"/>
            <a:ext cx="3978587" cy="40500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2509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В семье, где царит </a:t>
            </a:r>
            <a:r>
              <a:rPr lang="ru-RU" sz="3200" dirty="0" err="1"/>
              <a:t>взаимоподдержка</a:t>
            </a:r>
            <a:r>
              <a:rPr lang="ru-RU" sz="3200" dirty="0"/>
              <a:t>, меньше споров, ссор и разногласий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17712" y="2574379"/>
            <a:ext cx="7615807" cy="414092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Муж, осуществляя главенство, чувствует себя настоящим мужчиной, растет его уверенность в себе, а жена, постигая умение подчиняться, будет по-другому относиться сама к себе и к дому. Поддерживая друг друга, они заметят, что их роли обогащают их взаимоотношения, а их супружество приносит подлинную радость и удовольствие.</a:t>
            </a:r>
          </a:p>
          <a:p>
            <a:pPr marL="0" indent="0" algn="ctr">
              <a:buNone/>
            </a:pPr>
            <a:r>
              <a:rPr lang="ru-RU" b="1" dirty="0"/>
              <a:t>Психолог Карл </a:t>
            </a:r>
            <a:r>
              <a:rPr lang="ru-RU" b="1" dirty="0" err="1"/>
              <a:t>Роджерс</a:t>
            </a:r>
            <a:r>
              <a:rPr lang="ru-RU" b="1" dirty="0"/>
              <a:t> приводит полезное сравнение:</a:t>
            </a:r>
          </a:p>
          <a:p>
            <a:pPr marL="0" indent="0" algn="ctr">
              <a:buNone/>
            </a:pPr>
            <a:r>
              <a:rPr lang="ru-RU" b="1" i="1" dirty="0"/>
              <a:t> «Если я пришел на морской берег любоваться заходом солнца, я не говорю: «Пожалуйста, сделайте, чтобы по правую сторону было немного больше оранжевого цвета» или: «Вы не против, если задний план будет не таким багровым?» Ни один закат не похож на другой, и я наслаждаюсь ими, каковы они есть. Хорошо, если мы так же относимся и к тем, кого любим».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17" y="2619617"/>
            <a:ext cx="3356442" cy="25173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95243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728672">
            <a:off x="298259" y="2172428"/>
            <a:ext cx="2837277" cy="17712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5539" y="3099846"/>
            <a:ext cx="2581531" cy="17181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072" y="4152834"/>
            <a:ext cx="2663217" cy="14447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На сегодняшний день существуют </a:t>
            </a:r>
            <a:br>
              <a:rPr lang="ru-RU" dirty="0"/>
            </a:br>
            <a:r>
              <a:rPr lang="ru-RU" dirty="0"/>
              <a:t>4 типа распределения ролей: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69629" y="2620328"/>
            <a:ext cx="6726837" cy="3814129"/>
          </a:xfrm>
        </p:spPr>
        <p:txBody>
          <a:bodyPr/>
          <a:lstStyle/>
          <a:p>
            <a:r>
              <a:rPr lang="ru-RU" b="1" dirty="0"/>
              <a:t>Патриархальный </a:t>
            </a:r>
            <a:r>
              <a:rPr lang="ru-RU" dirty="0"/>
              <a:t>– здесь лидерство мужа неоспоримо: его слово – закон, он определяет весь уклад жизни.</a:t>
            </a:r>
          </a:p>
          <a:p>
            <a:r>
              <a:rPr lang="ru-RU" b="1" dirty="0"/>
              <a:t>Матриархальный </a:t>
            </a:r>
            <a:r>
              <a:rPr lang="ru-RU" dirty="0"/>
              <a:t>– т.е. жена берет на себя роль лидера, в качестве главы семьи.</a:t>
            </a:r>
          </a:p>
          <a:p>
            <a:r>
              <a:rPr lang="ru-RU" b="1" dirty="0"/>
              <a:t>Со-лидерство</a:t>
            </a:r>
            <a:r>
              <a:rPr lang="ru-RU" dirty="0"/>
              <a:t> – муж и жена пытаются управлять семьей как 2 главы и 2 равных авторитета.</a:t>
            </a:r>
          </a:p>
          <a:p>
            <a:r>
              <a:rPr lang="ru-RU" b="1" dirty="0"/>
              <a:t>Соперничество</a:t>
            </a:r>
            <a:r>
              <a:rPr lang="ru-RU" dirty="0"/>
              <a:t> – борьба за власть и за лидерство между мужем и женой. Соперники не обговаривают условий, и руководство в семье захватывают попеременно.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71226" y="5092503"/>
            <a:ext cx="3082126" cy="1638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7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582" y="4213556"/>
            <a:ext cx="5444444" cy="264444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1.     Роль и обязанности жены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1957" y="2277585"/>
            <a:ext cx="7477883" cy="425784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/>
              <a:t>Итак, откроем Библию и поищем ответ</a:t>
            </a:r>
          </a:p>
          <a:p>
            <a:pPr marL="0" indent="0">
              <a:buNone/>
            </a:pPr>
            <a:r>
              <a:rPr lang="ru-RU" sz="2100" b="1" dirty="0"/>
              <a:t>Что же должна делать жена? </a:t>
            </a:r>
          </a:p>
          <a:p>
            <a:pPr marL="0" indent="0">
              <a:buNone/>
            </a:pPr>
            <a:r>
              <a:rPr lang="ru-RU" b="1" dirty="0"/>
              <a:t>Быт.2:18</a:t>
            </a:r>
            <a:r>
              <a:rPr lang="ru-RU" dirty="0"/>
              <a:t> «И сказал Господь Бог: не хорошо быть человеку одному; сотворим ему помощника, соответственного ему».</a:t>
            </a:r>
          </a:p>
          <a:p>
            <a:pPr marL="0" indent="0">
              <a:buNone/>
            </a:pPr>
            <a:r>
              <a:rPr lang="ru-RU" dirty="0"/>
              <a:t>В Библии ясно сказано, что супружество придумал Бог еще в </a:t>
            </a:r>
            <a:r>
              <a:rPr lang="ru-RU" dirty="0" err="1"/>
              <a:t>Едемском</a:t>
            </a:r>
            <a:r>
              <a:rPr lang="ru-RU" dirty="0"/>
              <a:t> саду и сразу же определил роль и статус жены:</a:t>
            </a:r>
          </a:p>
          <a:p>
            <a:pPr marL="0" indent="0">
              <a:buNone/>
            </a:pPr>
            <a:r>
              <a:rPr lang="ru-RU" b="1" dirty="0"/>
              <a:t>Помощник, </a:t>
            </a:r>
            <a:r>
              <a:rPr lang="ru-RU" dirty="0"/>
              <a:t>то есть тот, кто приходит на помощь;</a:t>
            </a:r>
          </a:p>
          <a:p>
            <a:pPr marL="0" indent="0">
              <a:buNone/>
            </a:pPr>
            <a:r>
              <a:rPr lang="ru-RU" dirty="0"/>
              <a:t>И каким помощником? – </a:t>
            </a:r>
            <a:r>
              <a:rPr lang="ru-RU" b="1" dirty="0"/>
              <a:t>соответственным </a:t>
            </a:r>
            <a:r>
              <a:rPr lang="ru-RU" dirty="0"/>
              <a:t>ему, т.е. не рабыню, а ровню.</a:t>
            </a:r>
          </a:p>
          <a:p>
            <a:pPr marL="0" indent="0">
              <a:buNone/>
            </a:pPr>
            <a:r>
              <a:rPr lang="ru-RU" dirty="0"/>
              <a:t>Итак, когда девушка выходит замуж она принимает роль жены, и, следовательно, роль помощницы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068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4954" y="1082556"/>
            <a:ext cx="9038082" cy="712585"/>
          </a:xfrm>
        </p:spPr>
        <p:txBody>
          <a:bodyPr/>
          <a:lstStyle/>
          <a:p>
            <a:pPr algn="ctr"/>
            <a:r>
              <a:rPr lang="ru-RU" sz="3200" dirty="0"/>
              <a:t>В чем Ева должна была помогать Адаму? </a:t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0802" y="2592279"/>
            <a:ext cx="7562699" cy="3690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Бог дал поручение первой семье:</a:t>
            </a:r>
          </a:p>
          <a:p>
            <a:pPr marL="0" indent="0">
              <a:buNone/>
            </a:pPr>
            <a:r>
              <a:rPr lang="ru-RU" b="1" dirty="0"/>
              <a:t>Быт.1:28 </a:t>
            </a:r>
            <a:r>
              <a:rPr lang="ru-RU" dirty="0"/>
              <a:t>«И благословил их Бог, и сказал им Бог: плодитесь и размножайтесь, и наполняйте землю, и обладайте ею, и владычествуйте над рыбами морскими и над птицами небесными, и над всяким животным, пресмыкающимся по земле».</a:t>
            </a:r>
          </a:p>
          <a:p>
            <a:pPr marL="0" indent="0">
              <a:buNone/>
            </a:pPr>
            <a:r>
              <a:rPr lang="ru-RU" dirty="0"/>
              <a:t>Поручение заключалось в том, чтобы иметь детей и управлять землей, только один глава, а другой помощник. </a:t>
            </a:r>
          </a:p>
          <a:p>
            <a:pPr marL="0" indent="0">
              <a:buNone/>
            </a:pPr>
            <a:r>
              <a:rPr lang="ru-RU" b="1" u="sng" dirty="0"/>
              <a:t>Помощник, как партнер </a:t>
            </a:r>
            <a:r>
              <a:rPr lang="ru-RU" dirty="0"/>
              <a:t>– т.е. если я делаю что-то, то ты в этом деле делаешь определенную часть.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3378" y="2996186"/>
            <a:ext cx="3774705" cy="24265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51881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/>
              <a:t>Что должна делать жена, выполняя эту роль, в чем ее главная обязанность?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0985" y="2401001"/>
            <a:ext cx="10765236" cy="4224191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Кол.3:18</a:t>
            </a:r>
            <a:r>
              <a:rPr lang="ru-RU" dirty="0"/>
              <a:t> «Жены, повинуйтесь мужьям своим, как прилично в Господе».</a:t>
            </a:r>
          </a:p>
          <a:p>
            <a:endParaRPr lang="ru-RU" dirty="0"/>
          </a:p>
          <a:p>
            <a:r>
              <a:rPr lang="ru-RU" b="1" dirty="0"/>
              <a:t>Еф.5:22</a:t>
            </a:r>
            <a:r>
              <a:rPr lang="ru-RU" dirty="0"/>
              <a:t> «Жены, повинуйтесь своим мужьям, как Господу»</a:t>
            </a:r>
          </a:p>
          <a:p>
            <a:endParaRPr lang="ru-RU" dirty="0"/>
          </a:p>
          <a:p>
            <a:r>
              <a:rPr lang="ru-RU" b="1" dirty="0"/>
              <a:t>1Пет.3:1,2</a:t>
            </a:r>
            <a:r>
              <a:rPr lang="ru-RU" dirty="0"/>
              <a:t> «Также и вы, жены, повинуйтесь своим мужьям, чтобы те из них, которые не покоряются слову, житием жен своих без слова  приобретаемы были, когда увидят ваше чистое, богобоязненное житие».</a:t>
            </a:r>
          </a:p>
          <a:p>
            <a:pPr marL="0" indent="0">
              <a:buNone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Во всех трех стихах определено одно поручение – повинуйтесь! Это слово в переводе с греческого означает – быть ведомым, т.е. быть под чьим-то началом. И это не совет, а повеление от Господа. Точно также Бог говорит – не убей, не кради…,  если не так, то это грех.</a:t>
            </a:r>
          </a:p>
          <a:p>
            <a:pPr marL="0" indent="0">
              <a:buNone/>
            </a:pPr>
            <a:r>
              <a:rPr lang="ru-RU" u="sng" dirty="0">
                <a:solidFill>
                  <a:schemeClr val="tx2">
                    <a:lumMod val="75000"/>
                  </a:schemeClr>
                </a:solidFill>
              </a:rPr>
              <a:t>И еще одно уточнение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: это действие, направленное на себя, жена должна делать добровольно. И, ни в коем случае, муж не должен заставлять жену подчиниться.</a:t>
            </a:r>
          </a:p>
        </p:txBody>
      </p:sp>
    </p:spTree>
    <p:extLst>
      <p:ext uri="{BB962C8B-B14F-4D97-AF65-F5344CB8AC3E}">
        <p14:creationId xmlns:p14="http://schemas.microsoft.com/office/powerpoint/2010/main" val="1614471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 При каких обстоятельствах и как жена должна повиноваться?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90592" y="2665208"/>
            <a:ext cx="7747824" cy="3808520"/>
          </a:xfrm>
        </p:spPr>
        <p:txBody>
          <a:bodyPr/>
          <a:lstStyle/>
          <a:p>
            <a:r>
              <a:rPr lang="ru-RU" dirty="0"/>
              <a:t>Своему мужу (если вы сказали «да» и вступили в брак, то значит, дали согласие ему подчиняться) </a:t>
            </a:r>
            <a:r>
              <a:rPr lang="ru-RU" b="1" dirty="0"/>
              <a:t>(Кол.3:18)</a:t>
            </a:r>
          </a:p>
          <a:p>
            <a:r>
              <a:rPr lang="ru-RU" dirty="0"/>
              <a:t>Как прилично в Господе (т.е. в соответствии с христианской моралью) </a:t>
            </a:r>
            <a:r>
              <a:rPr lang="ru-RU" b="1" dirty="0"/>
              <a:t>(Кол.3:18)</a:t>
            </a:r>
          </a:p>
          <a:p>
            <a:r>
              <a:rPr lang="ru-RU" dirty="0"/>
              <a:t>Во всем, как Церковь Христу </a:t>
            </a:r>
            <a:r>
              <a:rPr lang="ru-RU" b="1" dirty="0"/>
              <a:t>(Еф.5:24)</a:t>
            </a:r>
          </a:p>
          <a:p>
            <a:pPr marL="0" indent="0">
              <a:buNone/>
            </a:pPr>
            <a:endParaRPr lang="ru-RU" b="1" dirty="0"/>
          </a:p>
          <a:p>
            <a:pPr marL="0" indent="0" algn="ctr">
              <a:buNone/>
            </a:pPr>
            <a:r>
              <a:rPr lang="ru-RU" dirty="0"/>
              <a:t>А если муж ошибается и его требование не соответствует воле Бога, выраженной в законе? </a:t>
            </a:r>
          </a:p>
          <a:p>
            <a:pPr marL="0" indent="0" algn="ctr">
              <a:buNone/>
            </a:pPr>
            <a:r>
              <a:rPr lang="ru-RU" dirty="0"/>
              <a:t>Конечно, прежде всего, нужно слушать, что говорит Бог.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538" y="2665208"/>
            <a:ext cx="3318907" cy="24891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51308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6467" y="2553012"/>
            <a:ext cx="3999800" cy="26665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dirty="0"/>
              <a:t>Советы девушкам/женам, которые еще не приняли решения подчиняться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850" y="2553011"/>
            <a:ext cx="7669285" cy="4251695"/>
          </a:xfrm>
        </p:spPr>
        <p:txBody>
          <a:bodyPr>
            <a:normAutofit/>
          </a:bodyPr>
          <a:lstStyle/>
          <a:p>
            <a:r>
              <a:rPr lang="ru-RU" dirty="0"/>
              <a:t>Мое послушание, это вопрос между Богом и мною, а не между мною и моим мужем</a:t>
            </a:r>
          </a:p>
          <a:p>
            <a:r>
              <a:rPr lang="ru-RU" dirty="0"/>
              <a:t>Надейся на Господа всем сердцем своим и не полагайся на разум твой</a:t>
            </a:r>
          </a:p>
          <a:p>
            <a:r>
              <a:rPr lang="ru-RU" dirty="0"/>
              <a:t>Послушание для моей же пользы и защиты – так мне легче и так я выигрываю любовь мужа»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>Покорность – это всеобъемлющее понятие. На это указывает и то, что в мироздании все находиться в полном подчинении, все живое и неживое. Разница для христиан заключается в том, что мы должны подчиняться добровольно.</a:t>
            </a:r>
          </a:p>
        </p:txBody>
      </p:sp>
    </p:spTree>
    <p:extLst>
      <p:ext uri="{BB962C8B-B14F-4D97-AF65-F5344CB8AC3E}">
        <p14:creationId xmlns:p14="http://schemas.microsoft.com/office/powerpoint/2010/main" val="209359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2.    Роль и обязанности мужа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175" y="2311244"/>
            <a:ext cx="6883246" cy="4364437"/>
          </a:xfrm>
        </p:spPr>
        <p:txBody>
          <a:bodyPr/>
          <a:lstStyle/>
          <a:p>
            <a:endParaRPr lang="ru-RU" dirty="0"/>
          </a:p>
          <a:p>
            <a:pPr marL="0" indent="0" algn="ctr">
              <a:buNone/>
            </a:pPr>
            <a:r>
              <a:rPr lang="ru-RU" sz="2000" b="1" dirty="0"/>
              <a:t>Должен ли мужчина быть лидером в семье? Что по этому поводу говорит Библия?</a:t>
            </a:r>
            <a:endParaRPr lang="ru-RU" sz="2000" dirty="0"/>
          </a:p>
          <a:p>
            <a:r>
              <a:rPr lang="ru-RU" sz="2000" dirty="0"/>
              <a:t>Еф.5:23 «Потому что муж есть глава жены, как и Христос глава Церкви…»</a:t>
            </a:r>
          </a:p>
          <a:p>
            <a:r>
              <a:rPr lang="ru-RU" sz="2000" dirty="0"/>
              <a:t>Глава – выступающий вперед, ведущий за собой, берущий ответственность на себя, одним словом – лидер.</a:t>
            </a:r>
          </a:p>
          <a:p>
            <a:endParaRPr lang="ru-RU" sz="2000" dirty="0"/>
          </a:p>
          <a:p>
            <a:pPr marL="0" indent="0" algn="ctr">
              <a:buNone/>
            </a:pPr>
            <a:r>
              <a:rPr lang="ru-RU" sz="2000" b="1" dirty="0">
                <a:solidFill>
                  <a:schemeClr val="tx2">
                    <a:lumMod val="75000"/>
                  </a:schemeClr>
                </a:solidFill>
              </a:rPr>
              <a:t>РОЛЬ МУЖА – ЛИДЕР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8121" y="2803039"/>
            <a:ext cx="3966140" cy="26440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278518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F1C4790-FE3C-4020-8CA7-00621DA7BBBC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</TotalTime>
  <Words>2644</Words>
  <Application>Microsoft Macintosh PowerPoint</Application>
  <PresentationFormat>Широкоэкранный</PresentationFormat>
  <Paragraphs>145</Paragraphs>
  <Slides>20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Century Gothic</vt:lpstr>
      <vt:lpstr>Wingdings 3</vt:lpstr>
      <vt:lpstr>Совет директоров</vt:lpstr>
      <vt:lpstr>Кто из нас главный? Распределяем роли в семье</vt:lpstr>
      <vt:lpstr>Как только жених и невеста  переступают порог своего дома,  они оказываются  лицом к лицу с вопросами: </vt:lpstr>
      <vt:lpstr>На сегодняшний день существуют  4 типа распределения ролей:</vt:lpstr>
      <vt:lpstr>1.     Роль и обязанности жены</vt:lpstr>
      <vt:lpstr>В чем Ева должна была помогать Адаму?  </vt:lpstr>
      <vt:lpstr>Что должна делать жена, выполняя эту роль, в чем ее главная обязанность?</vt:lpstr>
      <vt:lpstr> При каких обстоятельствах и как жена должна повиноваться?</vt:lpstr>
      <vt:lpstr>Советы девушкам/женам, которые еще не приняли решения подчиняться</vt:lpstr>
      <vt:lpstr>2.    Роль и обязанности мужа</vt:lpstr>
      <vt:lpstr>Роль мужа - лидер</vt:lpstr>
      <vt:lpstr>Роль мужа – лидер!</vt:lpstr>
      <vt:lpstr>Роль мужа – лидер!</vt:lpstr>
      <vt:lpstr>Лидер в семье, это значит что вы:</vt:lpstr>
      <vt:lpstr>Св.Писание определяет обязанности мужа как лидера:</vt:lpstr>
      <vt:lpstr>О какого рода любви идет речь в Библии? Как любить?</vt:lpstr>
      <vt:lpstr>О какого рода любви идет речь в Библии? Как любить?</vt:lpstr>
      <vt:lpstr>Вопросы:</vt:lpstr>
      <vt:lpstr>Вывод</vt:lpstr>
      <vt:lpstr>Распределение обязанностей</vt:lpstr>
      <vt:lpstr>В семье, где царит взаимоподдержка, меньше споров, ссор и разногласий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Роли и обязанности в христианском браке</dc:title>
  <dc:creator>Natalia</dc:creator>
  <cp:lastModifiedBy>Natalia Dil</cp:lastModifiedBy>
  <cp:revision>18</cp:revision>
  <dcterms:created xsi:type="dcterms:W3CDTF">2020-10-12T02:50:55Z</dcterms:created>
  <dcterms:modified xsi:type="dcterms:W3CDTF">2022-06-27T11:26:45Z</dcterms:modified>
</cp:coreProperties>
</file>