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notesMasterIdLst>
    <p:notesMasterId r:id="rId38"/>
  </p:notes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 id="269" r:id="rId14"/>
    <p:sldId id="270" r:id="rId15"/>
    <p:sldId id="271" r:id="rId16"/>
    <p:sldId id="267" r:id="rId17"/>
    <p:sldId id="272" r:id="rId18"/>
    <p:sldId id="273" r:id="rId19"/>
    <p:sldId id="275" r:id="rId20"/>
    <p:sldId id="274" r:id="rId21"/>
    <p:sldId id="276" r:id="rId22"/>
    <p:sldId id="277" r:id="rId23"/>
    <p:sldId id="278" r:id="rId24"/>
    <p:sldId id="279" r:id="rId25"/>
    <p:sldId id="280" r:id="rId26"/>
    <p:sldId id="281" r:id="rId27"/>
    <p:sldId id="282" r:id="rId28"/>
    <p:sldId id="284" r:id="rId29"/>
    <p:sldId id="283" r:id="rId30"/>
    <p:sldId id="285" r:id="rId31"/>
    <p:sldId id="286" r:id="rId32"/>
    <p:sldId id="287" r:id="rId33"/>
    <p:sldId id="288" r:id="rId34"/>
    <p:sldId id="289" r:id="rId35"/>
    <p:sldId id="290" r:id="rId36"/>
    <p:sldId id="291" r:id="rId37"/>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autoAdjust="0"/>
  </p:normalViewPr>
  <p:slideViewPr>
    <p:cSldViewPr snapToGrid="0">
      <p:cViewPr varScale="1">
        <p:scale>
          <a:sx n="121" d="100"/>
          <a:sy n="121" d="100"/>
        </p:scale>
        <p:origin x="744"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C9CEC8-2B94-4285-914E-FDE26B3DBB4F}" type="datetimeFigureOut">
              <a:rPr lang="ru-RU" smtClean="0"/>
              <a:t>27.06.2022</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038584C-3E31-471D-A6B0-626DD3ABDA37}" type="slidenum">
              <a:rPr lang="ru-RU" smtClean="0"/>
              <a:t>‹#›</a:t>
            </a:fld>
            <a:endParaRPr lang="ru-RU"/>
          </a:p>
        </p:txBody>
      </p:sp>
    </p:spTree>
    <p:extLst>
      <p:ext uri="{BB962C8B-B14F-4D97-AF65-F5344CB8AC3E}">
        <p14:creationId xmlns:p14="http://schemas.microsoft.com/office/powerpoint/2010/main" val="28454115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Представления о будущем спутнике жизни каким-то образом готовят</a:t>
            </a:r>
            <a:r>
              <a:rPr lang="ru-RU" baseline="0" dirty="0"/>
              <a:t> человека к пониманию взаимоотношений, к своему положению в будущей семье, часто идеализируя сами взаимоотношения, как и брак вообще. </a:t>
            </a:r>
          </a:p>
          <a:p>
            <a:r>
              <a:rPr lang="ru-RU" baseline="0" dirty="0"/>
              <a:t>Одни говорят: «у меня в семье будет полный порядок. Все будут знать, что делать. Жена должна уметь готовить и шить, дети будут послушны, мы их будем очень любить!»</a:t>
            </a:r>
          </a:p>
          <a:p>
            <a:r>
              <a:rPr lang="ru-RU" baseline="0" dirty="0"/>
              <a:t>Некоторые имеют другой идеал семьи: «Я свою жену буду на руках носить, буду пылинки с не сдувать, буду выполнять все ее желания, только чтобы она вышла за меня замуж»</a:t>
            </a:r>
          </a:p>
          <a:p>
            <a:r>
              <a:rPr lang="ru-RU" baseline="0" dirty="0"/>
              <a:t>Они не сомневаются, что так будет. А как же иначе?</a:t>
            </a:r>
          </a:p>
          <a:p>
            <a:endParaRPr lang="ru-RU" dirty="0"/>
          </a:p>
        </p:txBody>
      </p:sp>
      <p:sp>
        <p:nvSpPr>
          <p:cNvPr id="4" name="Номер слайда 3"/>
          <p:cNvSpPr>
            <a:spLocks noGrp="1"/>
          </p:cNvSpPr>
          <p:nvPr>
            <p:ph type="sldNum" sz="quarter" idx="10"/>
          </p:nvPr>
        </p:nvSpPr>
        <p:spPr/>
        <p:txBody>
          <a:bodyPr/>
          <a:lstStyle/>
          <a:p>
            <a:fld id="{D038584C-3E31-471D-A6B0-626DD3ABDA37}" type="slidenum">
              <a:rPr lang="ru-RU" smtClean="0"/>
              <a:t>3</a:t>
            </a:fld>
            <a:endParaRPr lang="ru-RU"/>
          </a:p>
        </p:txBody>
      </p:sp>
    </p:spTree>
    <p:extLst>
      <p:ext uri="{BB962C8B-B14F-4D97-AF65-F5344CB8AC3E}">
        <p14:creationId xmlns:p14="http://schemas.microsoft.com/office/powerpoint/2010/main" val="6520983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Когда супружеская пара переживает кризис разочарований, но знает, что следующий отрезок времени, который их ожидает неминуемо должен быть пройден,</a:t>
            </a:r>
            <a:r>
              <a:rPr lang="ru-RU" baseline="0" dirty="0"/>
              <a:t> их внутренний настрой направлен на преодоление трудностей и сохранение брачного союза. Это является началом времени исследований и приспособлений друг к другу. </a:t>
            </a:r>
            <a:endParaRPr lang="ru-RU" dirty="0"/>
          </a:p>
        </p:txBody>
      </p:sp>
      <p:sp>
        <p:nvSpPr>
          <p:cNvPr id="4" name="Номер слайда 3"/>
          <p:cNvSpPr>
            <a:spLocks noGrp="1"/>
          </p:cNvSpPr>
          <p:nvPr>
            <p:ph type="sldNum" sz="quarter" idx="10"/>
          </p:nvPr>
        </p:nvSpPr>
        <p:spPr/>
        <p:txBody>
          <a:bodyPr/>
          <a:lstStyle/>
          <a:p>
            <a:fld id="{D038584C-3E31-471D-A6B0-626DD3ABDA37}" type="slidenum">
              <a:rPr lang="ru-RU" smtClean="0"/>
              <a:t>19</a:t>
            </a:fld>
            <a:endParaRPr lang="ru-RU"/>
          </a:p>
        </p:txBody>
      </p:sp>
    </p:spTree>
    <p:extLst>
      <p:ext uri="{BB962C8B-B14F-4D97-AF65-F5344CB8AC3E}">
        <p14:creationId xmlns:p14="http://schemas.microsoft.com/office/powerpoint/2010/main" val="3299437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a:t>Изучения и открытия могут продолжаться до конца жизни, так как каждая личность в браке развивается и усовершенствуется, но по некоторым</a:t>
            </a:r>
            <a:r>
              <a:rPr lang="ru-RU" baseline="0" dirty="0"/>
              <a:t> аспектам взаимоотношений уравновешенность и понимание приводят супругов в состояние удовлетворения, покоя и праздника. </a:t>
            </a:r>
            <a:endParaRPr lang="ru-RU" dirty="0"/>
          </a:p>
          <a:p>
            <a:endParaRPr lang="ru-RU" dirty="0"/>
          </a:p>
        </p:txBody>
      </p:sp>
      <p:sp>
        <p:nvSpPr>
          <p:cNvPr id="4" name="Номер слайда 3"/>
          <p:cNvSpPr>
            <a:spLocks noGrp="1"/>
          </p:cNvSpPr>
          <p:nvPr>
            <p:ph type="sldNum" sz="quarter" idx="10"/>
          </p:nvPr>
        </p:nvSpPr>
        <p:spPr/>
        <p:txBody>
          <a:bodyPr/>
          <a:lstStyle/>
          <a:p>
            <a:fld id="{D038584C-3E31-471D-A6B0-626DD3ABDA37}" type="slidenum">
              <a:rPr lang="ru-RU" smtClean="0"/>
              <a:t>22</a:t>
            </a:fld>
            <a:endParaRPr lang="ru-RU"/>
          </a:p>
        </p:txBody>
      </p:sp>
    </p:spTree>
    <p:extLst>
      <p:ext uri="{BB962C8B-B14F-4D97-AF65-F5344CB8AC3E}">
        <p14:creationId xmlns:p14="http://schemas.microsoft.com/office/powerpoint/2010/main" val="38440080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a:t>Изучения и открытия могут продолжаться до конца жизни, так как каждая личность в браке развивается и усовершенствуется, но по некоторым</a:t>
            </a:r>
            <a:r>
              <a:rPr lang="ru-RU" baseline="0" dirty="0"/>
              <a:t> аспектам взаимоотношений уравновешенность и понимание приводят супругов в состояние удовлетворения, покоя и праздника. </a:t>
            </a:r>
            <a:endParaRPr lang="ru-RU" dirty="0"/>
          </a:p>
          <a:p>
            <a:endParaRPr lang="ru-RU" dirty="0"/>
          </a:p>
        </p:txBody>
      </p:sp>
      <p:sp>
        <p:nvSpPr>
          <p:cNvPr id="4" name="Номер слайда 3"/>
          <p:cNvSpPr>
            <a:spLocks noGrp="1"/>
          </p:cNvSpPr>
          <p:nvPr>
            <p:ph type="sldNum" sz="quarter" idx="10"/>
          </p:nvPr>
        </p:nvSpPr>
        <p:spPr/>
        <p:txBody>
          <a:bodyPr/>
          <a:lstStyle/>
          <a:p>
            <a:fld id="{D038584C-3E31-471D-A6B0-626DD3ABDA37}" type="slidenum">
              <a:rPr lang="ru-RU" smtClean="0"/>
              <a:t>23</a:t>
            </a:fld>
            <a:endParaRPr lang="ru-RU"/>
          </a:p>
        </p:txBody>
      </p:sp>
    </p:spTree>
    <p:extLst>
      <p:ext uri="{BB962C8B-B14F-4D97-AF65-F5344CB8AC3E}">
        <p14:creationId xmlns:p14="http://schemas.microsoft.com/office/powerpoint/2010/main" val="32324111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a:t>Изучения и открытия могут продолжаться до конца жизни, так как каждая личность в браке развивается и усовершенствуется, но по некоторым</a:t>
            </a:r>
            <a:r>
              <a:rPr lang="ru-RU" baseline="0" dirty="0"/>
              <a:t> аспектам взаимоотношений уравновешенность и понимание приводят супругов в состояние удовлетворения, покоя и праздника. </a:t>
            </a:r>
            <a:endParaRPr lang="ru-RU" dirty="0"/>
          </a:p>
          <a:p>
            <a:endParaRPr lang="ru-RU" dirty="0"/>
          </a:p>
        </p:txBody>
      </p:sp>
      <p:sp>
        <p:nvSpPr>
          <p:cNvPr id="4" name="Номер слайда 3"/>
          <p:cNvSpPr>
            <a:spLocks noGrp="1"/>
          </p:cNvSpPr>
          <p:nvPr>
            <p:ph type="sldNum" sz="quarter" idx="10"/>
          </p:nvPr>
        </p:nvSpPr>
        <p:spPr/>
        <p:txBody>
          <a:bodyPr/>
          <a:lstStyle/>
          <a:p>
            <a:fld id="{D038584C-3E31-471D-A6B0-626DD3ABDA37}" type="slidenum">
              <a:rPr lang="ru-RU" smtClean="0"/>
              <a:t>24</a:t>
            </a:fld>
            <a:endParaRPr lang="ru-RU"/>
          </a:p>
        </p:txBody>
      </p:sp>
    </p:spTree>
    <p:extLst>
      <p:ext uri="{BB962C8B-B14F-4D97-AF65-F5344CB8AC3E}">
        <p14:creationId xmlns:p14="http://schemas.microsoft.com/office/powerpoint/2010/main" val="36606506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dirty="0"/>
              <a:t>Изучения и открытия могут продолжаться до конца жизни, так как каждая личность в браке развивается и усовершенствуется, но по некоторым</a:t>
            </a:r>
            <a:r>
              <a:rPr lang="ru-RU" baseline="0" dirty="0"/>
              <a:t> аспектам взаимоотношений уравновешенность и понимание приводят супругов в состояние удовлетворения, покоя и праздника. </a:t>
            </a:r>
            <a:endParaRPr lang="ru-RU" dirty="0"/>
          </a:p>
          <a:p>
            <a:endParaRPr lang="ru-RU" dirty="0"/>
          </a:p>
        </p:txBody>
      </p:sp>
      <p:sp>
        <p:nvSpPr>
          <p:cNvPr id="4" name="Номер слайда 3"/>
          <p:cNvSpPr>
            <a:spLocks noGrp="1"/>
          </p:cNvSpPr>
          <p:nvPr>
            <p:ph type="sldNum" sz="quarter" idx="10"/>
          </p:nvPr>
        </p:nvSpPr>
        <p:spPr/>
        <p:txBody>
          <a:bodyPr/>
          <a:lstStyle/>
          <a:p>
            <a:fld id="{D038584C-3E31-471D-A6B0-626DD3ABDA37}" type="slidenum">
              <a:rPr lang="ru-RU" smtClean="0"/>
              <a:t>25</a:t>
            </a:fld>
            <a:endParaRPr lang="ru-RU"/>
          </a:p>
        </p:txBody>
      </p:sp>
    </p:spTree>
    <p:extLst>
      <p:ext uri="{BB962C8B-B14F-4D97-AF65-F5344CB8AC3E}">
        <p14:creationId xmlns:p14="http://schemas.microsoft.com/office/powerpoint/2010/main" val="13483390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В зависимости</a:t>
            </a:r>
            <a:r>
              <a:rPr lang="ru-RU" baseline="0" dirty="0"/>
              <a:t> от условий жизни, экономических и материальных потребностей и возможностей фаза мечты у каждой пары сугубо своя по длительности и интенсивности.  И наступает вторая фаза брака.</a:t>
            </a:r>
            <a:endParaRPr lang="ru-RU" dirty="0"/>
          </a:p>
        </p:txBody>
      </p:sp>
      <p:sp>
        <p:nvSpPr>
          <p:cNvPr id="4" name="Номер слайда 3"/>
          <p:cNvSpPr>
            <a:spLocks noGrp="1"/>
          </p:cNvSpPr>
          <p:nvPr>
            <p:ph type="sldNum" sz="quarter" idx="10"/>
          </p:nvPr>
        </p:nvSpPr>
        <p:spPr/>
        <p:txBody>
          <a:bodyPr/>
          <a:lstStyle/>
          <a:p>
            <a:fld id="{D038584C-3E31-471D-A6B0-626DD3ABDA37}" type="slidenum">
              <a:rPr lang="ru-RU" smtClean="0"/>
              <a:t>10</a:t>
            </a:fld>
            <a:endParaRPr lang="ru-RU"/>
          </a:p>
        </p:txBody>
      </p:sp>
    </p:spTree>
    <p:extLst>
      <p:ext uri="{BB962C8B-B14F-4D97-AF65-F5344CB8AC3E}">
        <p14:creationId xmlns:p14="http://schemas.microsoft.com/office/powerpoint/2010/main" val="17750588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Трудности</a:t>
            </a:r>
            <a:r>
              <a:rPr lang="ru-RU" baseline="0" dirty="0"/>
              <a:t> приходят, как неизбежность в браке -  Во многих случаях мечты не сбываются, а реальная жизнь показывает одному и другому, что она является противоположностью мечтам. </a:t>
            </a:r>
            <a:endParaRPr lang="ru-RU" dirty="0"/>
          </a:p>
        </p:txBody>
      </p:sp>
      <p:sp>
        <p:nvSpPr>
          <p:cNvPr id="4" name="Номер слайда 3"/>
          <p:cNvSpPr>
            <a:spLocks noGrp="1"/>
          </p:cNvSpPr>
          <p:nvPr>
            <p:ph type="sldNum" sz="quarter" idx="10"/>
          </p:nvPr>
        </p:nvSpPr>
        <p:spPr/>
        <p:txBody>
          <a:bodyPr/>
          <a:lstStyle/>
          <a:p>
            <a:fld id="{D038584C-3E31-471D-A6B0-626DD3ABDA37}" type="slidenum">
              <a:rPr lang="ru-RU" smtClean="0"/>
              <a:t>11</a:t>
            </a:fld>
            <a:endParaRPr lang="ru-RU"/>
          </a:p>
        </p:txBody>
      </p:sp>
    </p:spTree>
    <p:extLst>
      <p:ext uri="{BB962C8B-B14F-4D97-AF65-F5344CB8AC3E}">
        <p14:creationId xmlns:p14="http://schemas.microsoft.com/office/powerpoint/2010/main" val="1281846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4.</a:t>
            </a:r>
            <a:r>
              <a:rPr lang="ru-RU" baseline="0" dirty="0"/>
              <a:t> Например, очень нравилась девушка, ее вкус в одежде, ее очень аккуратная прическа, всегда ухоженное лицо. Теперь это стало причиной недовольства: почему долго сидит перед зеркалом и зачем столько денег тратит на наряды. </a:t>
            </a:r>
          </a:p>
        </p:txBody>
      </p:sp>
      <p:sp>
        <p:nvSpPr>
          <p:cNvPr id="4" name="Номер слайда 3"/>
          <p:cNvSpPr>
            <a:spLocks noGrp="1"/>
          </p:cNvSpPr>
          <p:nvPr>
            <p:ph type="sldNum" sz="quarter" idx="10"/>
          </p:nvPr>
        </p:nvSpPr>
        <p:spPr/>
        <p:txBody>
          <a:bodyPr/>
          <a:lstStyle/>
          <a:p>
            <a:fld id="{D038584C-3E31-471D-A6B0-626DD3ABDA37}" type="slidenum">
              <a:rPr lang="ru-RU" smtClean="0"/>
              <a:t>12</a:t>
            </a:fld>
            <a:endParaRPr lang="ru-RU"/>
          </a:p>
        </p:txBody>
      </p:sp>
    </p:spTree>
    <p:extLst>
      <p:ext uri="{BB962C8B-B14F-4D97-AF65-F5344CB8AC3E}">
        <p14:creationId xmlns:p14="http://schemas.microsoft.com/office/powerpoint/2010/main" val="36181164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4.</a:t>
            </a:r>
            <a:r>
              <a:rPr lang="ru-RU" baseline="0" dirty="0"/>
              <a:t> Например, очень нравилась девушка, ее вкус в одежде, ее очень аккуратная прическа, всегда ухоженное лицо. Теперь это стало причиной недовольства: почему долго сидит перед зеркалом и зачем столько денег тратит на наряды. </a:t>
            </a:r>
          </a:p>
        </p:txBody>
      </p:sp>
      <p:sp>
        <p:nvSpPr>
          <p:cNvPr id="4" name="Номер слайда 3"/>
          <p:cNvSpPr>
            <a:spLocks noGrp="1"/>
          </p:cNvSpPr>
          <p:nvPr>
            <p:ph type="sldNum" sz="quarter" idx="10"/>
          </p:nvPr>
        </p:nvSpPr>
        <p:spPr/>
        <p:txBody>
          <a:bodyPr/>
          <a:lstStyle/>
          <a:p>
            <a:fld id="{D038584C-3E31-471D-A6B0-626DD3ABDA37}" type="slidenum">
              <a:rPr lang="ru-RU" smtClean="0"/>
              <a:t>13</a:t>
            </a:fld>
            <a:endParaRPr lang="ru-RU"/>
          </a:p>
        </p:txBody>
      </p:sp>
    </p:spTree>
    <p:extLst>
      <p:ext uri="{BB962C8B-B14F-4D97-AF65-F5344CB8AC3E}">
        <p14:creationId xmlns:p14="http://schemas.microsoft.com/office/powerpoint/2010/main" val="1299199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4.</a:t>
            </a:r>
            <a:r>
              <a:rPr lang="ru-RU" baseline="0" dirty="0"/>
              <a:t> Например, очень нравилась девушка, ее вкус в одежде, ее очень аккуратная прическа, всегда ухоженное лицо. Теперь это стало причиной недовольства: почему долго сидит перед зеркалом и зачем столько денег тратит на наряды. </a:t>
            </a:r>
          </a:p>
        </p:txBody>
      </p:sp>
      <p:sp>
        <p:nvSpPr>
          <p:cNvPr id="4" name="Номер слайда 3"/>
          <p:cNvSpPr>
            <a:spLocks noGrp="1"/>
          </p:cNvSpPr>
          <p:nvPr>
            <p:ph type="sldNum" sz="quarter" idx="10"/>
          </p:nvPr>
        </p:nvSpPr>
        <p:spPr/>
        <p:txBody>
          <a:bodyPr/>
          <a:lstStyle/>
          <a:p>
            <a:fld id="{D038584C-3E31-471D-A6B0-626DD3ABDA37}" type="slidenum">
              <a:rPr lang="ru-RU" smtClean="0"/>
              <a:t>15</a:t>
            </a:fld>
            <a:endParaRPr lang="ru-RU"/>
          </a:p>
        </p:txBody>
      </p:sp>
    </p:spTree>
    <p:extLst>
      <p:ext uri="{BB962C8B-B14F-4D97-AF65-F5344CB8AC3E}">
        <p14:creationId xmlns:p14="http://schemas.microsoft.com/office/powerpoint/2010/main" val="20243281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Когда супружеская пара переживает кризис разочарований, но знает, что следующий отрезок времени, который их ожидает неминуемо должен быть пройден,</a:t>
            </a:r>
            <a:r>
              <a:rPr lang="ru-RU" baseline="0" dirty="0"/>
              <a:t> их внутренний настрой направлен на преодоление трудностей и сохранение брачного союза. Это является началом времени исследований и приспособлений друг к другу. </a:t>
            </a:r>
            <a:endParaRPr lang="ru-RU" dirty="0"/>
          </a:p>
        </p:txBody>
      </p:sp>
      <p:sp>
        <p:nvSpPr>
          <p:cNvPr id="4" name="Номер слайда 3"/>
          <p:cNvSpPr>
            <a:spLocks noGrp="1"/>
          </p:cNvSpPr>
          <p:nvPr>
            <p:ph type="sldNum" sz="quarter" idx="10"/>
          </p:nvPr>
        </p:nvSpPr>
        <p:spPr/>
        <p:txBody>
          <a:bodyPr/>
          <a:lstStyle/>
          <a:p>
            <a:fld id="{D038584C-3E31-471D-A6B0-626DD3ABDA37}" type="slidenum">
              <a:rPr lang="ru-RU" smtClean="0"/>
              <a:t>16</a:t>
            </a:fld>
            <a:endParaRPr lang="ru-RU"/>
          </a:p>
        </p:txBody>
      </p:sp>
    </p:spTree>
    <p:extLst>
      <p:ext uri="{BB962C8B-B14F-4D97-AF65-F5344CB8AC3E}">
        <p14:creationId xmlns:p14="http://schemas.microsoft.com/office/powerpoint/2010/main" val="37226917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Когда супружеская пара переживает кризис разочарований, но знает, что следующий отрезок времени, который их ожидает неминуемо должен быть пройден,</a:t>
            </a:r>
            <a:r>
              <a:rPr lang="ru-RU" baseline="0" dirty="0"/>
              <a:t> их внутренний настрой направлен на преодоление трудностей и сохранение брачного союза. Это является началом времени исследований и приспособлений друг к другу. </a:t>
            </a:r>
            <a:endParaRPr lang="ru-RU" dirty="0"/>
          </a:p>
        </p:txBody>
      </p:sp>
      <p:sp>
        <p:nvSpPr>
          <p:cNvPr id="4" name="Номер слайда 3"/>
          <p:cNvSpPr>
            <a:spLocks noGrp="1"/>
          </p:cNvSpPr>
          <p:nvPr>
            <p:ph type="sldNum" sz="quarter" idx="10"/>
          </p:nvPr>
        </p:nvSpPr>
        <p:spPr/>
        <p:txBody>
          <a:bodyPr/>
          <a:lstStyle/>
          <a:p>
            <a:fld id="{D038584C-3E31-471D-A6B0-626DD3ABDA37}" type="slidenum">
              <a:rPr lang="ru-RU" smtClean="0"/>
              <a:t>17</a:t>
            </a:fld>
            <a:endParaRPr lang="ru-RU"/>
          </a:p>
        </p:txBody>
      </p:sp>
    </p:spTree>
    <p:extLst>
      <p:ext uri="{BB962C8B-B14F-4D97-AF65-F5344CB8AC3E}">
        <p14:creationId xmlns:p14="http://schemas.microsoft.com/office/powerpoint/2010/main" val="42483622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Когда супружеская пара переживает кризис разочарований, но знает, что следующий отрезок времени, который их ожидает неминуемо должен быть пройден,</a:t>
            </a:r>
            <a:r>
              <a:rPr lang="ru-RU" baseline="0" dirty="0"/>
              <a:t> их внутренний настрой направлен на преодоление трудностей и сохранение брачного союза. Это является началом времени исследований и приспособлений друг к другу. </a:t>
            </a:r>
            <a:endParaRPr lang="ru-RU" dirty="0"/>
          </a:p>
        </p:txBody>
      </p:sp>
      <p:sp>
        <p:nvSpPr>
          <p:cNvPr id="4" name="Номер слайда 3"/>
          <p:cNvSpPr>
            <a:spLocks noGrp="1"/>
          </p:cNvSpPr>
          <p:nvPr>
            <p:ph type="sldNum" sz="quarter" idx="10"/>
          </p:nvPr>
        </p:nvSpPr>
        <p:spPr/>
        <p:txBody>
          <a:bodyPr/>
          <a:lstStyle/>
          <a:p>
            <a:fld id="{D038584C-3E31-471D-A6B0-626DD3ABDA37}" type="slidenum">
              <a:rPr lang="ru-RU" smtClean="0"/>
              <a:t>18</a:t>
            </a:fld>
            <a:endParaRPr lang="ru-RU"/>
          </a:p>
        </p:txBody>
      </p:sp>
    </p:spTree>
    <p:extLst>
      <p:ext uri="{BB962C8B-B14F-4D97-AF65-F5344CB8AC3E}">
        <p14:creationId xmlns:p14="http://schemas.microsoft.com/office/powerpoint/2010/main" val="6222117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16" name="Group 15"/>
          <p:cNvGrpSpPr/>
          <p:nvPr/>
        </p:nvGrpSpPr>
        <p:grpSpPr>
          <a:xfrm>
            <a:off x="0" y="-2373"/>
            <a:ext cx="12192000" cy="6867027"/>
            <a:chOff x="0" y="-2373"/>
            <a:chExt cx="12192000" cy="6867027"/>
          </a:xfrm>
        </p:grpSpPr>
        <p:sp>
          <p:nvSpPr>
            <p:cNvPr id="8" name="Rectangle 7"/>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ru-RU"/>
              <a:t>Образец заголовка</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a:xfrm rot="5400000">
            <a:off x="10089390" y="1792223"/>
            <a:ext cx="990599" cy="304799"/>
          </a:xfrm>
        </p:spPr>
        <p:txBody>
          <a:bodyPr anchor="t"/>
          <a:lstStyle>
            <a:lvl1pPr algn="l">
              <a:defRPr b="0" i="0">
                <a:solidFill>
                  <a:schemeClr val="bg1"/>
                </a:solidFill>
              </a:defRPr>
            </a:lvl1pPr>
          </a:lstStyle>
          <a:p>
            <a:fld id="{A65E3245-EB25-4987-854E-9CD688313FCB}" type="datetimeFigureOut">
              <a:rPr lang="ru-RU" smtClean="0"/>
              <a:t>27.06.2022</a:t>
            </a:fld>
            <a:endParaRPr lang="ru-RU"/>
          </a:p>
        </p:txBody>
      </p:sp>
      <p:sp>
        <p:nvSpPr>
          <p:cNvPr id="5" name="Footer Placeholder 4"/>
          <p:cNvSpPr>
            <a:spLocks noGrp="1"/>
          </p:cNvSpPr>
          <p:nvPr>
            <p:ph type="ftr" sz="quarter" idx="11"/>
          </p:nvPr>
        </p:nvSpPr>
        <p:spPr>
          <a:xfrm rot="5400000">
            <a:off x="8959592" y="3226820"/>
            <a:ext cx="3859795" cy="304801"/>
          </a:xfrm>
        </p:spPr>
        <p:txBody>
          <a:bodyPr/>
          <a:lstStyle>
            <a:lvl1pPr>
              <a:defRPr b="0" i="0">
                <a:solidFill>
                  <a:schemeClr val="bg1"/>
                </a:solidFill>
              </a:defRPr>
            </a:lvl1pPr>
          </a:lstStyle>
          <a:p>
            <a:endParaRPr lang="ru-RU"/>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F5022F23-E5CC-466C-9A17-3EFF826C5EB5}" type="slidenum">
              <a:rPr lang="ru-RU" smtClean="0"/>
              <a:t>‹#›</a:t>
            </a:fld>
            <a:endParaRPr lang="ru-RU"/>
          </a:p>
        </p:txBody>
      </p:sp>
    </p:spTree>
    <p:extLst>
      <p:ext uri="{BB962C8B-B14F-4D97-AF65-F5344CB8AC3E}">
        <p14:creationId xmlns:p14="http://schemas.microsoft.com/office/powerpoint/2010/main" val="30569031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4966674"/>
            <a:ext cx="8825657" cy="566738"/>
          </a:xfrm>
        </p:spPr>
        <p:txBody>
          <a:bodyPr anchor="b">
            <a:normAutofit/>
          </a:bodyPr>
          <a:lstStyle>
            <a:lvl1pPr algn="l">
              <a:defRPr sz="24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bwMode="gray">
          <a:xfrm>
            <a:off x="1154956" y="5536665"/>
            <a:ext cx="8825656" cy="493712"/>
          </a:xfrm>
        </p:spPr>
        <p:txBody>
          <a:bodyPr>
            <a:normAutofit/>
          </a:bodyPr>
          <a:lstStyle>
            <a:lvl1pPr marL="0" indent="0">
              <a:buNone/>
              <a:defRPr sz="12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A65E3245-EB25-4987-854E-9CD688313FCB}" type="datetimeFigureOut">
              <a:rPr lang="ru-RU" smtClean="0"/>
              <a:t>27.06.2022</a:t>
            </a:fld>
            <a:endParaRPr lang="ru-RU"/>
          </a:p>
        </p:txBody>
      </p:sp>
      <p:sp>
        <p:nvSpPr>
          <p:cNvPr id="6" name="Footer Placeholder 5"/>
          <p:cNvSpPr>
            <a:spLocks noGrp="1"/>
          </p:cNvSpPr>
          <p:nvPr>
            <p:ph type="ftr" sz="quarter" idx="11"/>
          </p:nvPr>
        </p:nvSpPr>
        <p:spPr/>
        <p:txBody>
          <a:bodyPr/>
          <a:lstStyle/>
          <a:p>
            <a:endParaRPr lang="ru-RU"/>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F5022F23-E5CC-466C-9A17-3EFF826C5EB5}" type="slidenum">
              <a:rPr lang="ru-RU" smtClean="0"/>
              <a:t>‹#›</a:t>
            </a:fld>
            <a:endParaRPr lang="ru-RU"/>
          </a:p>
        </p:txBody>
      </p:sp>
    </p:spTree>
    <p:extLst>
      <p:ext uri="{BB962C8B-B14F-4D97-AF65-F5344CB8AC3E}">
        <p14:creationId xmlns:p14="http://schemas.microsoft.com/office/powerpoint/2010/main" val="39071357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Заголовок и подпись">
    <p:spTree>
      <p:nvGrpSpPr>
        <p:cNvPr id="1" name=""/>
        <p:cNvGrpSpPr/>
        <p:nvPr/>
      </p:nvGrpSpPr>
      <p:grpSpPr>
        <a:xfrm>
          <a:off x="0" y="0"/>
          <a:ext cx="0" cy="0"/>
          <a:chOff x="0" y="0"/>
          <a:chExt cx="0" cy="0"/>
        </a:xfrm>
      </p:grpSpPr>
      <p:grpSp>
        <p:nvGrpSpPr>
          <p:cNvPr id="12" name="Group 11"/>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3416"/>
            <a:ext cx="8825659" cy="1379755"/>
          </a:xfrm>
        </p:spPr>
        <p:txBody>
          <a:bodyPr/>
          <a:lstStyle>
            <a:lvl1pPr>
              <a:defRPr sz="4000"/>
            </a:lvl1pPr>
          </a:lstStyle>
          <a:p>
            <a:r>
              <a:rPr lang="ru-RU"/>
              <a:t>Образец заголовка</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4" name="Date Placeholder 3"/>
          <p:cNvSpPr>
            <a:spLocks noGrp="1"/>
          </p:cNvSpPr>
          <p:nvPr>
            <p:ph type="dt" sz="half" idx="10"/>
          </p:nvPr>
        </p:nvSpPr>
        <p:spPr/>
        <p:txBody>
          <a:bodyPr/>
          <a:lstStyle/>
          <a:p>
            <a:fld id="{A65E3245-EB25-4987-854E-9CD688313FCB}" type="datetimeFigureOut">
              <a:rPr lang="ru-RU" smtClean="0"/>
              <a:t>27.06.2022</a:t>
            </a:fld>
            <a:endParaRPr lang="ru-RU"/>
          </a:p>
        </p:txBody>
      </p:sp>
      <p:sp>
        <p:nvSpPr>
          <p:cNvPr id="5" name="Footer Placeholder 4"/>
          <p:cNvSpPr>
            <a:spLocks noGrp="1"/>
          </p:cNvSpPr>
          <p:nvPr>
            <p:ph type="ftr" sz="quarter" idx="11"/>
          </p:nvPr>
        </p:nvSpPr>
        <p:spPr/>
        <p:txBody>
          <a:bodyPr/>
          <a:lstStyle/>
          <a:p>
            <a:endParaRPr lang="ru-RU"/>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F5022F23-E5CC-466C-9A17-3EFF826C5EB5}" type="slidenum">
              <a:rPr lang="ru-RU" smtClean="0"/>
              <a:t>‹#›</a:t>
            </a:fld>
            <a:endParaRPr lang="ru-RU"/>
          </a:p>
        </p:txBody>
      </p:sp>
    </p:spTree>
    <p:extLst>
      <p:ext uri="{BB962C8B-B14F-4D97-AF65-F5344CB8AC3E}">
        <p14:creationId xmlns:p14="http://schemas.microsoft.com/office/powerpoint/2010/main" val="9539643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Цитата с подписью">
    <p:spTree>
      <p:nvGrpSpPr>
        <p:cNvPr id="1" name=""/>
        <p:cNvGrpSpPr/>
        <p:nvPr/>
      </p:nvGrpSpPr>
      <p:grpSpPr>
        <a:xfrm>
          <a:off x="0" y="0"/>
          <a:ext cx="0" cy="0"/>
          <a:chOff x="0" y="0"/>
          <a:chExt cx="0" cy="0"/>
        </a:xfrm>
      </p:grpSpPr>
      <p:grpSp>
        <p:nvGrpSpPr>
          <p:cNvPr id="7" name="Group 6"/>
          <p:cNvGrpSpPr/>
          <p:nvPr/>
        </p:nvGrpSpPr>
        <p:grpSpPr>
          <a:xfrm>
            <a:off x="0" y="-2373"/>
            <a:ext cx="12192000" cy="6867027"/>
            <a:chOff x="0" y="-2373"/>
            <a:chExt cx="12192000" cy="6867027"/>
          </a:xfrm>
        </p:grpSpPr>
        <p:sp>
          <p:nvSpPr>
            <p:cNvPr id="15" name="Rectangle 14"/>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3" name="TextBox 12"/>
          <p:cNvSpPr txBox="1"/>
          <p:nvPr/>
        </p:nvSpPr>
        <p:spPr>
          <a:xfrm>
            <a:off x="9719438" y="2631815"/>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9" name="TextBox 8"/>
          <p:cNvSpPr txBox="1"/>
          <p:nvPr/>
        </p:nvSpPr>
        <p:spPr>
          <a:xfrm>
            <a:off x="898295" y="591093"/>
            <a:ext cx="801912" cy="1569660"/>
          </a:xfrm>
          <a:prstGeom prst="rect">
            <a:avLst/>
          </a:prstGeom>
          <a:noFill/>
        </p:spPr>
        <p:txBody>
          <a:bodyPr wrap="square" rtlCol="0">
            <a:spAutoFit/>
          </a:bodyPr>
          <a:lstStyle>
            <a:defPPr>
              <a:defRPr lang="en-US"/>
            </a:defPPr>
            <a:lvl1pPr algn="r">
              <a:defRPr sz="12200" b="0" i="0">
                <a:solidFill>
                  <a:schemeClr val="accent1"/>
                </a:solidFill>
                <a:latin typeface="Arial"/>
                <a:cs typeface="Arial"/>
              </a:defRPr>
            </a:lvl1pPr>
          </a:lstStyle>
          <a:p>
            <a:pPr lvl="0"/>
            <a:r>
              <a:rPr lang="en-US" sz="9600" dirty="0"/>
              <a:t>“</a:t>
            </a:r>
          </a:p>
        </p:txBody>
      </p:sp>
      <p:sp>
        <p:nvSpPr>
          <p:cNvPr id="2" name="Title 1"/>
          <p:cNvSpPr>
            <a:spLocks noGrp="1"/>
          </p:cNvSpPr>
          <p:nvPr>
            <p:ph type="title"/>
          </p:nvPr>
        </p:nvSpPr>
        <p:spPr>
          <a:xfrm>
            <a:off x="1581878" y="980517"/>
            <a:ext cx="8453906" cy="2698249"/>
          </a:xfrm>
        </p:spPr>
        <p:txBody>
          <a:bodyPr/>
          <a:lstStyle>
            <a:lvl1pPr>
              <a:defRPr sz="4000"/>
            </a:lvl1pPr>
          </a:lstStyle>
          <a:p>
            <a:r>
              <a:rPr lang="ru-RU"/>
              <a:t>Образец заголовка</a:t>
            </a:r>
            <a:endParaRPr lang="en-US" dirty="0"/>
          </a:p>
        </p:txBody>
      </p:sp>
      <p:sp>
        <p:nvSpPr>
          <p:cNvPr id="14" name="Text Placeholder 3"/>
          <p:cNvSpPr>
            <a:spLocks noGrp="1"/>
          </p:cNvSpPr>
          <p:nvPr>
            <p:ph type="body" sz="half" idx="13"/>
          </p:nvPr>
        </p:nvSpPr>
        <p:spPr bwMode="gray">
          <a:xfrm>
            <a:off x="1945945" y="3678766"/>
            <a:ext cx="7725772" cy="342174"/>
          </a:xfrm>
        </p:spPr>
        <p:txBody>
          <a:bodyPr anchor="t">
            <a:normAutofit/>
          </a:bodyPr>
          <a:lstStyle>
            <a:lvl1pPr marL="0" indent="0">
              <a:buNone/>
              <a:defRPr lang="en-US" sz="1400" b="0" i="0" kern="1200" cap="small" dirty="0">
                <a:solidFill>
                  <a:schemeClr val="accent1"/>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4" name="Date Placeholder 3"/>
          <p:cNvSpPr>
            <a:spLocks noGrp="1"/>
          </p:cNvSpPr>
          <p:nvPr>
            <p:ph type="dt" sz="half" idx="10"/>
          </p:nvPr>
        </p:nvSpPr>
        <p:spPr/>
        <p:txBody>
          <a:bodyPr/>
          <a:lstStyle/>
          <a:p>
            <a:fld id="{A65E3245-EB25-4987-854E-9CD688313FCB}" type="datetimeFigureOut">
              <a:rPr lang="ru-RU" smtClean="0"/>
              <a:t>27.06.2022</a:t>
            </a:fld>
            <a:endParaRPr lang="ru-RU"/>
          </a:p>
        </p:txBody>
      </p:sp>
      <p:sp>
        <p:nvSpPr>
          <p:cNvPr id="5" name="Footer Placeholder 4"/>
          <p:cNvSpPr>
            <a:spLocks noGrp="1"/>
          </p:cNvSpPr>
          <p:nvPr>
            <p:ph type="ftr" sz="quarter" idx="11"/>
          </p:nvPr>
        </p:nvSpPr>
        <p:spPr/>
        <p:txBody>
          <a:bodyPr/>
          <a:lstStyle/>
          <a:p>
            <a:endParaRPr lang="ru-RU"/>
          </a:p>
        </p:txBody>
      </p:sp>
      <p:sp>
        <p:nvSpPr>
          <p:cNvPr id="32" name="Rectangle 3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F5022F23-E5CC-466C-9A17-3EFF826C5EB5}" type="slidenum">
              <a:rPr lang="ru-RU" smtClean="0"/>
              <a:t>‹#›</a:t>
            </a:fld>
            <a:endParaRPr lang="ru-RU"/>
          </a:p>
        </p:txBody>
      </p:sp>
    </p:spTree>
    <p:extLst>
      <p:ext uri="{BB962C8B-B14F-4D97-AF65-F5344CB8AC3E}">
        <p14:creationId xmlns:p14="http://schemas.microsoft.com/office/powerpoint/2010/main" val="24890081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Карточка имени">
    <p:spTree>
      <p:nvGrpSpPr>
        <p:cNvPr id="1" name=""/>
        <p:cNvGrpSpPr/>
        <p:nvPr/>
      </p:nvGrpSpPr>
      <p:grpSpPr>
        <a:xfrm>
          <a:off x="0" y="0"/>
          <a:ext cx="0" cy="0"/>
          <a:chOff x="0" y="0"/>
          <a:chExt cx="0" cy="0"/>
        </a:xfrm>
      </p:grpSpPr>
      <p:grpSp>
        <p:nvGrpSpPr>
          <p:cNvPr id="18" name="Group 17"/>
          <p:cNvGrpSpPr/>
          <p:nvPr/>
        </p:nvGrpSpPr>
        <p:grpSpPr>
          <a:xfrm>
            <a:off x="0" y="-2373"/>
            <a:ext cx="12192000" cy="6867027"/>
            <a:chOff x="0" y="-2373"/>
            <a:chExt cx="12192000" cy="6867027"/>
          </a:xfrm>
        </p:grpSpPr>
        <p:sp>
          <p:nvSpPr>
            <p:cNvPr id="10" name="Rectangle 9"/>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ru-RU"/>
              <a:t>Образец заголовка</a:t>
            </a:r>
            <a:endParaRPr lang="en-US" dirty="0"/>
          </a:p>
        </p:txBody>
      </p:sp>
      <p:sp>
        <p:nvSpPr>
          <p:cNvPr id="3" name="Text Placeholder 2"/>
          <p:cNvSpPr>
            <a:spLocks noGrp="1"/>
          </p:cNvSpPr>
          <p:nvPr>
            <p:ph type="body" idx="1"/>
          </p:nvPr>
        </p:nvSpPr>
        <p:spPr>
          <a:xfrm>
            <a:off x="1154954" y="5033068"/>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A65E3245-EB25-4987-854E-9CD688313FCB}" type="datetimeFigureOut">
              <a:rPr lang="ru-RU" smtClean="0"/>
              <a:t>27.06.2022</a:t>
            </a:fld>
            <a:endParaRPr lang="ru-RU"/>
          </a:p>
        </p:txBody>
      </p:sp>
      <p:sp>
        <p:nvSpPr>
          <p:cNvPr id="5" name="Footer Placeholder 4"/>
          <p:cNvSpPr>
            <a:spLocks noGrp="1"/>
          </p:cNvSpPr>
          <p:nvPr>
            <p:ph type="ftr" sz="quarter" idx="11"/>
          </p:nvPr>
        </p:nvSpPr>
        <p:spPr/>
        <p:txBody>
          <a:bodyPr/>
          <a:lstStyle/>
          <a:p>
            <a:endParaRPr lang="ru-RU"/>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F5022F23-E5CC-466C-9A17-3EFF826C5EB5}" type="slidenum">
              <a:rPr lang="ru-RU" smtClean="0"/>
              <a:t>‹#›</a:t>
            </a:fld>
            <a:endParaRPr lang="ru-RU"/>
          </a:p>
        </p:txBody>
      </p:sp>
    </p:spTree>
    <p:extLst>
      <p:ext uri="{BB962C8B-B14F-4D97-AF65-F5344CB8AC3E}">
        <p14:creationId xmlns:p14="http://schemas.microsoft.com/office/powerpoint/2010/main" val="3501809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ru-RU"/>
              <a:t>Образец заголовка</a:t>
            </a:r>
            <a:endParaRPr lang="en-US" dirty="0"/>
          </a:p>
        </p:txBody>
      </p:sp>
      <p:sp>
        <p:nvSpPr>
          <p:cNvPr id="3" name="Text Placeholder 2"/>
          <p:cNvSpPr>
            <a:spLocks noGrp="1"/>
          </p:cNvSpPr>
          <p:nvPr>
            <p:ph type="body" idx="1"/>
          </p:nvPr>
        </p:nvSpPr>
        <p:spPr>
          <a:xfrm>
            <a:off x="1154954" y="2617299"/>
            <a:ext cx="312916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16" name="Text Placeholder 3"/>
          <p:cNvSpPr>
            <a:spLocks noGrp="1"/>
          </p:cNvSpPr>
          <p:nvPr>
            <p:ph type="body" sz="half" idx="15"/>
          </p:nvPr>
        </p:nvSpPr>
        <p:spPr>
          <a:xfrm>
            <a:off x="1154954" y="3193561"/>
            <a:ext cx="3129168" cy="283349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Text Placeholder 4"/>
          <p:cNvSpPr>
            <a:spLocks noGrp="1"/>
          </p:cNvSpPr>
          <p:nvPr>
            <p:ph type="body" sz="quarter" idx="3"/>
          </p:nvPr>
        </p:nvSpPr>
        <p:spPr>
          <a:xfrm>
            <a:off x="4512721" y="2603502"/>
            <a:ext cx="3145380"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19" name="Text Placeholder 3"/>
          <p:cNvSpPr>
            <a:spLocks noGrp="1"/>
          </p:cNvSpPr>
          <p:nvPr>
            <p:ph type="body" sz="half" idx="16"/>
          </p:nvPr>
        </p:nvSpPr>
        <p:spPr>
          <a:xfrm>
            <a:off x="4512721" y="3193561"/>
            <a:ext cx="3145380" cy="283349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14" name="Text Placeholder 4"/>
          <p:cNvSpPr>
            <a:spLocks noGrp="1"/>
          </p:cNvSpPr>
          <p:nvPr>
            <p:ph type="body" sz="quarter" idx="13"/>
          </p:nvPr>
        </p:nvSpPr>
        <p:spPr>
          <a:xfrm>
            <a:off x="7886700" y="2617299"/>
            <a:ext cx="3161029"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20" name="Text Placeholder 3"/>
          <p:cNvSpPr>
            <a:spLocks noGrp="1"/>
          </p:cNvSpPr>
          <p:nvPr>
            <p:ph type="body" sz="half" idx="17"/>
          </p:nvPr>
        </p:nvSpPr>
        <p:spPr>
          <a:xfrm>
            <a:off x="7886700" y="3193561"/>
            <a:ext cx="3164719" cy="28334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cxnSp>
        <p:nvCxnSpPr>
          <p:cNvPr id="22" name="Straight Connector 21"/>
          <p:cNvCxnSpPr/>
          <p:nvPr/>
        </p:nvCxnSpPr>
        <p:spPr>
          <a:xfrm>
            <a:off x="440397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772401" y="2569633"/>
            <a:ext cx="0" cy="3492499"/>
          </a:xfrm>
          <a:prstGeom prst="line">
            <a:avLst/>
          </a:prstGeom>
          <a:ln w="12700" cmpd="sng">
            <a:solidFill>
              <a:schemeClr val="accent1">
                <a:alpha val="41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A65E3245-EB25-4987-854E-9CD688313FCB}" type="datetimeFigureOut">
              <a:rPr lang="ru-RU" smtClean="0"/>
              <a:t>27.06.2022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F5022F23-E5CC-466C-9A17-3EFF826C5EB5}" type="slidenum">
              <a:rPr lang="ru-RU" smtClean="0"/>
              <a:t>‹#›</a:t>
            </a:fld>
            <a:endParaRPr lang="ru-RU"/>
          </a:p>
        </p:txBody>
      </p:sp>
    </p:spTree>
    <p:extLst>
      <p:ext uri="{BB962C8B-B14F-4D97-AF65-F5344CB8AC3E}">
        <p14:creationId xmlns:p14="http://schemas.microsoft.com/office/powerpoint/2010/main" val="107648019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ru-RU"/>
              <a:t>Образец заголовка</a:t>
            </a:r>
            <a:endParaRPr lang="en-US" dirty="0"/>
          </a:p>
        </p:txBody>
      </p:sp>
      <p:sp>
        <p:nvSpPr>
          <p:cNvPr id="3" name="Text Placeholder 2"/>
          <p:cNvSpPr>
            <a:spLocks noGrp="1"/>
          </p:cNvSpPr>
          <p:nvPr>
            <p:ph type="body" idx="1"/>
          </p:nvPr>
        </p:nvSpPr>
        <p:spPr>
          <a:xfrm>
            <a:off x="1154952" y="4532845"/>
            <a:ext cx="305043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29" name="Picture Placeholder 2"/>
          <p:cNvSpPr>
            <a:spLocks noGrp="1" noChangeAspect="1"/>
          </p:cNvSpPr>
          <p:nvPr>
            <p:ph type="pic" idx="15"/>
          </p:nvPr>
        </p:nvSpPr>
        <p:spPr>
          <a:xfrm>
            <a:off x="1334552"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22" name="Text Placeholder 3"/>
          <p:cNvSpPr>
            <a:spLocks noGrp="1"/>
          </p:cNvSpPr>
          <p:nvPr>
            <p:ph type="body" sz="half" idx="18"/>
          </p:nvPr>
        </p:nvSpPr>
        <p:spPr>
          <a:xfrm>
            <a:off x="1154953" y="5109107"/>
            <a:ext cx="3050437"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Text Placeholder 4"/>
          <p:cNvSpPr>
            <a:spLocks noGrp="1"/>
          </p:cNvSpPr>
          <p:nvPr>
            <p:ph type="body" sz="quarter" idx="3"/>
          </p:nvPr>
        </p:nvSpPr>
        <p:spPr>
          <a:xfrm>
            <a:off x="4572537" y="4532846"/>
            <a:ext cx="3046766" cy="651156"/>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30" name="Picture Placeholder 2"/>
          <p:cNvSpPr>
            <a:spLocks noGrp="1" noChangeAspect="1"/>
          </p:cNvSpPr>
          <p:nvPr>
            <p:ph type="pic" idx="21"/>
          </p:nvPr>
        </p:nvSpPr>
        <p:spPr>
          <a:xfrm>
            <a:off x="4748463" y="2603500"/>
            <a:ext cx="2691241"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23" name="Text Placeholder 3"/>
          <p:cNvSpPr>
            <a:spLocks noGrp="1"/>
          </p:cNvSpPr>
          <p:nvPr>
            <p:ph type="body" sz="half" idx="19"/>
          </p:nvPr>
        </p:nvSpPr>
        <p:spPr>
          <a:xfrm>
            <a:off x="4568865" y="5184002"/>
            <a:ext cx="3050438" cy="84305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14" name="Text Placeholder 4"/>
          <p:cNvSpPr>
            <a:spLocks noGrp="1"/>
          </p:cNvSpPr>
          <p:nvPr>
            <p:ph type="body" sz="quarter" idx="13"/>
          </p:nvPr>
        </p:nvSpPr>
        <p:spPr>
          <a:xfrm>
            <a:off x="7983434" y="4532847"/>
            <a:ext cx="3050438" cy="651154"/>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24" name="Text Placeholder 3"/>
          <p:cNvSpPr>
            <a:spLocks noGrp="1"/>
          </p:cNvSpPr>
          <p:nvPr>
            <p:ph type="body" sz="half" idx="20"/>
          </p:nvPr>
        </p:nvSpPr>
        <p:spPr>
          <a:xfrm>
            <a:off x="7983434" y="5184001"/>
            <a:ext cx="3050437" cy="843054"/>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cxnSp>
        <p:nvCxnSpPr>
          <p:cNvPr id="17" name="Straight Connector 16"/>
          <p:cNvCxnSpPr/>
          <p:nvPr/>
        </p:nvCxnSpPr>
        <p:spPr>
          <a:xfrm>
            <a:off x="4388153" y="2603500"/>
            <a:ext cx="0" cy="3517594"/>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1905" y="2603500"/>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A65E3245-EB25-4987-854E-9CD688313FCB}" type="datetimeFigureOut">
              <a:rPr lang="ru-RU" smtClean="0"/>
              <a:t>27.06.2022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F5022F23-E5CC-466C-9A17-3EFF826C5EB5}" type="slidenum">
              <a:rPr lang="ru-RU" smtClean="0"/>
              <a:t>‹#›</a:t>
            </a:fld>
            <a:endParaRPr lang="ru-RU"/>
          </a:p>
        </p:txBody>
      </p:sp>
    </p:spTree>
    <p:extLst>
      <p:ext uri="{BB962C8B-B14F-4D97-AF65-F5344CB8AC3E}">
        <p14:creationId xmlns:p14="http://schemas.microsoft.com/office/powerpoint/2010/main" val="71850943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a:xfrm>
            <a:off x="1154953" y="973668"/>
            <a:ext cx="8825660" cy="706964"/>
          </a:xfrm>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nchor="t" anchorCtr="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65E3245-EB25-4987-854E-9CD688313FCB}" type="datetimeFigureOut">
              <a:rPr lang="ru-RU" smtClean="0"/>
              <a:t>27.06.2022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5022F23-E5CC-466C-9A17-3EFF826C5EB5}" type="slidenum">
              <a:rPr lang="ru-RU" smtClean="0"/>
              <a:t>‹#›</a:t>
            </a:fld>
            <a:endParaRPr lang="ru-RU"/>
          </a:p>
        </p:txBody>
      </p:sp>
    </p:spTree>
    <p:extLst>
      <p:ext uri="{BB962C8B-B14F-4D97-AF65-F5344CB8AC3E}">
        <p14:creationId xmlns:p14="http://schemas.microsoft.com/office/powerpoint/2010/main" val="40974539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grpSp>
        <p:nvGrpSpPr>
          <p:cNvPr id="19" name="Group 18"/>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Rectangle 7"/>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8"/>
            <a:ext cx="1413933" cy="4748589"/>
          </a:xfrm>
        </p:spPr>
        <p:txBody>
          <a:bodyPr vert="eaVert" anchor="b" anchorCtr="0"/>
          <a:lstStyle/>
          <a:p>
            <a:r>
              <a:rPr lang="ru-RU"/>
              <a:t>Образец заголовка</a:t>
            </a:r>
            <a:endParaRPr lang="en-US" dirty="0"/>
          </a:p>
        </p:txBody>
      </p:sp>
      <p:sp>
        <p:nvSpPr>
          <p:cNvPr id="3" name="Vertical Text Placeholder 2"/>
          <p:cNvSpPr>
            <a:spLocks noGrp="1"/>
          </p:cNvSpPr>
          <p:nvPr>
            <p:ph type="body" orient="vert" idx="1"/>
          </p:nvPr>
        </p:nvSpPr>
        <p:spPr>
          <a:xfrm>
            <a:off x="1154954" y="1278468"/>
            <a:ext cx="6247546" cy="4748590"/>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65E3245-EB25-4987-854E-9CD688313FCB}" type="datetimeFigureOut">
              <a:rPr lang="ru-RU" smtClean="0"/>
              <a:t>27.06.2022</a:t>
            </a:fld>
            <a:endParaRPr lang="ru-RU"/>
          </a:p>
        </p:txBody>
      </p:sp>
      <p:sp>
        <p:nvSpPr>
          <p:cNvPr id="5" name="Footer Placeholder 4"/>
          <p:cNvSpPr>
            <a:spLocks noGrp="1"/>
          </p:cNvSpPr>
          <p:nvPr>
            <p:ph type="ftr" sz="quarter" idx="11"/>
          </p:nvPr>
        </p:nvSpPr>
        <p:spPr/>
        <p:txBody>
          <a:bodyPr/>
          <a:lstStyle/>
          <a:p>
            <a:endParaRPr lang="ru-RU"/>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F5022F23-E5CC-466C-9A17-3EFF826C5EB5}" type="slidenum">
              <a:rPr lang="ru-RU" smtClean="0"/>
              <a:t>‹#›</a:t>
            </a:fld>
            <a:endParaRPr lang="ru-RU"/>
          </a:p>
        </p:txBody>
      </p:sp>
    </p:spTree>
    <p:extLst>
      <p:ext uri="{BB962C8B-B14F-4D97-AF65-F5344CB8AC3E}">
        <p14:creationId xmlns:p14="http://schemas.microsoft.com/office/powerpoint/2010/main" val="31288895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A65E3245-EB25-4987-854E-9CD688313FCB}" type="datetimeFigureOut">
              <a:rPr lang="ru-RU" smtClean="0"/>
              <a:t>27.06.2022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5022F23-E5CC-466C-9A17-3EFF826C5EB5}" type="slidenum">
              <a:rPr lang="ru-RU" smtClean="0"/>
              <a:t>‹#›</a:t>
            </a:fld>
            <a:endParaRPr lang="ru-RU"/>
          </a:p>
        </p:txBody>
      </p:sp>
    </p:spTree>
    <p:extLst>
      <p:ext uri="{BB962C8B-B14F-4D97-AF65-F5344CB8AC3E}">
        <p14:creationId xmlns:p14="http://schemas.microsoft.com/office/powerpoint/2010/main" val="17990878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grpSp>
        <p:nvGrpSpPr>
          <p:cNvPr id="13" name="Group 12"/>
          <p:cNvGrpSpPr/>
          <p:nvPr/>
        </p:nvGrpSpPr>
        <p:grpSpPr>
          <a:xfrm>
            <a:off x="0" y="-2373"/>
            <a:ext cx="12192000" cy="6867027"/>
            <a:chOff x="0" y="-2373"/>
            <a:chExt cx="12192000" cy="6867027"/>
          </a:xfrm>
        </p:grpSpPr>
        <p:sp>
          <p:nvSpPr>
            <p:cNvPr id="11" name="Rectangle 10"/>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7645"/>
            <a:ext cx="4351023" cy="2283824"/>
          </a:xfrm>
        </p:spPr>
        <p:txBody>
          <a:bodyPr anchor="ctr"/>
          <a:lstStyle>
            <a:lvl1pPr algn="l">
              <a:defRPr sz="4000" b="0" cap="none"/>
            </a:lvl1pPr>
          </a:lstStyle>
          <a:p>
            <a:r>
              <a:rPr lang="ru-RU"/>
              <a:t>Образец заголовка</a:t>
            </a:r>
            <a:endParaRPr lang="en-US" dirty="0"/>
          </a:p>
        </p:txBody>
      </p:sp>
      <p:sp>
        <p:nvSpPr>
          <p:cNvPr id="3" name="Text Placeholder 2"/>
          <p:cNvSpPr>
            <a:spLocks noGrp="1"/>
          </p:cNvSpPr>
          <p:nvPr>
            <p:ph type="body" idx="1"/>
          </p:nvPr>
        </p:nvSpPr>
        <p:spPr>
          <a:xfrm>
            <a:off x="6895558" y="2677644"/>
            <a:ext cx="3755379" cy="2283823"/>
          </a:xfrm>
        </p:spPr>
        <p:txBody>
          <a:bodyPr anchor="ctr"/>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A65E3245-EB25-4987-854E-9CD688313FCB}" type="datetimeFigureOut">
              <a:rPr lang="ru-RU" smtClean="0"/>
              <a:t>27.06.2022</a:t>
            </a:fld>
            <a:endParaRPr lang="ru-RU"/>
          </a:p>
        </p:txBody>
      </p:sp>
      <p:sp>
        <p:nvSpPr>
          <p:cNvPr id="5" name="Footer Placeholder 4"/>
          <p:cNvSpPr>
            <a:spLocks noGrp="1"/>
          </p:cNvSpPr>
          <p:nvPr>
            <p:ph type="ftr" sz="quarter" idx="11"/>
          </p:nvPr>
        </p:nvSpPr>
        <p:spPr/>
        <p:txBody>
          <a:bodyPr/>
          <a:lstStyle/>
          <a:p>
            <a:endParaRPr lang="ru-RU"/>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F5022F23-E5CC-466C-9A17-3EFF826C5EB5}" type="slidenum">
              <a:rPr lang="ru-RU" smtClean="0"/>
              <a:t>‹#›</a:t>
            </a:fld>
            <a:endParaRPr lang="ru-RU"/>
          </a:p>
        </p:txBody>
      </p:sp>
    </p:spTree>
    <p:extLst>
      <p:ext uri="{BB962C8B-B14F-4D97-AF65-F5344CB8AC3E}">
        <p14:creationId xmlns:p14="http://schemas.microsoft.com/office/powerpoint/2010/main" val="38360473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A65E3245-EB25-4987-854E-9CD688313FCB}" type="datetimeFigureOut">
              <a:rPr lang="ru-RU" smtClean="0"/>
              <a:t>27.06.2022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5022F23-E5CC-466C-9A17-3EFF826C5EB5}" type="slidenum">
              <a:rPr lang="ru-RU" smtClean="0"/>
              <a:t>‹#›</a:t>
            </a:fld>
            <a:endParaRPr lang="ru-RU"/>
          </a:p>
        </p:txBody>
      </p:sp>
    </p:spTree>
    <p:extLst>
      <p:ext uri="{BB962C8B-B14F-4D97-AF65-F5344CB8AC3E}">
        <p14:creationId xmlns:p14="http://schemas.microsoft.com/office/powerpoint/2010/main" val="25621253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a:t>Образец заголовка</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208710" y="3179762"/>
            <a:ext cx="4825159" cy="2840039"/>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A65E3245-EB25-4987-854E-9CD688313FCB}" type="datetimeFigureOut">
              <a:rPr lang="ru-RU" smtClean="0"/>
              <a:t>27.06.2022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F5022F23-E5CC-466C-9A17-3EFF826C5EB5}" type="slidenum">
              <a:rPr lang="ru-RU" smtClean="0"/>
              <a:t>‹#›</a:t>
            </a:fld>
            <a:endParaRPr lang="ru-RU"/>
          </a:p>
        </p:txBody>
      </p:sp>
    </p:spTree>
    <p:extLst>
      <p:ext uri="{BB962C8B-B14F-4D97-AF65-F5344CB8AC3E}">
        <p14:creationId xmlns:p14="http://schemas.microsoft.com/office/powerpoint/2010/main" val="9153217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A65E3245-EB25-4987-854E-9CD688313FCB}" type="datetimeFigureOut">
              <a:rPr lang="ru-RU" smtClean="0"/>
              <a:t>27.06.2022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F5022F23-E5CC-466C-9A17-3EFF826C5EB5}" type="slidenum">
              <a:rPr lang="ru-RU" smtClean="0"/>
              <a:t>‹#›</a:t>
            </a:fld>
            <a:endParaRPr lang="ru-RU"/>
          </a:p>
        </p:txBody>
      </p:sp>
    </p:spTree>
    <p:extLst>
      <p:ext uri="{BB962C8B-B14F-4D97-AF65-F5344CB8AC3E}">
        <p14:creationId xmlns:p14="http://schemas.microsoft.com/office/powerpoint/2010/main" val="29533047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5E3245-EB25-4987-854E-9CD688313FCB}" type="datetimeFigureOut">
              <a:rPr lang="ru-RU" smtClean="0"/>
              <a:t>27.06.2022</a:t>
            </a:fld>
            <a:endParaRPr lang="ru-RU"/>
          </a:p>
        </p:txBody>
      </p:sp>
      <p:sp>
        <p:nvSpPr>
          <p:cNvPr id="3" name="Footer Placeholder 2"/>
          <p:cNvSpPr>
            <a:spLocks noGrp="1"/>
          </p:cNvSpPr>
          <p:nvPr>
            <p:ph type="ftr" sz="quarter" idx="11"/>
          </p:nvPr>
        </p:nvSpPr>
        <p:spPr/>
        <p:txBody>
          <a:bodyPr/>
          <a:lstStyle/>
          <a:p>
            <a:endParaRPr lang="ru-RU"/>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F5022F23-E5CC-466C-9A17-3EFF826C5EB5}" type="slidenum">
              <a:rPr lang="ru-RU" smtClean="0"/>
              <a:t>‹#›</a:t>
            </a:fld>
            <a:endParaRPr lang="ru-RU"/>
          </a:p>
        </p:txBody>
      </p:sp>
    </p:spTree>
    <p:extLst>
      <p:ext uri="{BB962C8B-B14F-4D97-AF65-F5344CB8AC3E}">
        <p14:creationId xmlns:p14="http://schemas.microsoft.com/office/powerpoint/2010/main" val="8330056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grpSp>
        <p:nvGrpSpPr>
          <p:cNvPr id="14" name="Group 13"/>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6" name="Oval 15"/>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295400"/>
            <a:ext cx="2793159" cy="1600200"/>
          </a:xfrm>
        </p:spPr>
        <p:txBody>
          <a:bodyPr anchor="b"/>
          <a:lstStyle>
            <a:lvl1pPr algn="l">
              <a:defRPr sz="2400" b="0"/>
            </a:lvl1pPr>
          </a:lstStyle>
          <a:p>
            <a:r>
              <a:rPr lang="ru-RU"/>
              <a:t>Образец заголовка</a:t>
            </a:r>
            <a:endParaRPr lang="en-US" dirty="0"/>
          </a:p>
        </p:txBody>
      </p:sp>
      <p:sp>
        <p:nvSpPr>
          <p:cNvPr id="3" name="Content Placeholder 2"/>
          <p:cNvSpPr>
            <a:spLocks noGrp="1"/>
          </p:cNvSpPr>
          <p:nvPr>
            <p:ph idx="1"/>
          </p:nvPr>
        </p:nvSpPr>
        <p:spPr>
          <a:xfrm>
            <a:off x="5781146" y="1447800"/>
            <a:ext cx="5190065" cy="4572000"/>
          </a:xfrm>
        </p:spPr>
        <p:txBody>
          <a:bodyPr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bwMode="gray">
          <a:xfrm>
            <a:off x="1154955" y="2895600"/>
            <a:ext cx="2793158" cy="3129279"/>
          </a:xfrm>
        </p:spPr>
        <p:txBody>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A65E3245-EB25-4987-854E-9CD688313FCB}" type="datetimeFigureOut">
              <a:rPr lang="ru-RU" smtClean="0"/>
              <a:t>27.06.2022</a:t>
            </a:fld>
            <a:endParaRPr lang="ru-RU"/>
          </a:p>
        </p:txBody>
      </p:sp>
      <p:sp>
        <p:nvSpPr>
          <p:cNvPr id="6" name="Footer Placeholder 5"/>
          <p:cNvSpPr>
            <a:spLocks noGrp="1"/>
          </p:cNvSpPr>
          <p:nvPr>
            <p:ph type="ftr" sz="quarter" idx="11"/>
          </p:nvPr>
        </p:nvSpPr>
        <p:spPr/>
        <p:txBody>
          <a:bodyPr/>
          <a:lstStyle/>
          <a:p>
            <a:endParaRPr lang="ru-RU"/>
          </a:p>
        </p:txBody>
      </p:sp>
      <p:sp>
        <p:nvSpPr>
          <p:cNvPr id="15" name="Rectangle 14"/>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F5022F23-E5CC-466C-9A17-3EFF826C5EB5}" type="slidenum">
              <a:rPr lang="ru-RU" smtClean="0"/>
              <a:t>‹#›</a:t>
            </a:fld>
            <a:endParaRPr lang="ru-RU"/>
          </a:p>
        </p:txBody>
      </p:sp>
    </p:spTree>
    <p:extLst>
      <p:ext uri="{BB962C8B-B14F-4D97-AF65-F5344CB8AC3E}">
        <p14:creationId xmlns:p14="http://schemas.microsoft.com/office/powerpoint/2010/main" val="13859297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20" name="Group 19"/>
          <p:cNvGrpSpPr/>
          <p:nvPr/>
        </p:nvGrpSpPr>
        <p:grpSpPr>
          <a:xfrm>
            <a:off x="0" y="-2373"/>
            <a:ext cx="12192000" cy="6867027"/>
            <a:chOff x="0" y="-2373"/>
            <a:chExt cx="12192000" cy="6867027"/>
          </a:xfrm>
        </p:grpSpPr>
        <p:sp>
          <p:nvSpPr>
            <p:cNvPr id="12" name="Rectangle 11"/>
            <p:cNvSpPr/>
            <p:nvPr/>
          </p:nvSpPr>
          <p:spPr>
            <a:xfrm>
              <a:off x="0" y="0"/>
              <a:ext cx="12192000" cy="6858000"/>
            </a:xfrm>
            <a:prstGeom prst="rect">
              <a:avLst/>
            </a:prstGeom>
            <a:blipFill>
              <a:blip r:embed="rId2">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60" cy="1735668"/>
          </a:xfrm>
        </p:spPr>
        <p:txBody>
          <a:bodyPr anchor="b">
            <a:normAutofit/>
          </a:bodyPr>
          <a:lstStyle>
            <a:lvl1pPr algn="l">
              <a:defRPr sz="36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A65E3245-EB25-4987-854E-9CD688313FCB}" type="datetimeFigureOut">
              <a:rPr lang="ru-RU" smtClean="0"/>
              <a:t>27.06.2022</a:t>
            </a:fld>
            <a:endParaRPr lang="ru-RU"/>
          </a:p>
        </p:txBody>
      </p:sp>
      <p:sp>
        <p:nvSpPr>
          <p:cNvPr id="6" name="Footer Placeholder 5"/>
          <p:cNvSpPr>
            <a:spLocks noGrp="1"/>
          </p:cNvSpPr>
          <p:nvPr>
            <p:ph type="ftr" sz="quarter" idx="11"/>
          </p:nvPr>
        </p:nvSpPr>
        <p:spPr/>
        <p:txBody>
          <a:bodyPr/>
          <a:lstStyle/>
          <a:p>
            <a:endParaRPr lang="ru-RU"/>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F5022F23-E5CC-466C-9A17-3EFF826C5EB5}" type="slidenum">
              <a:rPr lang="ru-RU" smtClean="0"/>
              <a:t>‹#›</a:t>
            </a:fld>
            <a:endParaRPr lang="ru-RU"/>
          </a:p>
        </p:txBody>
      </p:sp>
    </p:spTree>
    <p:extLst>
      <p:ext uri="{BB962C8B-B14F-4D97-AF65-F5344CB8AC3E}">
        <p14:creationId xmlns:p14="http://schemas.microsoft.com/office/powerpoint/2010/main" val="26739613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9" name="Group 8"/>
          <p:cNvGrpSpPr/>
          <p:nvPr/>
        </p:nvGrpSpPr>
        <p:grpSpPr>
          <a:xfrm>
            <a:off x="0" y="-2373"/>
            <a:ext cx="12192000" cy="6867027"/>
            <a:chOff x="0" y="-2373"/>
            <a:chExt cx="12192000" cy="6867027"/>
          </a:xfrm>
        </p:grpSpPr>
        <p:sp>
          <p:nvSpPr>
            <p:cNvPr id="26" name="Rectangle 25"/>
            <p:cNvSpPr/>
            <p:nvPr/>
          </p:nvSpPr>
          <p:spPr>
            <a:xfrm>
              <a:off x="0" y="0"/>
              <a:ext cx="12192000" cy="6858000"/>
            </a:xfrm>
            <a:prstGeom prst="rect">
              <a:avLst/>
            </a:prstGeom>
            <a:blipFill>
              <a:blip r:embed="rId19">
                <a:duotone>
                  <a:schemeClr val="dk2">
                    <a:shade val="62000"/>
                    <a:hueMod val="108000"/>
                    <a:satMod val="164000"/>
                    <a:lumMod val="69000"/>
                  </a:schemeClr>
                  <a:schemeClr val="dk2">
                    <a:tint val="96000"/>
                    <a:hueMod val="90000"/>
                    <a:satMod val="130000"/>
                    <a:lumMod val="134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3220"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750"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7999412" y="-2373"/>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74054"/>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0"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1"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3" y="973668"/>
            <a:ext cx="8761413" cy="706964"/>
          </a:xfrm>
          <a:prstGeom prst="rect">
            <a:avLst/>
          </a:prstGeom>
        </p:spPr>
        <p:txBody>
          <a:bodyPr vert="horz" lIns="91440" tIns="45720" rIns="91440" bIns="45720" rtlCol="0" anchor="ctr">
            <a:noAutofit/>
          </a:bodyPr>
          <a:lstStyle/>
          <a:p>
            <a:r>
              <a:rPr lang="ru-RU"/>
              <a:t>Образец заголовка</a:t>
            </a:r>
            <a:endParaRPr lang="en-US" dirty="0"/>
          </a:p>
        </p:txBody>
      </p:sp>
      <p:sp>
        <p:nvSpPr>
          <p:cNvPr id="3" name="Text Placeholder 2"/>
          <p:cNvSpPr>
            <a:spLocks noGrp="1"/>
          </p:cNvSpPr>
          <p:nvPr>
            <p:ph type="body" idx="1"/>
          </p:nvPr>
        </p:nvSpPr>
        <p:spPr>
          <a:xfrm>
            <a:off x="1154955" y="2603500"/>
            <a:ext cx="8761412" cy="341630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10650938" y="6394061"/>
            <a:ext cx="990599" cy="304799"/>
          </a:xfrm>
          <a:prstGeom prst="rect">
            <a:avLst/>
          </a:prstGeom>
        </p:spPr>
        <p:txBody>
          <a:bodyPr vert="horz" lIns="91440" tIns="45720" rIns="91440" bIns="45720" rtlCol="0" anchor="t"/>
          <a:lstStyle>
            <a:lvl1pPr algn="r">
              <a:defRPr sz="1000" b="1" i="0">
                <a:solidFill>
                  <a:schemeClr val="accent1"/>
                </a:solidFill>
              </a:defRPr>
            </a:lvl1pPr>
          </a:lstStyle>
          <a:p>
            <a:fld id="{A65E3245-EB25-4987-854E-9CD688313FCB}" type="datetimeFigureOut">
              <a:rPr lang="ru-RU" smtClean="0"/>
              <a:t>27.06.2022</a:t>
            </a:fld>
            <a:endParaRPr lang="ru-RU"/>
          </a:p>
        </p:txBody>
      </p:sp>
      <p:sp>
        <p:nvSpPr>
          <p:cNvPr id="5" name="Footer Placeholder 4"/>
          <p:cNvSpPr>
            <a:spLocks noGrp="1"/>
          </p:cNvSpPr>
          <p:nvPr>
            <p:ph type="ftr" sz="quarter" idx="3"/>
          </p:nvPr>
        </p:nvSpPr>
        <p:spPr>
          <a:xfrm>
            <a:off x="528358" y="6391838"/>
            <a:ext cx="3859795" cy="304801"/>
          </a:xfrm>
          <a:prstGeom prst="rect">
            <a:avLst/>
          </a:prstGeom>
        </p:spPr>
        <p:txBody>
          <a:bodyPr vert="horz" lIns="91440" tIns="45720" rIns="91440" bIns="45720" rtlCol="0" anchor="b"/>
          <a:lstStyle>
            <a:lvl1pPr algn="l">
              <a:defRPr sz="1000" b="1" i="0">
                <a:solidFill>
                  <a:schemeClr val="accent1"/>
                </a:solidFill>
                <a:latin typeface="+mn-lt"/>
              </a:defRPr>
            </a:lvl1pPr>
          </a:lstStyle>
          <a:p>
            <a:endParaRPr lang="ru-RU"/>
          </a:p>
        </p:txBody>
      </p:sp>
      <p:sp>
        <p:nvSpPr>
          <p:cNvPr id="22" name="Rectangle 2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a:xfrm>
            <a:off x="10352540" y="295729"/>
            <a:ext cx="838199" cy="767687"/>
          </a:xfrm>
          <a:prstGeom prst="rect">
            <a:avLst/>
          </a:prstGeom>
        </p:spPr>
        <p:txBody>
          <a:bodyPr vert="horz" lIns="91440" tIns="45720" rIns="91440" bIns="45720" rtlCol="0" anchor="b"/>
          <a:lstStyle>
            <a:lvl1pPr algn="ctr">
              <a:defRPr sz="2800" b="0" i="0">
                <a:solidFill>
                  <a:schemeClr val="bg1"/>
                </a:solidFill>
                <a:latin typeface="+mn-lt"/>
              </a:defRPr>
            </a:lvl1pPr>
          </a:lstStyle>
          <a:p>
            <a:fld id="{F5022F23-E5CC-466C-9A17-3EFF826C5EB5}" type="slidenum">
              <a:rPr lang="ru-RU" smtClean="0"/>
              <a:t>‹#›</a:t>
            </a:fld>
            <a:endParaRPr lang="ru-RU"/>
          </a:p>
        </p:txBody>
      </p:sp>
    </p:spTree>
    <p:extLst>
      <p:ext uri="{BB962C8B-B14F-4D97-AF65-F5344CB8AC3E}">
        <p14:creationId xmlns:p14="http://schemas.microsoft.com/office/powerpoint/2010/main" val="1219558471"/>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37149" y="1263870"/>
            <a:ext cx="6031219" cy="2814466"/>
          </a:xfrm>
        </p:spPr>
        <p:txBody>
          <a:bodyPr/>
          <a:lstStyle/>
          <a:p>
            <a:r>
              <a:rPr lang="ru-RU" dirty="0"/>
              <a:t>Ожидания и нужды супругов</a:t>
            </a:r>
          </a:p>
        </p:txBody>
      </p:sp>
      <p:sp>
        <p:nvSpPr>
          <p:cNvPr id="3" name="Подзаголовок 2"/>
          <p:cNvSpPr>
            <a:spLocks noGrp="1"/>
          </p:cNvSpPr>
          <p:nvPr>
            <p:ph type="subTitle" idx="1"/>
          </p:nvPr>
        </p:nvSpPr>
        <p:spPr>
          <a:xfrm>
            <a:off x="871175" y="5163420"/>
            <a:ext cx="8825658" cy="861420"/>
          </a:xfrm>
        </p:spPr>
        <p:txBody>
          <a:bodyPr/>
          <a:lstStyle/>
          <a:p>
            <a:r>
              <a:rPr lang="ru-RU" dirty="0"/>
              <a:t>Лекция 7 Курса «Добрачное консультирование»</a:t>
            </a:r>
          </a:p>
        </p:txBody>
      </p:sp>
      <p:pic>
        <p:nvPicPr>
          <p:cNvPr id="4" name="Рисунок 3"/>
          <p:cNvPicPr>
            <a:picLocks noChangeAspect="1"/>
          </p:cNvPicPr>
          <p:nvPr/>
        </p:nvPicPr>
        <p:blipFill>
          <a:blip r:embed="rId2"/>
          <a:stretch>
            <a:fillRect/>
          </a:stretch>
        </p:blipFill>
        <p:spPr>
          <a:xfrm>
            <a:off x="6954628" y="1822438"/>
            <a:ext cx="4298896" cy="3131029"/>
          </a:xfrm>
          <a:prstGeom prst="rect">
            <a:avLst/>
          </a:prstGeom>
          <a:ln>
            <a:noFill/>
          </a:ln>
          <a:effectLst>
            <a:outerShdw blurRad="292100" dist="139700" dir="2700000" algn="tl" rotWithShape="0">
              <a:srgbClr val="333333">
                <a:alpha val="65000"/>
              </a:srgbClr>
            </a:outerShdw>
          </a:effectLst>
        </p:spPr>
      </p:pic>
      <p:sp>
        <p:nvSpPr>
          <p:cNvPr id="5" name="TextBox 4">
            <a:extLst>
              <a:ext uri="{FF2B5EF4-FFF2-40B4-BE49-F238E27FC236}">
                <a16:creationId xmlns:a16="http://schemas.microsoft.com/office/drawing/2014/main" id="{49F50F30-78C1-084B-AAF0-966F5FB760EA}"/>
              </a:ext>
            </a:extLst>
          </p:cNvPr>
          <p:cNvSpPr txBox="1"/>
          <p:nvPr/>
        </p:nvSpPr>
        <p:spPr>
          <a:xfrm>
            <a:off x="1513489" y="5594130"/>
            <a:ext cx="4081567" cy="923330"/>
          </a:xfrm>
          <a:prstGeom prst="rect">
            <a:avLst/>
          </a:prstGeom>
          <a:noFill/>
        </p:spPr>
        <p:txBody>
          <a:bodyPr wrap="none" rtlCol="0">
            <a:spAutoFit/>
          </a:bodyPr>
          <a:lstStyle/>
          <a:p>
            <a:r>
              <a:rPr lang="ru-KG" dirty="0"/>
              <a:t>Автор презентации: Диль Наталья</a:t>
            </a:r>
          </a:p>
          <a:p>
            <a:r>
              <a:rPr lang="ru-KG" dirty="0"/>
              <a:t>Кыргызская Миссия ЮУМ 2022г.</a:t>
            </a:r>
          </a:p>
          <a:p>
            <a:endParaRPr lang="ru-KG" dirty="0"/>
          </a:p>
        </p:txBody>
      </p:sp>
    </p:spTree>
    <p:extLst>
      <p:ext uri="{BB962C8B-B14F-4D97-AF65-F5344CB8AC3E}">
        <p14:creationId xmlns:p14="http://schemas.microsoft.com/office/powerpoint/2010/main" val="36794110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1 Фаза фантазий и мечтаний</a:t>
            </a:r>
          </a:p>
        </p:txBody>
      </p:sp>
      <p:sp>
        <p:nvSpPr>
          <p:cNvPr id="3" name="Объект 2"/>
          <p:cNvSpPr>
            <a:spLocks noGrp="1"/>
          </p:cNvSpPr>
          <p:nvPr>
            <p:ph idx="1"/>
          </p:nvPr>
        </p:nvSpPr>
        <p:spPr>
          <a:xfrm>
            <a:off x="549094" y="2788079"/>
            <a:ext cx="7433673" cy="3562232"/>
          </a:xfrm>
        </p:spPr>
        <p:txBody>
          <a:bodyPr/>
          <a:lstStyle/>
          <a:p>
            <a:r>
              <a:rPr lang="ru-RU" dirty="0"/>
              <a:t>Этот период длится иногда до 5-ти лет, а иногда  заканчивается через месяц.</a:t>
            </a:r>
          </a:p>
          <a:p>
            <a:r>
              <a:rPr lang="ru-RU" dirty="0"/>
              <a:t>Это зависит от темперамента, культуры воспитания, окружения и условий проживания семьи, а также от духовности обоих супругов, организации семейных богослужений, объединяющих семью в молитве и чтении Слова Божьего. </a:t>
            </a:r>
          </a:p>
          <a:p>
            <a:r>
              <a:rPr lang="ru-RU" dirty="0"/>
              <a:t>Но мечтательное чувство экзотической романтики вскоре угасает, его подавляет быт и ежедневные трудовые и материальные потребности. </a:t>
            </a:r>
          </a:p>
          <a:p>
            <a:pPr marL="0" indent="0">
              <a:buNone/>
            </a:pPr>
            <a:endParaRPr lang="ru-RU" dirty="0"/>
          </a:p>
        </p:txBody>
      </p:sp>
      <p:pic>
        <p:nvPicPr>
          <p:cNvPr id="4" name="Рисунок 3"/>
          <p:cNvPicPr>
            <a:picLocks noChangeAspect="1"/>
          </p:cNvPicPr>
          <p:nvPr/>
        </p:nvPicPr>
        <p:blipFill>
          <a:blip r:embed="rId3"/>
          <a:stretch>
            <a:fillRect/>
          </a:stretch>
        </p:blipFill>
        <p:spPr>
          <a:xfrm>
            <a:off x="8190792" y="3062960"/>
            <a:ext cx="3451147" cy="189256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630537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2 Фаза разочарований</a:t>
            </a:r>
          </a:p>
        </p:txBody>
      </p:sp>
      <p:sp>
        <p:nvSpPr>
          <p:cNvPr id="3" name="Объект 2"/>
          <p:cNvSpPr>
            <a:spLocks noGrp="1"/>
          </p:cNvSpPr>
          <p:nvPr>
            <p:ph idx="1"/>
          </p:nvPr>
        </p:nvSpPr>
        <p:spPr>
          <a:xfrm>
            <a:off x="504883" y="2316854"/>
            <a:ext cx="11118656" cy="4437364"/>
          </a:xfrm>
        </p:spPr>
        <p:txBody>
          <a:bodyPr>
            <a:normAutofit fontScale="92500" lnSpcReduction="10000"/>
          </a:bodyPr>
          <a:lstStyle/>
          <a:p>
            <a:pPr>
              <a:buAutoNum type="arabicPeriod"/>
            </a:pPr>
            <a:r>
              <a:rPr lang="ru-RU" sz="1900" b="1" dirty="0">
                <a:solidFill>
                  <a:schemeClr val="accent1">
                    <a:lumMod val="75000"/>
                  </a:schemeClr>
                </a:solidFill>
              </a:rPr>
              <a:t>Эмоции</a:t>
            </a:r>
            <a:r>
              <a:rPr lang="ru-RU" sz="1900" dirty="0"/>
              <a:t> – Реальная жизнь не сошлась в одном русле с мечтой, настроение портится чаще, чем хотелось бы, необъяснимая грусть, депрессия и пустота иногда заглушают способность здраво мыслить. Особенно  неприятен очевидный факт, что возникает необходимость жертвовать этой мечтой. Это может быть ситуация, часто встречающаяся в жизни супругов – несовместимость рождения ребенка и деловой карьеры или беременности и учебы в ВУЗе.</a:t>
            </a:r>
          </a:p>
          <a:p>
            <a:pPr>
              <a:buAutoNum type="arabicPeriod"/>
            </a:pPr>
            <a:r>
              <a:rPr lang="ru-RU" sz="1900" b="1" dirty="0">
                <a:solidFill>
                  <a:schemeClr val="accent1">
                    <a:lumMod val="75000"/>
                  </a:schemeClr>
                </a:solidFill>
              </a:rPr>
              <a:t>Общение</a:t>
            </a:r>
            <a:r>
              <a:rPr lang="ru-RU" sz="1900" dirty="0"/>
              <a:t> – Супруги начинают не всегда только ожидать, но и действовать. Это могут быть убеждения, принуждения, длительные разъяснения и уклонения от разговоров. Несогласие с тем, что является неизбежной действительностью приводит к ссорам и слезам. Болезненно расставаться со своей фантазией, которую иногда не возможно осуществить. </a:t>
            </a:r>
          </a:p>
          <a:p>
            <a:pPr>
              <a:buAutoNum type="arabicPeriod"/>
            </a:pPr>
            <a:r>
              <a:rPr lang="ru-RU" sz="1900" b="1" dirty="0">
                <a:solidFill>
                  <a:schemeClr val="accent1">
                    <a:lumMod val="75000"/>
                  </a:schemeClr>
                </a:solidFill>
              </a:rPr>
              <a:t>Чувства</a:t>
            </a:r>
            <a:r>
              <a:rPr lang="ru-RU" sz="1900" b="1" dirty="0"/>
              <a:t> </a:t>
            </a:r>
            <a:r>
              <a:rPr lang="ru-RU" sz="1900" dirty="0"/>
              <a:t>– то, что испытывают супруги в этот период брака, не всегда приносит радость и хорошее настроение, поэтому возникает необходимость скрыть все, чтобы не принести боли другому. Как бы нарастая, медленно и неотвратимо готовится «извержение вулкана» по разным «бурлящим» вопросам. Или наоборот, чувства не контролируются, но выплескиваются как есть и приводят в смущение или гнев другую сторону.</a:t>
            </a:r>
          </a:p>
          <a:p>
            <a:pPr>
              <a:buAutoNum type="arabicPeriod"/>
            </a:pPr>
            <a:endParaRPr lang="ru-RU" dirty="0"/>
          </a:p>
        </p:txBody>
      </p:sp>
      <p:pic>
        <p:nvPicPr>
          <p:cNvPr id="4" name="Рисунок 3"/>
          <p:cNvPicPr>
            <a:picLocks noChangeAspect="1"/>
          </p:cNvPicPr>
          <p:nvPr/>
        </p:nvPicPr>
        <p:blipFill>
          <a:blip r:embed="rId3"/>
          <a:stretch>
            <a:fillRect/>
          </a:stretch>
        </p:blipFill>
        <p:spPr>
          <a:xfrm>
            <a:off x="7119022" y="114411"/>
            <a:ext cx="2797344" cy="2095856"/>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680979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a:stretch>
            <a:fillRect/>
          </a:stretch>
        </p:blipFill>
        <p:spPr>
          <a:xfrm>
            <a:off x="7172383" y="2819809"/>
            <a:ext cx="4967580" cy="3311720"/>
          </a:xfrm>
          <a:prstGeom prst="rect">
            <a:avLst/>
          </a:prstGeom>
        </p:spPr>
      </p:pic>
      <p:sp>
        <p:nvSpPr>
          <p:cNvPr id="2" name="Заголовок 1"/>
          <p:cNvSpPr>
            <a:spLocks noGrp="1"/>
          </p:cNvSpPr>
          <p:nvPr>
            <p:ph type="title"/>
          </p:nvPr>
        </p:nvSpPr>
        <p:spPr/>
        <p:txBody>
          <a:bodyPr/>
          <a:lstStyle/>
          <a:p>
            <a:r>
              <a:rPr lang="ru-RU" dirty="0"/>
              <a:t>2 Фаза разочарований</a:t>
            </a:r>
          </a:p>
        </p:txBody>
      </p:sp>
      <p:sp>
        <p:nvSpPr>
          <p:cNvPr id="3" name="Объект 2"/>
          <p:cNvSpPr>
            <a:spLocks noGrp="1"/>
          </p:cNvSpPr>
          <p:nvPr>
            <p:ph idx="1"/>
          </p:nvPr>
        </p:nvSpPr>
        <p:spPr>
          <a:xfrm>
            <a:off x="611471" y="2516003"/>
            <a:ext cx="7012270" cy="4341997"/>
          </a:xfrm>
        </p:spPr>
        <p:txBody>
          <a:bodyPr>
            <a:normAutofit fontScale="92500" lnSpcReduction="20000"/>
          </a:bodyPr>
          <a:lstStyle/>
          <a:p>
            <a:pPr marL="0" indent="0">
              <a:buNone/>
            </a:pPr>
            <a:r>
              <a:rPr lang="ru-RU" b="1" dirty="0">
                <a:solidFill>
                  <a:schemeClr val="accent1">
                    <a:lumMod val="75000"/>
                  </a:schemeClr>
                </a:solidFill>
              </a:rPr>
              <a:t>4. Различия </a:t>
            </a:r>
            <a:r>
              <a:rPr lang="ru-RU" dirty="0"/>
              <a:t>– в период мечты и романтики поведение приспособления сменяется требованием перемен. Супруги пытаются ликвидировать то, что различает их. Один не доволен чрезмерной молчаливостью другого или чрезмерной веселостью. То, что раньше в период ухаживания и романтических переживаний чрезвычайно привлекало их друг в друге, теперь может быть причиной ссор и негодования.</a:t>
            </a:r>
          </a:p>
          <a:p>
            <a:pPr marL="0" indent="0">
              <a:buNone/>
            </a:pPr>
            <a:r>
              <a:rPr lang="ru-RU" b="1" dirty="0">
                <a:solidFill>
                  <a:schemeClr val="accent1">
                    <a:lumMod val="75000"/>
                  </a:schemeClr>
                </a:solidFill>
              </a:rPr>
              <a:t>5. Конфликт </a:t>
            </a:r>
            <a:r>
              <a:rPr lang="ru-RU" dirty="0">
                <a:solidFill>
                  <a:schemeClr val="accent1">
                    <a:lumMod val="75000"/>
                  </a:schemeClr>
                </a:solidFill>
              </a:rPr>
              <a:t>– </a:t>
            </a:r>
            <a:r>
              <a:rPr lang="ru-RU" dirty="0"/>
              <a:t>твердое решение изменить другого и сопротивление, встречаемое при этом приводит постепенно к взрыву чувств. Давление и атака – вот методы, которыми пытаются исправить создавшуюся ситуацию. Путем борьбы изменить супругу или супруга, повышая тон и громкость голоса, заставить изменить мнение – все это приводит к серьезным конфликтам и ссорам.</a:t>
            </a:r>
          </a:p>
          <a:p>
            <a:pPr marL="0" indent="0">
              <a:buNone/>
            </a:pPr>
            <a:r>
              <a:rPr lang="ru-RU" b="1" dirty="0">
                <a:solidFill>
                  <a:schemeClr val="accent1">
                    <a:lumMod val="75000"/>
                  </a:schemeClr>
                </a:solidFill>
              </a:rPr>
              <a:t>6. Близость </a:t>
            </a:r>
            <a:r>
              <a:rPr lang="ru-RU" dirty="0"/>
              <a:t>– моменты примирения приводят к проявлению бурных чувств. Прикосновения и ласка очень приятны и воспринимаются с ответным пониманием. </a:t>
            </a:r>
          </a:p>
        </p:txBody>
      </p:sp>
    </p:spTree>
    <p:extLst>
      <p:ext uri="{BB962C8B-B14F-4D97-AF65-F5344CB8AC3E}">
        <p14:creationId xmlns:p14="http://schemas.microsoft.com/office/powerpoint/2010/main" val="37396861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2 Фаза разочарований</a:t>
            </a:r>
          </a:p>
        </p:txBody>
      </p:sp>
      <p:sp>
        <p:nvSpPr>
          <p:cNvPr id="3" name="Объект 2"/>
          <p:cNvSpPr>
            <a:spLocks noGrp="1"/>
          </p:cNvSpPr>
          <p:nvPr>
            <p:ph idx="1"/>
          </p:nvPr>
        </p:nvSpPr>
        <p:spPr>
          <a:xfrm>
            <a:off x="4285899" y="2518807"/>
            <a:ext cx="7279754" cy="4218582"/>
          </a:xfrm>
        </p:spPr>
        <p:txBody>
          <a:bodyPr>
            <a:normAutofit lnSpcReduction="10000"/>
          </a:bodyPr>
          <a:lstStyle/>
          <a:p>
            <a:pPr marL="0" indent="0">
              <a:buNone/>
            </a:pPr>
            <a:r>
              <a:rPr lang="ru-RU" b="1" dirty="0">
                <a:solidFill>
                  <a:schemeClr val="accent1">
                    <a:lumMod val="75000"/>
                  </a:schemeClr>
                </a:solidFill>
              </a:rPr>
              <a:t>7. Роли </a:t>
            </a:r>
            <a:r>
              <a:rPr lang="ru-RU" dirty="0">
                <a:solidFill>
                  <a:schemeClr val="accent1">
                    <a:lumMod val="75000"/>
                  </a:schemeClr>
                </a:solidFill>
              </a:rPr>
              <a:t>– </a:t>
            </a:r>
            <a:r>
              <a:rPr lang="ru-RU" dirty="0">
                <a:solidFill>
                  <a:schemeClr val="tx1"/>
                </a:solidFill>
              </a:rPr>
              <a:t>каждый из супругов, как бы соревнуясь, строит свои взаимоотношения на основе сравнения. Отвоевывая личную значимость, супруги сопротивляются друг другу, борются за свое влияние, чтобы оно было ничуть не меньше, чем влияние другого. Принципы симметрии – так называются такие взаимоотношения между супругами в период разочарований. </a:t>
            </a:r>
          </a:p>
          <a:p>
            <a:pPr marL="0" indent="0">
              <a:buNone/>
            </a:pPr>
            <a:r>
              <a:rPr lang="ru-RU" b="1" dirty="0">
                <a:solidFill>
                  <a:schemeClr val="accent1">
                    <a:lumMod val="75000"/>
                  </a:schemeClr>
                </a:solidFill>
              </a:rPr>
              <a:t>8. Значение </a:t>
            </a:r>
            <a:r>
              <a:rPr lang="ru-RU" dirty="0">
                <a:solidFill>
                  <a:schemeClr val="tx1"/>
                </a:solidFill>
              </a:rPr>
              <a:t>– надежды на прежний созданный в сознании, идеал тают и умирают. Вся жизнь поэтому кажется пустой и не нужной. Непонимание и давление друг на друга приводит к желанию уйти в сторону, но никак не бороться за счастье. Если спросить такого разочарованного человека любит ли он, редко кто может сказать, что любит. Чаще в ответе слышно разочарование: «Я не знаю, что делать?». Остальные отвечают, что любовь ушла, а надежда умерла, необходим разрыв отношений и развод.</a:t>
            </a:r>
            <a:endParaRPr lang="ru-RU" dirty="0"/>
          </a:p>
        </p:txBody>
      </p:sp>
      <p:pic>
        <p:nvPicPr>
          <p:cNvPr id="4" name="Рисунок 3"/>
          <p:cNvPicPr>
            <a:picLocks noChangeAspect="1"/>
          </p:cNvPicPr>
          <p:nvPr/>
        </p:nvPicPr>
        <p:blipFill>
          <a:blip r:embed="rId3"/>
          <a:stretch>
            <a:fillRect/>
          </a:stretch>
        </p:blipFill>
        <p:spPr>
          <a:xfrm>
            <a:off x="291709" y="3051547"/>
            <a:ext cx="3934819" cy="20920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5229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3200" dirty="0"/>
              <a:t>Ответы пар, в этом периоде:</a:t>
            </a:r>
            <a:r>
              <a:rPr lang="ru-RU" dirty="0"/>
              <a:t> </a:t>
            </a:r>
          </a:p>
        </p:txBody>
      </p:sp>
      <p:sp>
        <p:nvSpPr>
          <p:cNvPr id="3" name="Объект 2"/>
          <p:cNvSpPr>
            <a:spLocks noGrp="1"/>
          </p:cNvSpPr>
          <p:nvPr>
            <p:ph idx="1"/>
          </p:nvPr>
        </p:nvSpPr>
        <p:spPr>
          <a:xfrm>
            <a:off x="521046" y="2603499"/>
            <a:ext cx="7209280" cy="4010473"/>
          </a:xfrm>
        </p:spPr>
        <p:txBody>
          <a:bodyPr numCol="2">
            <a:normAutofit/>
          </a:bodyPr>
          <a:lstStyle/>
          <a:p>
            <a:pPr marL="0" indent="0">
              <a:buNone/>
            </a:pPr>
            <a:r>
              <a:rPr lang="ru-RU" dirty="0"/>
              <a:t>Как одним или двумя словами вы можете охарактеризовать свой брак и свои ощущения?</a:t>
            </a:r>
          </a:p>
          <a:p>
            <a:r>
              <a:rPr lang="ru-RU" dirty="0"/>
              <a:t> разочарован</a:t>
            </a:r>
          </a:p>
          <a:p>
            <a:r>
              <a:rPr lang="ru-RU" dirty="0"/>
              <a:t>Ужасно</a:t>
            </a:r>
          </a:p>
          <a:p>
            <a:r>
              <a:rPr lang="ru-RU" dirty="0"/>
              <a:t>Все плохо</a:t>
            </a:r>
          </a:p>
          <a:p>
            <a:r>
              <a:rPr lang="ru-RU" dirty="0"/>
              <a:t>Я ухожу</a:t>
            </a:r>
          </a:p>
          <a:p>
            <a:r>
              <a:rPr lang="ru-RU" dirty="0"/>
              <a:t>Переживаю</a:t>
            </a:r>
          </a:p>
          <a:p>
            <a:r>
              <a:rPr lang="ru-RU" dirty="0"/>
              <a:t>Готов все бросить</a:t>
            </a:r>
          </a:p>
          <a:p>
            <a:r>
              <a:rPr lang="ru-RU" dirty="0"/>
              <a:t>Катастрофа</a:t>
            </a:r>
          </a:p>
          <a:p>
            <a:r>
              <a:rPr lang="ru-RU" dirty="0"/>
              <a:t>Подавлен</a:t>
            </a:r>
          </a:p>
          <a:p>
            <a:r>
              <a:rPr lang="ru-RU" dirty="0"/>
              <a:t>Тяжелая ноша</a:t>
            </a:r>
          </a:p>
          <a:p>
            <a:r>
              <a:rPr lang="ru-RU" dirty="0"/>
              <a:t>Помеха</a:t>
            </a:r>
          </a:p>
          <a:p>
            <a:r>
              <a:rPr lang="ru-RU" dirty="0"/>
              <a:t>Горечь</a:t>
            </a:r>
          </a:p>
          <a:p>
            <a:r>
              <a:rPr lang="ru-RU" dirty="0"/>
              <a:t>В ловушке</a:t>
            </a:r>
          </a:p>
          <a:p>
            <a:r>
              <a:rPr lang="ru-RU" dirty="0"/>
              <a:t>Никогда не сможем быть счастливы</a:t>
            </a:r>
          </a:p>
        </p:txBody>
      </p:sp>
      <p:pic>
        <p:nvPicPr>
          <p:cNvPr id="4" name="Рисунок 3"/>
          <p:cNvPicPr>
            <a:picLocks noChangeAspect="1"/>
          </p:cNvPicPr>
          <p:nvPr/>
        </p:nvPicPr>
        <p:blipFill>
          <a:blip r:embed="rId2"/>
          <a:stretch>
            <a:fillRect/>
          </a:stretch>
        </p:blipFill>
        <p:spPr>
          <a:xfrm>
            <a:off x="7579764" y="2530027"/>
            <a:ext cx="4063354" cy="269832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007986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2 Фаза разочарований</a:t>
            </a:r>
          </a:p>
        </p:txBody>
      </p:sp>
      <p:sp>
        <p:nvSpPr>
          <p:cNvPr id="3" name="Объект 2"/>
          <p:cNvSpPr>
            <a:spLocks noGrp="1"/>
          </p:cNvSpPr>
          <p:nvPr>
            <p:ph idx="1"/>
          </p:nvPr>
        </p:nvSpPr>
        <p:spPr>
          <a:xfrm>
            <a:off x="655679" y="2496914"/>
            <a:ext cx="8196610" cy="4049742"/>
          </a:xfrm>
        </p:spPr>
        <p:txBody>
          <a:bodyPr>
            <a:normAutofit fontScale="92500"/>
          </a:bodyPr>
          <a:lstStyle/>
          <a:p>
            <a:r>
              <a:rPr lang="ru-RU" dirty="0"/>
              <a:t>Наступает в свое время у всех пар, но если они предупреждены и знают об этом, то не спешат расстаться и расторгнуть брак. </a:t>
            </a:r>
          </a:p>
          <a:p>
            <a:r>
              <a:rPr lang="ru-RU" dirty="0"/>
              <a:t>Если же пара не знает об ожидающих их рифах в семейной жизни, то разрыв супружеских отношений наступает именно в этот период. </a:t>
            </a:r>
          </a:p>
          <a:p>
            <a:r>
              <a:rPr lang="ru-RU" dirty="0"/>
              <a:t>Разочарование приводит к мысли, что брак был неудачным и сделана ошибка, которую нужно исправлять быстрейшим образом.</a:t>
            </a:r>
          </a:p>
          <a:p>
            <a:r>
              <a:rPr lang="ru-RU" dirty="0"/>
              <a:t>И люди видят только один выход, кажущийся им самым легким – расстаться.</a:t>
            </a:r>
          </a:p>
          <a:p>
            <a:r>
              <a:rPr lang="ru-RU" dirty="0"/>
              <a:t>Так как этот период иногда длится несколько лет (до 10 лет), то во время развода обычно страдают малолетние дети. </a:t>
            </a:r>
          </a:p>
          <a:p>
            <a:r>
              <a:rPr lang="ru-RU" dirty="0"/>
              <a:t>А если серьезно изучаются вопросы супружества, то разочарование сменяется надеждой и приводит к положительным результатам.</a:t>
            </a:r>
          </a:p>
        </p:txBody>
      </p:sp>
      <p:pic>
        <p:nvPicPr>
          <p:cNvPr id="4" name="Рисунок 3"/>
          <p:cNvPicPr>
            <a:picLocks noChangeAspect="1"/>
          </p:cNvPicPr>
          <p:nvPr/>
        </p:nvPicPr>
        <p:blipFill>
          <a:blip r:embed="rId3"/>
          <a:stretch>
            <a:fillRect/>
          </a:stretch>
        </p:blipFill>
        <p:spPr>
          <a:xfrm>
            <a:off x="8801801" y="2743746"/>
            <a:ext cx="3140992" cy="23243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964064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3 Фаза открытий</a:t>
            </a:r>
          </a:p>
        </p:txBody>
      </p:sp>
      <p:sp>
        <p:nvSpPr>
          <p:cNvPr id="3" name="Объект 2"/>
          <p:cNvSpPr>
            <a:spLocks noGrp="1"/>
          </p:cNvSpPr>
          <p:nvPr>
            <p:ph idx="1"/>
          </p:nvPr>
        </p:nvSpPr>
        <p:spPr>
          <a:xfrm>
            <a:off x="3455648" y="2463254"/>
            <a:ext cx="8005206" cy="4189988"/>
          </a:xfrm>
        </p:spPr>
        <p:txBody>
          <a:bodyPr>
            <a:normAutofit lnSpcReduction="10000"/>
          </a:bodyPr>
          <a:lstStyle/>
          <a:p>
            <a:pPr>
              <a:buAutoNum type="arabicParenR"/>
            </a:pPr>
            <a:r>
              <a:rPr lang="ru-RU" b="1" dirty="0">
                <a:solidFill>
                  <a:schemeClr val="accent1">
                    <a:lumMod val="75000"/>
                  </a:schemeClr>
                </a:solidFill>
              </a:rPr>
              <a:t>Эмоции</a:t>
            </a:r>
            <a:r>
              <a:rPr lang="ru-RU" dirty="0"/>
              <a:t> – вместо мечты пришедшая реальность заставляет человека искать возможности положительного соприкосновения вместо конфликта, который ничего хорошего не принес в семью. Оказывается, в супруге есть очень много прекрасного, ради чего стоит не упрямиться, а уступить. В материнстве нашлись такие чудесные чувства и эмоции, ради которых можно подождать с карьерой и обучением. Эмоции не связаны с первоначальными мечтами, а с реальностью сегодня.</a:t>
            </a:r>
          </a:p>
          <a:p>
            <a:pPr>
              <a:buAutoNum type="arabicParenR"/>
            </a:pPr>
            <a:r>
              <a:rPr lang="ru-RU" b="1" dirty="0">
                <a:solidFill>
                  <a:schemeClr val="accent1">
                    <a:lumMod val="75000"/>
                  </a:schemeClr>
                </a:solidFill>
              </a:rPr>
              <a:t>Общение</a:t>
            </a:r>
            <a:r>
              <a:rPr lang="ru-RU" dirty="0"/>
              <a:t> – теперь каждый из супругов ищет возможность пригласить другого к взаимной деятельности. Они стараются поддержать взаимоотношения, направленные на сохранение равенства, а не на соревнование в гонке за свой статус в семье. Они учатся готовности действовать вместе, как лошади в одной упряжке. «Срабатываются» – этот термин очень хорошо характеризует отношения в семье.</a:t>
            </a:r>
          </a:p>
        </p:txBody>
      </p:sp>
      <p:pic>
        <p:nvPicPr>
          <p:cNvPr id="4" name="Рисунок 3"/>
          <p:cNvPicPr>
            <a:picLocks noChangeAspect="1"/>
          </p:cNvPicPr>
          <p:nvPr/>
        </p:nvPicPr>
        <p:blipFill>
          <a:blip r:embed="rId3"/>
          <a:stretch>
            <a:fillRect/>
          </a:stretch>
        </p:blipFill>
        <p:spPr>
          <a:xfrm>
            <a:off x="317402" y="2938345"/>
            <a:ext cx="3138246" cy="209365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77323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3 Фаза открытий</a:t>
            </a:r>
          </a:p>
        </p:txBody>
      </p:sp>
      <p:sp>
        <p:nvSpPr>
          <p:cNvPr id="3" name="Объект 2"/>
          <p:cNvSpPr>
            <a:spLocks noGrp="1"/>
          </p:cNvSpPr>
          <p:nvPr>
            <p:ph idx="1"/>
          </p:nvPr>
        </p:nvSpPr>
        <p:spPr>
          <a:xfrm>
            <a:off x="4100109" y="2659598"/>
            <a:ext cx="7405624" cy="3870228"/>
          </a:xfrm>
        </p:spPr>
        <p:txBody>
          <a:bodyPr>
            <a:normAutofit fontScale="92500" lnSpcReduction="10000"/>
          </a:bodyPr>
          <a:lstStyle/>
          <a:p>
            <a:pPr marL="0" indent="0">
              <a:buNone/>
            </a:pPr>
            <a:r>
              <a:rPr lang="ru-RU" b="1" dirty="0">
                <a:solidFill>
                  <a:schemeClr val="accent1">
                    <a:lumMod val="75000"/>
                  </a:schemeClr>
                </a:solidFill>
              </a:rPr>
              <a:t>3) Чувства </a:t>
            </a:r>
            <a:r>
              <a:rPr lang="ru-RU" dirty="0"/>
              <a:t>– оба супруга выражают свои чувства с любовью и с целью поддержать другого. ТО, что переживают, готовы проявить свободно, без каких-либо смущений и боязни. Прямота с любовью становится превалирующим средством для интересных открытий, сделанных для себя в каждом.  Все эти усилия приносят незамедлительные результаты и взаимоотношения в семье становятся удовольствием. </a:t>
            </a:r>
          </a:p>
          <a:p>
            <a:pPr marL="0" indent="0">
              <a:buNone/>
            </a:pPr>
            <a:r>
              <a:rPr lang="ru-RU" b="1" dirty="0">
                <a:solidFill>
                  <a:schemeClr val="accent1">
                    <a:lumMod val="75000"/>
                  </a:schemeClr>
                </a:solidFill>
              </a:rPr>
              <a:t>4) Различия </a:t>
            </a:r>
            <a:r>
              <a:rPr lang="ru-RU" dirty="0"/>
              <a:t>– оценка замеченных различий в каждом из супругов изменяется. Теперь становится обоим понятно, что все обнаруженные различия восполняют пробелы в их темпераменте и характере. Радостная, неунывающая жена может поддержать мужа, склонного к депрессиям и унынию. А хороший организатор-муж может помочь быстро собрать вещи медлительной жене и научит с любовью жену чуть-чуть быстрее думать и двигаться.</a:t>
            </a:r>
          </a:p>
          <a:p>
            <a:pPr marL="0" indent="0">
              <a:buNone/>
            </a:pPr>
            <a:endParaRPr lang="ru-RU" dirty="0"/>
          </a:p>
        </p:txBody>
      </p:sp>
      <p:pic>
        <p:nvPicPr>
          <p:cNvPr id="4" name="Рисунок 3"/>
          <p:cNvPicPr>
            <a:picLocks noChangeAspect="1"/>
          </p:cNvPicPr>
          <p:nvPr/>
        </p:nvPicPr>
        <p:blipFill>
          <a:blip r:embed="rId3"/>
          <a:stretch>
            <a:fillRect/>
          </a:stretch>
        </p:blipFill>
        <p:spPr>
          <a:xfrm>
            <a:off x="549846" y="2899924"/>
            <a:ext cx="3281308" cy="219378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926895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3 Фаза открытий</a:t>
            </a:r>
          </a:p>
        </p:txBody>
      </p:sp>
      <p:sp>
        <p:nvSpPr>
          <p:cNvPr id="3" name="Объект 2"/>
          <p:cNvSpPr>
            <a:spLocks noGrp="1"/>
          </p:cNvSpPr>
          <p:nvPr>
            <p:ph idx="1"/>
          </p:nvPr>
        </p:nvSpPr>
        <p:spPr>
          <a:xfrm>
            <a:off x="627633" y="2423985"/>
            <a:ext cx="7641236" cy="4089010"/>
          </a:xfrm>
        </p:spPr>
        <p:txBody>
          <a:bodyPr>
            <a:normAutofit fontScale="92500" lnSpcReduction="10000"/>
          </a:bodyPr>
          <a:lstStyle/>
          <a:p>
            <a:pPr marL="0" indent="0">
              <a:buNone/>
            </a:pPr>
            <a:r>
              <a:rPr lang="ru-RU" b="1" dirty="0">
                <a:solidFill>
                  <a:schemeClr val="accent1">
                    <a:lumMod val="75000"/>
                  </a:schemeClr>
                </a:solidFill>
              </a:rPr>
              <a:t>5) Конфликт </a:t>
            </a:r>
            <a:r>
              <a:rPr lang="ru-RU" dirty="0"/>
              <a:t>– обнаруживаются боле благоприятные пути решения в тех ситуациях, которые раньше вызывали раздражение и неудовольствие. </a:t>
            </a:r>
            <a:r>
              <a:rPr lang="ru-RU" dirty="0" err="1"/>
              <a:t>Взаимоудовлетворяющие</a:t>
            </a:r>
            <a:r>
              <a:rPr lang="ru-RU" dirty="0"/>
              <a:t> поступки проявляются все чаще и вызывают чувство благодарности за понимание. Конфликтов становится все меньше. Поддержки друг другу и желания помочь – все больше. Самому исправиться и не поступать так, чтобы вывести из равновесия друг друга становится правилом в поведении каждого. Супруга старается не задерживаться долго у зеркала, а муж ищет возможность помочь в сборе вещей в путешествие, а не просто стоять в шапке у порога с недовольным лицом и требовать делать все быстрее.</a:t>
            </a:r>
          </a:p>
          <a:p>
            <a:pPr marL="0" indent="0">
              <a:buNone/>
            </a:pPr>
            <a:r>
              <a:rPr lang="ru-RU" b="1" dirty="0">
                <a:solidFill>
                  <a:schemeClr val="accent1">
                    <a:lumMod val="75000"/>
                  </a:schemeClr>
                </a:solidFill>
              </a:rPr>
              <a:t>6) Близость </a:t>
            </a:r>
            <a:r>
              <a:rPr lang="ru-RU" dirty="0"/>
              <a:t>– отношения становятся взаимозависимыми. Теперь близости не избегает никто, даже если и возникают разногласия во мнениях. Уравновешенность во взаимоотношениях помогает делать в дальнейшем приятные открытия для себя в супружеской жизни.</a:t>
            </a:r>
          </a:p>
        </p:txBody>
      </p:sp>
      <p:pic>
        <p:nvPicPr>
          <p:cNvPr id="4" name="Рисунок 3"/>
          <p:cNvPicPr>
            <a:picLocks noChangeAspect="1"/>
          </p:cNvPicPr>
          <p:nvPr/>
        </p:nvPicPr>
        <p:blipFill>
          <a:blip r:embed="rId3"/>
          <a:stretch>
            <a:fillRect/>
          </a:stretch>
        </p:blipFill>
        <p:spPr>
          <a:xfrm>
            <a:off x="8336187" y="2872313"/>
            <a:ext cx="3470489" cy="260286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28376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3 Фаза открытий</a:t>
            </a:r>
          </a:p>
        </p:txBody>
      </p:sp>
      <p:sp>
        <p:nvSpPr>
          <p:cNvPr id="3" name="Объект 2"/>
          <p:cNvSpPr>
            <a:spLocks noGrp="1"/>
          </p:cNvSpPr>
          <p:nvPr>
            <p:ph idx="1"/>
          </p:nvPr>
        </p:nvSpPr>
        <p:spPr>
          <a:xfrm>
            <a:off x="476167" y="2423984"/>
            <a:ext cx="7411234" cy="3943155"/>
          </a:xfrm>
        </p:spPr>
        <p:txBody>
          <a:bodyPr>
            <a:normAutofit/>
          </a:bodyPr>
          <a:lstStyle/>
          <a:p>
            <a:pPr marL="0" indent="0">
              <a:buNone/>
            </a:pPr>
            <a:r>
              <a:rPr lang="ru-RU" b="1" dirty="0">
                <a:solidFill>
                  <a:schemeClr val="accent1">
                    <a:lumMod val="75000"/>
                  </a:schemeClr>
                </a:solidFill>
              </a:rPr>
              <a:t>7) Роли </a:t>
            </a:r>
            <a:r>
              <a:rPr lang="ru-RU" dirty="0"/>
              <a:t>– взаимоотношения достигают равновесия, равной свободы и ответственности. Свобода личности и близкие отношения так уравновешиваются, что двое готовы идти в одном направлении без чувства превосходства или соревнования. Проявляется большая склонность к совместному обсуждению. </a:t>
            </a:r>
          </a:p>
          <a:p>
            <a:pPr marL="0" indent="0">
              <a:buNone/>
            </a:pPr>
            <a:r>
              <a:rPr lang="ru-RU" b="1" dirty="0">
                <a:solidFill>
                  <a:schemeClr val="accent1">
                    <a:lumMod val="75000"/>
                  </a:schemeClr>
                </a:solidFill>
              </a:rPr>
              <a:t>8) Значение </a:t>
            </a:r>
            <a:r>
              <a:rPr lang="ru-RU" dirty="0"/>
              <a:t>– надежда воскресает и крепнет по мере того, как супруги начинают понимать, что есть более глубокий и значимый фундамент в основании брака, чем их первоначальная мечта. Глубина выражающаяся в перспективе развития таких взаимоотношений украшает их брак и они сами становятся все боле спокойными и уверенными в правильности выбора супруга</a:t>
            </a:r>
          </a:p>
        </p:txBody>
      </p:sp>
      <p:pic>
        <p:nvPicPr>
          <p:cNvPr id="4" name="Рисунок 3"/>
          <p:cNvPicPr>
            <a:picLocks noChangeAspect="1"/>
          </p:cNvPicPr>
          <p:nvPr/>
        </p:nvPicPr>
        <p:blipFill>
          <a:blip r:embed="rId3"/>
          <a:stretch>
            <a:fillRect/>
          </a:stretch>
        </p:blipFill>
        <p:spPr>
          <a:xfrm>
            <a:off x="7832940" y="2682035"/>
            <a:ext cx="3804858" cy="25365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863644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Хотите знать свое будущее?</a:t>
            </a:r>
          </a:p>
        </p:txBody>
      </p:sp>
      <p:sp>
        <p:nvSpPr>
          <p:cNvPr id="3" name="Объект 2"/>
          <p:cNvSpPr>
            <a:spLocks noGrp="1"/>
          </p:cNvSpPr>
          <p:nvPr>
            <p:ph idx="1"/>
          </p:nvPr>
        </p:nvSpPr>
        <p:spPr>
          <a:xfrm>
            <a:off x="638852" y="2474474"/>
            <a:ext cx="7904898" cy="3965594"/>
          </a:xfrm>
        </p:spPr>
        <p:txBody>
          <a:bodyPr>
            <a:normAutofit lnSpcReduction="10000"/>
          </a:bodyPr>
          <a:lstStyle/>
          <a:p>
            <a:r>
              <a:rPr lang="ru-RU" dirty="0"/>
              <a:t>Люди для того, чтобы узнать хоть что-то идут к гадалкам, цыганам, волшебникам, обращаются к астрологическим предсказаниям и гороскопам.</a:t>
            </a:r>
          </a:p>
          <a:p>
            <a:r>
              <a:rPr lang="ru-RU" dirty="0"/>
              <a:t>Интерес к будущему возникает из желания предотвратить неприятности заранее. Но никакие предсказания и гороскопы не могут помочь людям жить счастливой семейной жизнью, если они не понимают причины некоторых моментов противостояния, недопонимания и разногласий в своем близком окружении. </a:t>
            </a:r>
          </a:p>
          <a:p>
            <a:r>
              <a:rPr lang="ru-RU" dirty="0"/>
              <a:t>Поговорка «Знал бы, где упасть, соломки бы подостлал» говорит о том, что все-таки хорошо иногда знать будущее. Но ведь многое можно предвидеть, зная психологию брака и закономерности развития событий и взаимоотношений в браке. </a:t>
            </a:r>
          </a:p>
          <a:p>
            <a:pPr marL="0" indent="0">
              <a:buNone/>
            </a:pPr>
            <a:endParaRPr lang="ru-RU" dirty="0"/>
          </a:p>
        </p:txBody>
      </p:sp>
      <p:pic>
        <p:nvPicPr>
          <p:cNvPr id="4" name="Рисунок 3"/>
          <p:cNvPicPr>
            <a:picLocks noChangeAspect="1"/>
          </p:cNvPicPr>
          <p:nvPr/>
        </p:nvPicPr>
        <p:blipFill>
          <a:blip r:embed="rId2"/>
          <a:stretch>
            <a:fillRect/>
          </a:stretch>
        </p:blipFill>
        <p:spPr>
          <a:xfrm>
            <a:off x="8543750" y="2619258"/>
            <a:ext cx="3343320" cy="223323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882269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Короткие впечатления пар об этом периоде:</a:t>
            </a:r>
          </a:p>
        </p:txBody>
      </p:sp>
      <p:sp>
        <p:nvSpPr>
          <p:cNvPr id="3" name="Объект 2"/>
          <p:cNvSpPr>
            <a:spLocks noGrp="1"/>
          </p:cNvSpPr>
          <p:nvPr>
            <p:ph idx="1"/>
          </p:nvPr>
        </p:nvSpPr>
        <p:spPr>
          <a:xfrm>
            <a:off x="1154955" y="2603499"/>
            <a:ext cx="5229016" cy="3533640"/>
          </a:xfrm>
        </p:spPr>
        <p:txBody>
          <a:bodyPr numCol="2">
            <a:normAutofit lnSpcReduction="10000"/>
          </a:bodyPr>
          <a:lstStyle/>
          <a:p>
            <a:r>
              <a:rPr lang="ru-RU" dirty="0"/>
              <a:t>С небес спустился на землю</a:t>
            </a:r>
          </a:p>
          <a:p>
            <a:r>
              <a:rPr lang="ru-RU" dirty="0"/>
              <a:t>Ты мне нужен</a:t>
            </a:r>
          </a:p>
          <a:p>
            <a:r>
              <a:rPr lang="ru-RU" dirty="0"/>
              <a:t>Как ты смотришь на это?</a:t>
            </a:r>
          </a:p>
          <a:p>
            <a:r>
              <a:rPr lang="ru-RU" dirty="0"/>
              <a:t>Давай решать вместе</a:t>
            </a:r>
          </a:p>
          <a:p>
            <a:r>
              <a:rPr lang="ru-RU" dirty="0"/>
              <a:t>Я помогу тебе</a:t>
            </a:r>
          </a:p>
          <a:p>
            <a:r>
              <a:rPr lang="ru-RU" dirty="0"/>
              <a:t>Поддержка</a:t>
            </a:r>
          </a:p>
          <a:p>
            <a:r>
              <a:rPr lang="ru-RU" dirty="0"/>
              <a:t>Единение</a:t>
            </a:r>
          </a:p>
          <a:p>
            <a:r>
              <a:rPr lang="ru-RU" dirty="0"/>
              <a:t>Готовы начать снова</a:t>
            </a:r>
          </a:p>
          <a:p>
            <a:r>
              <a:rPr lang="ru-RU" dirty="0"/>
              <a:t>Благодарность</a:t>
            </a:r>
          </a:p>
          <a:p>
            <a:r>
              <a:rPr lang="ru-RU" dirty="0"/>
              <a:t>Свобода и мир</a:t>
            </a:r>
          </a:p>
          <a:p>
            <a:r>
              <a:rPr lang="ru-RU" dirty="0"/>
              <a:t>Все хорошо</a:t>
            </a:r>
          </a:p>
          <a:p>
            <a:r>
              <a:rPr lang="ru-RU" dirty="0"/>
              <a:t>Возрастание и понимание</a:t>
            </a:r>
          </a:p>
          <a:p>
            <a:r>
              <a:rPr lang="ru-RU" dirty="0"/>
              <a:t>Вместе мы сможем многое</a:t>
            </a:r>
          </a:p>
        </p:txBody>
      </p:sp>
      <p:pic>
        <p:nvPicPr>
          <p:cNvPr id="5" name="Рисунок 4"/>
          <p:cNvPicPr>
            <a:picLocks noChangeAspect="1"/>
          </p:cNvPicPr>
          <p:nvPr/>
        </p:nvPicPr>
        <p:blipFill>
          <a:blip r:embed="rId2"/>
          <a:stretch>
            <a:fillRect/>
          </a:stretch>
        </p:blipFill>
        <p:spPr>
          <a:xfrm>
            <a:off x="6383971" y="2560384"/>
            <a:ext cx="5084964" cy="339163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785709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3 Фаза открытий</a:t>
            </a:r>
          </a:p>
        </p:txBody>
      </p:sp>
      <p:sp>
        <p:nvSpPr>
          <p:cNvPr id="3" name="Объект 2"/>
          <p:cNvSpPr>
            <a:spLocks noGrp="1"/>
          </p:cNvSpPr>
          <p:nvPr>
            <p:ph idx="1"/>
          </p:nvPr>
        </p:nvSpPr>
        <p:spPr>
          <a:xfrm>
            <a:off x="3601502" y="2513743"/>
            <a:ext cx="8195941" cy="4111450"/>
          </a:xfrm>
        </p:spPr>
        <p:txBody>
          <a:bodyPr>
            <a:normAutofit lnSpcReduction="10000"/>
          </a:bodyPr>
          <a:lstStyle/>
          <a:p>
            <a:r>
              <a:rPr lang="ru-RU" dirty="0"/>
              <a:t>Этот период длится иногда десятки лет</a:t>
            </a:r>
          </a:p>
          <a:p>
            <a:r>
              <a:rPr lang="ru-RU" dirty="0"/>
              <a:t>Пары, прошедшие этот период исследований и открытий, укрепляются во взаимной поддержке и только теперь начинают фактически видеть свою семью одним целым, которое неразделимо ни под каким давлением извне. </a:t>
            </a:r>
          </a:p>
          <a:p>
            <a:r>
              <a:rPr lang="ru-RU" dirty="0"/>
              <a:t>Те, кто не находит в себе сил, знаний и умения дойти до этого периода, позволяют развиться мысли о разводе, находят другого супруга и все повторяется сначала. Но период разочарований естественно приходит в новую семью и опять возникает та же мысль о неудачном браке. </a:t>
            </a:r>
          </a:p>
          <a:p>
            <a:r>
              <a:rPr lang="ru-RU" dirty="0"/>
              <a:t>Как важно заранее предупредить пару о том, что их ожидает и о методах преодоления самого опасного периода в браке – периода разочарований, чтобы вступить в замечательный, увлекательный и укрепляющий брак – период открытий.</a:t>
            </a:r>
          </a:p>
        </p:txBody>
      </p:sp>
      <p:pic>
        <p:nvPicPr>
          <p:cNvPr id="4" name="Рисунок 3"/>
          <p:cNvPicPr>
            <a:picLocks noChangeAspect="1"/>
          </p:cNvPicPr>
          <p:nvPr/>
        </p:nvPicPr>
        <p:blipFill>
          <a:blip r:embed="rId2"/>
          <a:stretch>
            <a:fillRect/>
          </a:stretch>
        </p:blipFill>
        <p:spPr>
          <a:xfrm>
            <a:off x="280374" y="2912313"/>
            <a:ext cx="3321128" cy="221765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411801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4 фаза глубины праздника брака</a:t>
            </a:r>
          </a:p>
        </p:txBody>
      </p:sp>
      <p:sp>
        <p:nvSpPr>
          <p:cNvPr id="3" name="Объект 2"/>
          <p:cNvSpPr>
            <a:spLocks noGrp="1"/>
          </p:cNvSpPr>
          <p:nvPr>
            <p:ph idx="1"/>
          </p:nvPr>
        </p:nvSpPr>
        <p:spPr>
          <a:xfrm>
            <a:off x="436899" y="2412765"/>
            <a:ext cx="7663676" cy="4145109"/>
          </a:xfrm>
        </p:spPr>
        <p:txBody>
          <a:bodyPr>
            <a:normAutofit/>
          </a:bodyPr>
          <a:lstStyle/>
          <a:p>
            <a:pPr>
              <a:buAutoNum type="arabicParenR"/>
            </a:pPr>
            <a:r>
              <a:rPr lang="ru-RU" b="1" dirty="0">
                <a:solidFill>
                  <a:schemeClr val="accent1">
                    <a:lumMod val="75000"/>
                  </a:schemeClr>
                </a:solidFill>
              </a:rPr>
              <a:t>Эмоции </a:t>
            </a:r>
            <a:r>
              <a:rPr lang="ru-RU" dirty="0"/>
              <a:t>– супруги открывают свой внутренний мир, свое эмоциональное содержание без стеснения и боязни, все стороны брака – общение, близость, оценка, настроение, преодоление трудностей – воспринимаются как должное и необходимое обоим в одинаковой мере. Заранее предугадываются эмоциональные реакции и нет желания провоцировать негативные ситуации для супругов. </a:t>
            </a:r>
          </a:p>
          <a:p>
            <a:pPr>
              <a:buAutoNum type="arabicParenR"/>
            </a:pPr>
            <a:r>
              <a:rPr lang="ru-RU" b="1" dirty="0">
                <a:solidFill>
                  <a:schemeClr val="accent1">
                    <a:lumMod val="75000"/>
                  </a:schemeClr>
                </a:solidFill>
              </a:rPr>
              <a:t>Общение</a:t>
            </a:r>
            <a:r>
              <a:rPr lang="ru-RU" dirty="0"/>
              <a:t> – стремление развить диалог на равных, прислушиваясь к мнению друг друга приводят к старательности в положительной оценке мыслей и мнений другого. Это дает результат – уважение и желание, чтобы другому было лучше, комфортнее и спокойнее. Появляется привычка взять большую нагрузку на себя и делается это с любовью и без рекламы. </a:t>
            </a:r>
          </a:p>
          <a:p>
            <a:pPr marL="0" indent="0">
              <a:buNone/>
            </a:pPr>
            <a:endParaRPr lang="ru-RU" dirty="0"/>
          </a:p>
        </p:txBody>
      </p:sp>
      <p:pic>
        <p:nvPicPr>
          <p:cNvPr id="4" name="Рисунок 3"/>
          <p:cNvPicPr>
            <a:picLocks noChangeAspect="1"/>
          </p:cNvPicPr>
          <p:nvPr/>
        </p:nvPicPr>
        <p:blipFill>
          <a:blip r:embed="rId3"/>
          <a:stretch>
            <a:fillRect/>
          </a:stretch>
        </p:blipFill>
        <p:spPr>
          <a:xfrm>
            <a:off x="8236707" y="2780132"/>
            <a:ext cx="3585046" cy="22406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984028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4 фаза глубины праздника брака</a:t>
            </a:r>
          </a:p>
        </p:txBody>
      </p:sp>
      <p:sp>
        <p:nvSpPr>
          <p:cNvPr id="3" name="Объект 2"/>
          <p:cNvSpPr>
            <a:spLocks noGrp="1"/>
          </p:cNvSpPr>
          <p:nvPr>
            <p:ph idx="1"/>
          </p:nvPr>
        </p:nvSpPr>
        <p:spPr>
          <a:xfrm>
            <a:off x="459338" y="2485694"/>
            <a:ext cx="6278051" cy="4254500"/>
          </a:xfrm>
        </p:spPr>
        <p:txBody>
          <a:bodyPr>
            <a:normAutofit/>
          </a:bodyPr>
          <a:lstStyle/>
          <a:p>
            <a:pPr marL="0" indent="0">
              <a:buNone/>
            </a:pPr>
            <a:r>
              <a:rPr lang="ru-RU" b="1" dirty="0">
                <a:solidFill>
                  <a:schemeClr val="accent1">
                    <a:lumMod val="75000"/>
                  </a:schemeClr>
                </a:solidFill>
              </a:rPr>
              <a:t>3) Чувства </a:t>
            </a:r>
            <a:r>
              <a:rPr lang="ru-RU" dirty="0"/>
              <a:t>– самочувствие и ощущения супруга определяются иногда даже на расстоянии, теряется смысл в длинных повествованиях. Не скрываются никакие внутренние напряжения, потому что их невозможно скрыть. В чувствах и мыслях эта семья – одно целое.</a:t>
            </a:r>
          </a:p>
          <a:p>
            <a:pPr marL="0" indent="0">
              <a:buNone/>
            </a:pPr>
            <a:r>
              <a:rPr lang="ru-RU" b="1" dirty="0">
                <a:solidFill>
                  <a:schemeClr val="accent1">
                    <a:lumMod val="75000"/>
                  </a:schemeClr>
                </a:solidFill>
              </a:rPr>
              <a:t>4) Различия </a:t>
            </a:r>
            <a:r>
              <a:rPr lang="ru-RU" dirty="0"/>
              <a:t>– приходит чувство удовлетворения и радости от осознания различия двух личностей. Стремление укрепить и развить эти различия украшают брак и приводят к удовлетворению друг другом. Юмор не воспринимается как насмешка, а как поддержка и умиротворяет, поддерживает дух людей в браке.</a:t>
            </a:r>
          </a:p>
          <a:p>
            <a:pPr marL="0" indent="0">
              <a:buNone/>
            </a:pPr>
            <a:endParaRPr lang="ru-RU" dirty="0"/>
          </a:p>
        </p:txBody>
      </p:sp>
      <p:pic>
        <p:nvPicPr>
          <p:cNvPr id="4" name="Рисунок 3"/>
          <p:cNvPicPr>
            <a:picLocks noChangeAspect="1"/>
          </p:cNvPicPr>
          <p:nvPr/>
        </p:nvPicPr>
        <p:blipFill>
          <a:blip r:embed="rId3"/>
          <a:stretch>
            <a:fillRect/>
          </a:stretch>
        </p:blipFill>
        <p:spPr>
          <a:xfrm>
            <a:off x="6979099" y="2716701"/>
            <a:ext cx="4768354" cy="311750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89971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4 фаза глубины праздника брака</a:t>
            </a:r>
          </a:p>
        </p:txBody>
      </p:sp>
      <p:sp>
        <p:nvSpPr>
          <p:cNvPr id="3" name="Объект 2"/>
          <p:cNvSpPr>
            <a:spLocks noGrp="1"/>
          </p:cNvSpPr>
          <p:nvPr>
            <p:ph idx="1"/>
          </p:nvPr>
        </p:nvSpPr>
        <p:spPr>
          <a:xfrm>
            <a:off x="554705" y="2373497"/>
            <a:ext cx="7388795" cy="4133889"/>
          </a:xfrm>
        </p:spPr>
        <p:txBody>
          <a:bodyPr>
            <a:normAutofit fontScale="92500"/>
          </a:bodyPr>
          <a:lstStyle/>
          <a:p>
            <a:pPr marL="0" indent="0">
              <a:buNone/>
            </a:pPr>
            <a:r>
              <a:rPr lang="ru-RU" b="1" dirty="0">
                <a:solidFill>
                  <a:schemeClr val="accent1">
                    <a:lumMod val="75000"/>
                  </a:schemeClr>
                </a:solidFill>
              </a:rPr>
              <a:t>5) Конфликт </a:t>
            </a:r>
            <a:r>
              <a:rPr lang="ru-RU" dirty="0"/>
              <a:t>– появление различных мнений в одной семье рассматривается как нормальное явление и используется для роста и усовершенствования всех сторон брака. Решение конфликта никогда не ведет к разрыву. Мнения обоих супругов выслушиваются с уважением и интересом. Если и появляются основания для огорчения и неприятия какого-либо поступка, то все это быстро проходит, потому что в отношениях сложились все предпосылки к сердечному прощению и пониманию.</a:t>
            </a:r>
          </a:p>
          <a:p>
            <a:pPr marL="0" indent="0">
              <a:buNone/>
            </a:pPr>
            <a:r>
              <a:rPr lang="ru-RU" b="1" dirty="0">
                <a:solidFill>
                  <a:schemeClr val="accent1">
                    <a:lumMod val="75000"/>
                  </a:schemeClr>
                </a:solidFill>
              </a:rPr>
              <a:t>6) Близость </a:t>
            </a:r>
            <a:r>
              <a:rPr lang="ru-RU" dirty="0"/>
              <a:t>– слова «интимные отношения» как никогда подходят к этому периоду брака. Эмоциональный, интеллектуальный, социальный и духовный уровень располагают к самым близким отношениям и глубокому пониманию друг друга. Ничего нет такого, что бы разделяло двух людей, они близки друг с другом, даже на далеких расстояниях.  Эта близость глубже и ценней, чем просто физическое прикосновение.</a:t>
            </a:r>
          </a:p>
          <a:p>
            <a:pPr marL="0" indent="0">
              <a:buNone/>
            </a:pPr>
            <a:endParaRPr lang="ru-RU" dirty="0"/>
          </a:p>
        </p:txBody>
      </p:sp>
      <p:pic>
        <p:nvPicPr>
          <p:cNvPr id="4" name="Рисунок 3"/>
          <p:cNvPicPr>
            <a:picLocks noChangeAspect="1"/>
          </p:cNvPicPr>
          <p:nvPr/>
        </p:nvPicPr>
        <p:blipFill>
          <a:blip r:embed="rId3"/>
          <a:stretch>
            <a:fillRect/>
          </a:stretch>
        </p:blipFill>
        <p:spPr>
          <a:xfrm>
            <a:off x="7976228" y="2659598"/>
            <a:ext cx="3880276" cy="25968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519240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4 фаза глубины праздника брака</a:t>
            </a:r>
          </a:p>
        </p:txBody>
      </p:sp>
      <p:sp>
        <p:nvSpPr>
          <p:cNvPr id="3" name="Объект 2"/>
          <p:cNvSpPr>
            <a:spLocks noGrp="1"/>
          </p:cNvSpPr>
          <p:nvPr>
            <p:ph idx="1"/>
          </p:nvPr>
        </p:nvSpPr>
        <p:spPr>
          <a:xfrm>
            <a:off x="504216" y="2530571"/>
            <a:ext cx="7254159" cy="4072181"/>
          </a:xfrm>
        </p:spPr>
        <p:txBody>
          <a:bodyPr>
            <a:normAutofit/>
          </a:bodyPr>
          <a:lstStyle/>
          <a:p>
            <a:pPr marL="0" indent="0">
              <a:buNone/>
            </a:pPr>
            <a:r>
              <a:rPr lang="ru-RU" b="1" dirty="0">
                <a:solidFill>
                  <a:schemeClr val="accent1">
                    <a:lumMod val="75000"/>
                  </a:schemeClr>
                </a:solidFill>
              </a:rPr>
              <a:t>7) Роли </a:t>
            </a:r>
            <a:r>
              <a:rPr lang="ru-RU" dirty="0"/>
              <a:t>– глубокое чувство нужды друг в друге и высокая оценка значимости обоих в браке приводит к некоторой зависимости и беззащитности в случае потери или расставания на некоторое время. Удовлетворение своим местом и ролью в семье сопровождают взаимные отношения супругов. Оба удовлетворены своим положением и не представляют себя в другой роли. Вот почему так трудно на этом этапе создавать новую семью.</a:t>
            </a:r>
          </a:p>
          <a:p>
            <a:pPr marL="0" indent="0">
              <a:buNone/>
            </a:pPr>
            <a:r>
              <a:rPr lang="ru-RU" b="1" dirty="0">
                <a:solidFill>
                  <a:schemeClr val="accent1">
                    <a:lumMod val="75000"/>
                  </a:schemeClr>
                </a:solidFill>
              </a:rPr>
              <a:t>8) Значение </a:t>
            </a:r>
            <a:r>
              <a:rPr lang="ru-RU" dirty="0"/>
              <a:t>– приходит исцеление от ошибок прошлого. Истинная надежда неожиданно освещает путь семьи, давая в перспективе прекрасные, вполне осуществимые картины полного семейного счастья. Теперь они готовы быть вместе вечно и в этом может помочь только Бог.  </a:t>
            </a:r>
          </a:p>
          <a:p>
            <a:pPr marL="0" indent="0">
              <a:buNone/>
            </a:pPr>
            <a:endParaRPr lang="ru-RU" dirty="0"/>
          </a:p>
        </p:txBody>
      </p:sp>
      <p:pic>
        <p:nvPicPr>
          <p:cNvPr id="5" name="Рисунок 4"/>
          <p:cNvPicPr>
            <a:picLocks noChangeAspect="1"/>
          </p:cNvPicPr>
          <p:nvPr/>
        </p:nvPicPr>
        <p:blipFill>
          <a:blip r:embed="rId3"/>
          <a:stretch>
            <a:fillRect/>
          </a:stretch>
        </p:blipFill>
        <p:spPr>
          <a:xfrm>
            <a:off x="7898152" y="2530571"/>
            <a:ext cx="3839569" cy="3839569"/>
          </a:xfrm>
          <a:prstGeom prst="rect">
            <a:avLst/>
          </a:prstGeom>
        </p:spPr>
      </p:pic>
    </p:spTree>
    <p:extLst>
      <p:ext uri="{BB962C8B-B14F-4D97-AF65-F5344CB8AC3E}">
        <p14:creationId xmlns:p14="http://schemas.microsoft.com/office/powerpoint/2010/main" val="3644051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Высказывания пар:</a:t>
            </a:r>
          </a:p>
        </p:txBody>
      </p:sp>
      <p:sp>
        <p:nvSpPr>
          <p:cNvPr id="3" name="Объект 2"/>
          <p:cNvSpPr>
            <a:spLocks noGrp="1"/>
          </p:cNvSpPr>
          <p:nvPr>
            <p:ph idx="1"/>
          </p:nvPr>
        </p:nvSpPr>
        <p:spPr>
          <a:xfrm>
            <a:off x="5070607" y="2844722"/>
            <a:ext cx="6104147" cy="3359734"/>
          </a:xfrm>
        </p:spPr>
        <p:txBody>
          <a:bodyPr numCol="2">
            <a:normAutofit lnSpcReduction="10000"/>
          </a:bodyPr>
          <a:lstStyle/>
          <a:p>
            <a:r>
              <a:rPr lang="ru-RU" dirty="0"/>
              <a:t>Радость покоя</a:t>
            </a:r>
          </a:p>
          <a:p>
            <a:r>
              <a:rPr lang="ru-RU" dirty="0"/>
              <a:t>Глубоко понимаю</a:t>
            </a:r>
          </a:p>
          <a:p>
            <a:r>
              <a:rPr lang="ru-RU" dirty="0"/>
              <a:t>Без слов</a:t>
            </a:r>
          </a:p>
          <a:p>
            <a:r>
              <a:rPr lang="ru-RU" dirty="0"/>
              <a:t>Самый близкий</a:t>
            </a:r>
          </a:p>
          <a:p>
            <a:r>
              <a:rPr lang="ru-RU" dirty="0"/>
              <a:t>Нет жизни без тебя</a:t>
            </a:r>
          </a:p>
          <a:p>
            <a:r>
              <a:rPr lang="ru-RU" dirty="0"/>
              <a:t>Двое – это одно</a:t>
            </a:r>
          </a:p>
          <a:p>
            <a:r>
              <a:rPr lang="ru-RU" dirty="0"/>
              <a:t>Чувствую на расстоянии</a:t>
            </a:r>
          </a:p>
          <a:p>
            <a:r>
              <a:rPr lang="ru-RU" dirty="0"/>
              <a:t>Заранее знаю</a:t>
            </a:r>
          </a:p>
          <a:p>
            <a:r>
              <a:rPr lang="ru-RU" dirty="0"/>
              <a:t>Редко ошибаюсь</a:t>
            </a:r>
          </a:p>
          <a:p>
            <a:r>
              <a:rPr lang="ru-RU" dirty="0"/>
              <a:t>Спокоен и счастлив</a:t>
            </a:r>
          </a:p>
          <a:p>
            <a:r>
              <a:rPr lang="ru-RU" dirty="0"/>
              <a:t>Это – настоящая любовь</a:t>
            </a:r>
          </a:p>
          <a:p>
            <a:r>
              <a:rPr lang="ru-RU" dirty="0"/>
              <a:t>Не думали, что такое может быть</a:t>
            </a:r>
          </a:p>
          <a:p>
            <a:r>
              <a:rPr lang="ru-RU" dirty="0"/>
              <a:t>Замечательно, что она такая</a:t>
            </a:r>
          </a:p>
          <a:p>
            <a:r>
              <a:rPr lang="ru-RU" dirty="0"/>
              <a:t>Мне не нужно другого</a:t>
            </a:r>
          </a:p>
        </p:txBody>
      </p:sp>
      <p:pic>
        <p:nvPicPr>
          <p:cNvPr id="4" name="Рисунок 3"/>
          <p:cNvPicPr>
            <a:picLocks noChangeAspect="1"/>
          </p:cNvPicPr>
          <p:nvPr/>
        </p:nvPicPr>
        <p:blipFill>
          <a:blip r:embed="rId2"/>
          <a:stretch>
            <a:fillRect/>
          </a:stretch>
        </p:blipFill>
        <p:spPr>
          <a:xfrm>
            <a:off x="446132" y="2844723"/>
            <a:ext cx="4501059" cy="3000706"/>
          </a:xfrm>
          <a:prstGeom prst="rect">
            <a:avLst/>
          </a:prstGeom>
        </p:spPr>
      </p:pic>
    </p:spTree>
    <p:extLst>
      <p:ext uri="{BB962C8B-B14F-4D97-AF65-F5344CB8AC3E}">
        <p14:creationId xmlns:p14="http://schemas.microsoft.com/office/powerpoint/2010/main" val="30060934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4 фаза глубины праздника брака</a:t>
            </a:r>
          </a:p>
        </p:txBody>
      </p:sp>
      <p:sp>
        <p:nvSpPr>
          <p:cNvPr id="3" name="Объект 2"/>
          <p:cNvSpPr>
            <a:spLocks noGrp="1"/>
          </p:cNvSpPr>
          <p:nvPr>
            <p:ph idx="1"/>
          </p:nvPr>
        </p:nvSpPr>
        <p:spPr>
          <a:xfrm>
            <a:off x="492997" y="2653988"/>
            <a:ext cx="6609030" cy="3892667"/>
          </a:xfrm>
        </p:spPr>
        <p:txBody>
          <a:bodyPr/>
          <a:lstStyle/>
          <a:p>
            <a:r>
              <a:rPr lang="ru-RU" dirty="0"/>
              <a:t>Праздник семьи и глубокое понимание брака приходят со временем. </a:t>
            </a:r>
          </a:p>
          <a:p>
            <a:r>
              <a:rPr lang="ru-RU" dirty="0"/>
              <a:t>Если ценить благословение Божие, полученное у венчального алтаря, и никогда не допускать мысли, что наш брак – ошибка, можно достичь этой вершины гораздо быстрее, и наслаждаться общением в семье с радостью, испытывая огромное счастье. </a:t>
            </a:r>
          </a:p>
          <a:p>
            <a:r>
              <a:rPr lang="ru-RU" dirty="0"/>
              <a:t>Бог благословил брак именно для того, чтобы люди испытали высшее счастье, поддерживая и сберегая друг друга. </a:t>
            </a:r>
          </a:p>
        </p:txBody>
      </p:sp>
      <p:pic>
        <p:nvPicPr>
          <p:cNvPr id="4" name="Рисунок 3"/>
          <p:cNvPicPr>
            <a:picLocks noChangeAspect="1"/>
          </p:cNvPicPr>
          <p:nvPr/>
        </p:nvPicPr>
        <p:blipFill>
          <a:blip r:embed="rId2"/>
          <a:stretch>
            <a:fillRect/>
          </a:stretch>
        </p:blipFill>
        <p:spPr>
          <a:xfrm>
            <a:off x="7292760" y="2842745"/>
            <a:ext cx="4285900" cy="285949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715711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p:txBody>
          <a:bodyPr/>
          <a:lstStyle/>
          <a:p>
            <a:r>
              <a:rPr lang="ru-RU" sz="4800" dirty="0"/>
              <a:t>Некоторые стадии семейной жизни и задачи на каждой из стадий</a:t>
            </a:r>
          </a:p>
        </p:txBody>
      </p:sp>
      <p:sp>
        <p:nvSpPr>
          <p:cNvPr id="5" name="Подзаголовок 4"/>
          <p:cNvSpPr>
            <a:spLocks noGrp="1"/>
          </p:cNvSpPr>
          <p:nvPr>
            <p:ph type="subTitle" idx="1"/>
          </p:nvPr>
        </p:nvSpPr>
        <p:spPr/>
        <p:txBody>
          <a:bodyPr/>
          <a:lstStyle/>
          <a:p>
            <a:endParaRPr lang="ru-RU"/>
          </a:p>
        </p:txBody>
      </p:sp>
    </p:spTree>
    <p:extLst>
      <p:ext uri="{BB962C8B-B14F-4D97-AF65-F5344CB8AC3E}">
        <p14:creationId xmlns:p14="http://schemas.microsoft.com/office/powerpoint/2010/main" val="18279164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1. Начало семейной жизни</a:t>
            </a:r>
          </a:p>
        </p:txBody>
      </p:sp>
      <p:sp>
        <p:nvSpPr>
          <p:cNvPr id="3" name="Объект 2"/>
          <p:cNvSpPr>
            <a:spLocks noGrp="1"/>
          </p:cNvSpPr>
          <p:nvPr>
            <p:ph idx="1"/>
          </p:nvPr>
        </p:nvSpPr>
        <p:spPr>
          <a:xfrm>
            <a:off x="655682" y="2693257"/>
            <a:ext cx="5273894" cy="3606566"/>
          </a:xfrm>
        </p:spPr>
        <p:txBody>
          <a:bodyPr>
            <a:normAutofit/>
          </a:bodyPr>
          <a:lstStyle/>
          <a:p>
            <a:r>
              <a:rPr lang="ru-RU" sz="2400" dirty="0"/>
              <a:t>Отделение от семьи родителей</a:t>
            </a:r>
          </a:p>
          <a:p>
            <a:r>
              <a:rPr lang="ru-RU" sz="2400" dirty="0"/>
              <a:t>Определение границ взаимоотношений с друзьями</a:t>
            </a:r>
          </a:p>
          <a:p>
            <a:r>
              <a:rPr lang="ru-RU" sz="2400" dirty="0"/>
              <a:t>Решение конфликта между нуждами отдельного человека и семейной пары в целом</a:t>
            </a:r>
          </a:p>
          <a:p>
            <a:pPr marL="0" indent="0">
              <a:buNone/>
            </a:pPr>
            <a:endParaRPr lang="ru-RU" dirty="0"/>
          </a:p>
        </p:txBody>
      </p:sp>
      <p:pic>
        <p:nvPicPr>
          <p:cNvPr id="4" name="Рисунок 3"/>
          <p:cNvPicPr>
            <a:picLocks noChangeAspect="1"/>
          </p:cNvPicPr>
          <p:nvPr/>
        </p:nvPicPr>
        <p:blipFill>
          <a:blip r:embed="rId2"/>
          <a:stretch>
            <a:fillRect/>
          </a:stretch>
        </p:blipFill>
        <p:spPr>
          <a:xfrm>
            <a:off x="6492139" y="2738135"/>
            <a:ext cx="4806674" cy="3201890"/>
          </a:xfrm>
          <a:prstGeom prst="rect">
            <a:avLst/>
          </a:prstGeom>
        </p:spPr>
      </p:pic>
    </p:spTree>
    <p:extLst>
      <p:ext uri="{BB962C8B-B14F-4D97-AF65-F5344CB8AC3E}">
        <p14:creationId xmlns:p14="http://schemas.microsoft.com/office/powerpoint/2010/main" val="89917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Формирование ожиданий</a:t>
            </a:r>
          </a:p>
        </p:txBody>
      </p:sp>
      <p:sp>
        <p:nvSpPr>
          <p:cNvPr id="3" name="Объект 2"/>
          <p:cNvSpPr>
            <a:spLocks noGrp="1"/>
          </p:cNvSpPr>
          <p:nvPr>
            <p:ph idx="1"/>
          </p:nvPr>
        </p:nvSpPr>
        <p:spPr>
          <a:xfrm>
            <a:off x="1154955" y="2603499"/>
            <a:ext cx="6036829" cy="3898277"/>
          </a:xfrm>
        </p:spPr>
        <p:txBody>
          <a:bodyPr/>
          <a:lstStyle/>
          <a:p>
            <a:pPr marL="0" indent="0">
              <a:buNone/>
            </a:pPr>
            <a:r>
              <a:rPr lang="ru-RU" dirty="0"/>
              <a:t>Подготовительный юношеский период воспитывает в каждом молодом человеке  какие-то ожидания, мечты и желания. </a:t>
            </a:r>
          </a:p>
          <a:p>
            <a:pPr marL="0" indent="0">
              <a:buNone/>
            </a:pPr>
            <a:r>
              <a:rPr lang="ru-RU" dirty="0"/>
              <a:t>Эти факторы зависят от:</a:t>
            </a:r>
          </a:p>
          <a:p>
            <a:r>
              <a:rPr lang="ru-RU" dirty="0"/>
              <a:t> уровня воспитания</a:t>
            </a:r>
          </a:p>
          <a:p>
            <a:r>
              <a:rPr lang="ru-RU" dirty="0"/>
              <a:t> от восприятия модели родительской семьи</a:t>
            </a:r>
          </a:p>
          <a:p>
            <a:r>
              <a:rPr lang="ru-RU" dirty="0"/>
              <a:t> от темперамента</a:t>
            </a:r>
          </a:p>
          <a:p>
            <a:r>
              <a:rPr lang="ru-RU" dirty="0"/>
              <a:t> от местной культуры и традиций народа</a:t>
            </a:r>
          </a:p>
        </p:txBody>
      </p:sp>
      <p:pic>
        <p:nvPicPr>
          <p:cNvPr id="4" name="Рисунок 3"/>
          <p:cNvPicPr>
            <a:picLocks noChangeAspect="1"/>
          </p:cNvPicPr>
          <p:nvPr/>
        </p:nvPicPr>
        <p:blipFill>
          <a:blip r:embed="rId3"/>
          <a:stretch>
            <a:fillRect/>
          </a:stretch>
        </p:blipFill>
        <p:spPr>
          <a:xfrm>
            <a:off x="7028426" y="2788108"/>
            <a:ext cx="4136978" cy="2546827"/>
          </a:xfrm>
          <a:prstGeom prst="rect">
            <a:avLst/>
          </a:prstGeom>
        </p:spPr>
      </p:pic>
    </p:spTree>
    <p:extLst>
      <p:ext uri="{BB962C8B-B14F-4D97-AF65-F5344CB8AC3E}">
        <p14:creationId xmlns:p14="http://schemas.microsoft.com/office/powerpoint/2010/main" val="6157276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6125919" y="2269940"/>
            <a:ext cx="5925836" cy="3761517"/>
          </a:xfrm>
          <a:prstGeom prst="rect">
            <a:avLst/>
          </a:prstGeom>
        </p:spPr>
      </p:pic>
      <p:sp>
        <p:nvSpPr>
          <p:cNvPr id="2" name="Заголовок 1"/>
          <p:cNvSpPr>
            <a:spLocks noGrp="1"/>
          </p:cNvSpPr>
          <p:nvPr>
            <p:ph type="title"/>
          </p:nvPr>
        </p:nvSpPr>
        <p:spPr/>
        <p:txBody>
          <a:bodyPr/>
          <a:lstStyle/>
          <a:p>
            <a:r>
              <a:rPr lang="ru-RU" dirty="0"/>
              <a:t>2. Семья, имеющая маленького ребенка</a:t>
            </a:r>
          </a:p>
        </p:txBody>
      </p:sp>
      <p:sp>
        <p:nvSpPr>
          <p:cNvPr id="3" name="Объект 2"/>
          <p:cNvSpPr>
            <a:spLocks noGrp="1"/>
          </p:cNvSpPr>
          <p:nvPr>
            <p:ph idx="1"/>
          </p:nvPr>
        </p:nvSpPr>
        <p:spPr>
          <a:xfrm>
            <a:off x="734219" y="2642768"/>
            <a:ext cx="6339759" cy="3483150"/>
          </a:xfrm>
        </p:spPr>
        <p:txBody>
          <a:bodyPr/>
          <a:lstStyle/>
          <a:p>
            <a:r>
              <a:rPr lang="ru-RU" sz="2800" dirty="0"/>
              <a:t>Реорганизация семьи в связи с появлением новых задач</a:t>
            </a:r>
          </a:p>
          <a:p>
            <a:r>
              <a:rPr lang="ru-RU" sz="2800" dirty="0"/>
              <a:t>Воспитание ребенка и утверждение родительского авторитета</a:t>
            </a:r>
          </a:p>
          <a:p>
            <a:r>
              <a:rPr lang="ru-RU" sz="2800" dirty="0"/>
              <a:t>Решение личных и семейных </a:t>
            </a:r>
            <a:r>
              <a:rPr lang="ru-RU" sz="2800" dirty="0" err="1"/>
              <a:t>пробелм</a:t>
            </a:r>
            <a:endParaRPr lang="ru-RU" sz="2800" dirty="0"/>
          </a:p>
          <a:p>
            <a:pPr marL="0" indent="0">
              <a:buNone/>
            </a:pPr>
            <a:endParaRPr lang="ru-RU" dirty="0"/>
          </a:p>
        </p:txBody>
      </p:sp>
    </p:spTree>
    <p:extLst>
      <p:ext uri="{BB962C8B-B14F-4D97-AF65-F5344CB8AC3E}">
        <p14:creationId xmlns:p14="http://schemas.microsoft.com/office/powerpoint/2010/main" val="3515393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3. Семья, имеющая ребенка-школьника</a:t>
            </a:r>
          </a:p>
        </p:txBody>
      </p:sp>
      <p:sp>
        <p:nvSpPr>
          <p:cNvPr id="3" name="Объект 2"/>
          <p:cNvSpPr>
            <a:spLocks noGrp="1"/>
          </p:cNvSpPr>
          <p:nvPr>
            <p:ph idx="1"/>
          </p:nvPr>
        </p:nvSpPr>
        <p:spPr>
          <a:xfrm>
            <a:off x="5165973" y="2721306"/>
            <a:ext cx="6362198" cy="3556078"/>
          </a:xfrm>
        </p:spPr>
        <p:txBody>
          <a:bodyPr>
            <a:normAutofit/>
          </a:bodyPr>
          <a:lstStyle/>
          <a:p>
            <a:r>
              <a:rPr lang="ru-RU" sz="2800" dirty="0"/>
              <a:t>Перераспределение обязанностей</a:t>
            </a:r>
          </a:p>
          <a:p>
            <a:r>
              <a:rPr lang="ru-RU" sz="2800" dirty="0"/>
              <a:t>Помощь ребенку в учебе в школе</a:t>
            </a:r>
          </a:p>
          <a:p>
            <a:r>
              <a:rPr lang="ru-RU" sz="2800" dirty="0"/>
              <a:t>Определение роли каждого родителя в процессе помощи ребенку по учебе в школе</a:t>
            </a:r>
          </a:p>
        </p:txBody>
      </p:sp>
      <p:pic>
        <p:nvPicPr>
          <p:cNvPr id="4" name="Рисунок 3"/>
          <p:cNvPicPr>
            <a:picLocks noChangeAspect="1"/>
          </p:cNvPicPr>
          <p:nvPr/>
        </p:nvPicPr>
        <p:blipFill>
          <a:blip r:embed="rId2"/>
          <a:stretch>
            <a:fillRect/>
          </a:stretch>
        </p:blipFill>
        <p:spPr>
          <a:xfrm>
            <a:off x="471224" y="2854850"/>
            <a:ext cx="4471257" cy="298083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4042798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Создание своей семьи</a:t>
            </a:r>
          </a:p>
        </p:txBody>
      </p:sp>
      <p:sp>
        <p:nvSpPr>
          <p:cNvPr id="3" name="Объект 2"/>
          <p:cNvSpPr>
            <a:spLocks noGrp="1"/>
          </p:cNvSpPr>
          <p:nvPr>
            <p:ph idx="1"/>
          </p:nvPr>
        </p:nvSpPr>
        <p:spPr>
          <a:xfrm>
            <a:off x="767878" y="2771795"/>
            <a:ext cx="5582434" cy="3354125"/>
          </a:xfrm>
        </p:spPr>
        <p:txBody>
          <a:bodyPr>
            <a:normAutofit/>
          </a:bodyPr>
          <a:lstStyle/>
          <a:p>
            <a:r>
              <a:rPr lang="ru-RU" sz="2800" dirty="0"/>
              <a:t>Отделение от семьи родителей</a:t>
            </a:r>
          </a:p>
          <a:p>
            <a:r>
              <a:rPr lang="ru-RU" sz="2800" dirty="0"/>
              <a:t>Уход из семьи в определенное время</a:t>
            </a:r>
          </a:p>
          <a:p>
            <a:r>
              <a:rPr lang="ru-RU" sz="2800" dirty="0"/>
              <a:t>Поступление в колледж, уход в армию, поступление на работу</a:t>
            </a:r>
          </a:p>
        </p:txBody>
      </p:sp>
      <p:pic>
        <p:nvPicPr>
          <p:cNvPr id="4" name="Рисунок 3"/>
          <p:cNvPicPr>
            <a:picLocks noChangeAspect="1"/>
          </p:cNvPicPr>
          <p:nvPr/>
        </p:nvPicPr>
        <p:blipFill>
          <a:blip r:embed="rId2"/>
          <a:stretch>
            <a:fillRect/>
          </a:stretch>
        </p:blipFill>
        <p:spPr>
          <a:xfrm>
            <a:off x="6716002" y="2851812"/>
            <a:ext cx="4762500" cy="2857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682270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Семья после ухода детей</a:t>
            </a:r>
          </a:p>
        </p:txBody>
      </p:sp>
      <p:sp>
        <p:nvSpPr>
          <p:cNvPr id="3" name="Объект 2"/>
          <p:cNvSpPr>
            <a:spLocks noGrp="1"/>
          </p:cNvSpPr>
          <p:nvPr>
            <p:ph idx="1"/>
          </p:nvPr>
        </p:nvSpPr>
        <p:spPr>
          <a:xfrm>
            <a:off x="5535659" y="3046675"/>
            <a:ext cx="5464628" cy="2950218"/>
          </a:xfrm>
        </p:spPr>
        <p:txBody>
          <a:bodyPr>
            <a:normAutofit/>
          </a:bodyPr>
          <a:lstStyle/>
          <a:p>
            <a:r>
              <a:rPr lang="ru-RU" sz="2800" dirty="0"/>
              <a:t>Пересмотр супружеских взаимоотношений</a:t>
            </a:r>
          </a:p>
          <a:p>
            <a:r>
              <a:rPr lang="ru-RU" sz="2800" dirty="0"/>
              <a:t>Перераспределение времени и обязанностей</a:t>
            </a:r>
          </a:p>
          <a:p>
            <a:r>
              <a:rPr lang="ru-RU" sz="2800" dirty="0"/>
              <a:t>Уход на пенсию</a:t>
            </a:r>
          </a:p>
        </p:txBody>
      </p:sp>
      <p:pic>
        <p:nvPicPr>
          <p:cNvPr id="4" name="Рисунок 3"/>
          <p:cNvPicPr>
            <a:picLocks noChangeAspect="1"/>
          </p:cNvPicPr>
          <p:nvPr/>
        </p:nvPicPr>
        <p:blipFill>
          <a:blip r:embed="rId2"/>
          <a:stretch>
            <a:fillRect/>
          </a:stretch>
        </p:blipFill>
        <p:spPr>
          <a:xfrm>
            <a:off x="757323" y="3046675"/>
            <a:ext cx="4269713" cy="284420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932974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1132516" y="1469277"/>
            <a:ext cx="6081708" cy="3111265"/>
          </a:xfrm>
        </p:spPr>
        <p:txBody>
          <a:bodyPr/>
          <a:lstStyle/>
          <a:p>
            <a:pPr algn="ctr"/>
            <a:r>
              <a:rPr lang="ru-RU" sz="4400" dirty="0"/>
              <a:t>Что нужно для того, чтобы познать потребности своей брачной половины?</a:t>
            </a:r>
          </a:p>
        </p:txBody>
      </p:sp>
      <p:pic>
        <p:nvPicPr>
          <p:cNvPr id="2" name="Рисунок 1"/>
          <p:cNvPicPr>
            <a:picLocks noChangeAspect="1"/>
          </p:cNvPicPr>
          <p:nvPr/>
        </p:nvPicPr>
        <p:blipFill>
          <a:blip r:embed="rId2"/>
          <a:stretch>
            <a:fillRect/>
          </a:stretch>
        </p:blipFill>
        <p:spPr>
          <a:xfrm>
            <a:off x="7416177" y="1042435"/>
            <a:ext cx="3326620" cy="4669292"/>
          </a:xfrm>
          <a:prstGeom prst="rect">
            <a:avLst/>
          </a:prstGeom>
        </p:spPr>
      </p:pic>
    </p:spTree>
    <p:extLst>
      <p:ext uri="{BB962C8B-B14F-4D97-AF65-F5344CB8AC3E}">
        <p14:creationId xmlns:p14="http://schemas.microsoft.com/office/powerpoint/2010/main" val="23575045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Знание потребностей </a:t>
            </a:r>
          </a:p>
        </p:txBody>
      </p:sp>
      <p:sp>
        <p:nvSpPr>
          <p:cNvPr id="3" name="Объект 2"/>
          <p:cNvSpPr>
            <a:spLocks noGrp="1"/>
          </p:cNvSpPr>
          <p:nvPr>
            <p:ph idx="1"/>
          </p:nvPr>
        </p:nvSpPr>
        <p:spPr>
          <a:xfrm>
            <a:off x="684399" y="2406611"/>
            <a:ext cx="6647630" cy="4358827"/>
          </a:xfrm>
        </p:spPr>
        <p:txBody>
          <a:bodyPr>
            <a:normAutofit/>
          </a:bodyPr>
          <a:lstStyle/>
          <a:p>
            <a:r>
              <a:rPr lang="ru-RU" dirty="0"/>
              <a:t>Знать общие нужды мужа (жены)</a:t>
            </a:r>
          </a:p>
          <a:p>
            <a:r>
              <a:rPr lang="ru-RU" dirty="0"/>
              <a:t>Уметь правильно определять приоритеты истинных нужд своего партнера в данное время, знать реально то, в чем более всего нуждается ваш спутник жизни</a:t>
            </a:r>
          </a:p>
          <a:p>
            <a:r>
              <a:rPr lang="ru-RU" dirty="0"/>
              <a:t>Знать психологию мужчин и женщин, уметь учитывать их с пониманием</a:t>
            </a:r>
          </a:p>
          <a:p>
            <a:r>
              <a:rPr lang="ru-RU" dirty="0"/>
              <a:t>Знать тонкие особенности характера своего спутника, его сильные и слабые стороны, его плюсы и минусы, его темперамент, его способности и возможности, а так же знать, как развивать положительные стороны и угашать и предупреждать проявление отрицательных черт.</a:t>
            </a:r>
          </a:p>
          <a:p>
            <a:endParaRPr lang="ru-RU" dirty="0"/>
          </a:p>
        </p:txBody>
      </p:sp>
      <p:pic>
        <p:nvPicPr>
          <p:cNvPr id="4" name="Рисунок 3"/>
          <p:cNvPicPr>
            <a:picLocks noChangeAspect="1"/>
          </p:cNvPicPr>
          <p:nvPr/>
        </p:nvPicPr>
        <p:blipFill>
          <a:blip r:embed="rId2"/>
          <a:stretch>
            <a:fillRect/>
          </a:stretch>
        </p:blipFill>
        <p:spPr>
          <a:xfrm rot="602765">
            <a:off x="7676099" y="2764236"/>
            <a:ext cx="4003540" cy="300265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015034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Знание потребностей </a:t>
            </a:r>
          </a:p>
        </p:txBody>
      </p:sp>
      <p:sp>
        <p:nvSpPr>
          <p:cNvPr id="3" name="Объект 2"/>
          <p:cNvSpPr>
            <a:spLocks noGrp="1"/>
          </p:cNvSpPr>
          <p:nvPr>
            <p:ph idx="1"/>
          </p:nvPr>
        </p:nvSpPr>
        <p:spPr>
          <a:xfrm>
            <a:off x="616413" y="2653989"/>
            <a:ext cx="6979278" cy="3870228"/>
          </a:xfrm>
        </p:spPr>
        <p:txBody>
          <a:bodyPr>
            <a:normAutofit/>
          </a:bodyPr>
          <a:lstStyle/>
          <a:p>
            <a:r>
              <a:rPr lang="ru-RU" dirty="0"/>
              <a:t>Уметь владеть ситуацией, знать пути выхода из конфликтов, уметь находить правильные решения, когда ваша брачная половина не в состоянии этого делать</a:t>
            </a:r>
          </a:p>
          <a:p>
            <a:r>
              <a:rPr lang="ru-RU" dirty="0"/>
              <a:t>Знать доступный и понятный «Язык любви», с помощью которого необходимо проявлять любовь к супругу.</a:t>
            </a:r>
          </a:p>
          <a:p>
            <a:r>
              <a:rPr lang="ru-RU" dirty="0"/>
              <a:t>Уметь анализировать себя самого, своего супруга, семейную ситуацию</a:t>
            </a:r>
          </a:p>
          <a:p>
            <a:r>
              <a:rPr lang="ru-RU" dirty="0"/>
              <a:t>Уметь общаться и знать правильные пути влияния друг на друга без обид, ран и болезненных упреков</a:t>
            </a:r>
          </a:p>
        </p:txBody>
      </p:sp>
      <p:pic>
        <p:nvPicPr>
          <p:cNvPr id="5" name="Рисунок 4"/>
          <p:cNvPicPr>
            <a:picLocks noChangeAspect="1"/>
          </p:cNvPicPr>
          <p:nvPr/>
        </p:nvPicPr>
        <p:blipFill>
          <a:blip r:embed="rId2"/>
          <a:stretch>
            <a:fillRect/>
          </a:stretch>
        </p:blipFill>
        <p:spPr>
          <a:xfrm>
            <a:off x="7627561" y="2805455"/>
            <a:ext cx="4054693" cy="2527045"/>
          </a:xfrm>
          <a:prstGeom prst="rect">
            <a:avLst/>
          </a:prstGeom>
        </p:spPr>
      </p:pic>
    </p:spTree>
    <p:extLst>
      <p:ext uri="{BB962C8B-B14F-4D97-AF65-F5344CB8AC3E}">
        <p14:creationId xmlns:p14="http://schemas.microsoft.com/office/powerpoint/2010/main" val="32334820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Формирование ожиданий</a:t>
            </a:r>
          </a:p>
        </p:txBody>
      </p:sp>
      <p:sp>
        <p:nvSpPr>
          <p:cNvPr id="3" name="Объект 2"/>
          <p:cNvSpPr>
            <a:spLocks noGrp="1"/>
          </p:cNvSpPr>
          <p:nvPr>
            <p:ph idx="1"/>
          </p:nvPr>
        </p:nvSpPr>
        <p:spPr>
          <a:xfrm>
            <a:off x="4835661" y="2603500"/>
            <a:ext cx="6765438" cy="3988034"/>
          </a:xfrm>
        </p:spPr>
        <p:txBody>
          <a:bodyPr>
            <a:normAutofit/>
          </a:bodyPr>
          <a:lstStyle/>
          <a:p>
            <a:r>
              <a:rPr lang="ru-RU" sz="2400" dirty="0"/>
              <a:t>Каждый имеет свой взгляд на многие вещи, происходящие в семье, ожидая от другого выполнения своих правил поведения, исходящих из стереотипного представления. </a:t>
            </a:r>
          </a:p>
          <a:p>
            <a:r>
              <a:rPr lang="ru-RU" sz="2400" dirty="0"/>
              <a:t>А если другая сторона не действует по стереотипу, происходит разочарование, депрессия, разрыв отношений и поиски новой подруги или друга. </a:t>
            </a:r>
          </a:p>
        </p:txBody>
      </p:sp>
      <p:pic>
        <p:nvPicPr>
          <p:cNvPr id="4" name="Рисунок 3"/>
          <p:cNvPicPr>
            <a:picLocks noChangeAspect="1"/>
          </p:cNvPicPr>
          <p:nvPr/>
        </p:nvPicPr>
        <p:blipFill>
          <a:blip r:embed="rId2"/>
          <a:stretch>
            <a:fillRect/>
          </a:stretch>
        </p:blipFill>
        <p:spPr>
          <a:xfrm>
            <a:off x="555370" y="2825945"/>
            <a:ext cx="4123215" cy="309241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771726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3200" dirty="0"/>
              <a:t>Брак разделен на периоды по следующим характерным проявлениям:</a:t>
            </a:r>
          </a:p>
        </p:txBody>
      </p:sp>
      <p:sp>
        <p:nvSpPr>
          <p:cNvPr id="3" name="Объект 2"/>
          <p:cNvSpPr>
            <a:spLocks noGrp="1"/>
          </p:cNvSpPr>
          <p:nvPr>
            <p:ph idx="1"/>
          </p:nvPr>
        </p:nvSpPr>
        <p:spPr>
          <a:xfrm>
            <a:off x="537874" y="2373496"/>
            <a:ext cx="7383187" cy="4296575"/>
          </a:xfrm>
        </p:spPr>
        <p:txBody>
          <a:bodyPr>
            <a:normAutofit/>
          </a:bodyPr>
          <a:lstStyle/>
          <a:p>
            <a:pPr marL="0" indent="0">
              <a:buNone/>
            </a:pPr>
            <a:r>
              <a:rPr lang="ru-RU" dirty="0">
                <a:solidFill>
                  <a:schemeClr val="accent1">
                    <a:lumMod val="75000"/>
                  </a:schemeClr>
                </a:solidFill>
              </a:rPr>
              <a:t>1)</a:t>
            </a:r>
            <a:r>
              <a:rPr lang="ru-RU" dirty="0"/>
              <a:t> </a:t>
            </a:r>
            <a:r>
              <a:rPr lang="ru-RU" b="1" dirty="0"/>
              <a:t>Эмоциональность</a:t>
            </a:r>
            <a:r>
              <a:rPr lang="ru-RU" dirty="0"/>
              <a:t> – как воспринимается психикой супругов каждый из периодов брака, как эти восприятия действуют на него самого и на цели во взаимных наблюдениях и оценке поведения друг друга.</a:t>
            </a:r>
          </a:p>
          <a:p>
            <a:pPr marL="0" indent="0">
              <a:buNone/>
            </a:pPr>
            <a:r>
              <a:rPr lang="ru-RU" dirty="0">
                <a:solidFill>
                  <a:schemeClr val="accent1">
                    <a:lumMod val="75000"/>
                  </a:schemeClr>
                </a:solidFill>
              </a:rPr>
              <a:t>2) </a:t>
            </a:r>
            <a:r>
              <a:rPr lang="ru-RU" b="1" dirty="0"/>
              <a:t>Общение</a:t>
            </a:r>
            <a:r>
              <a:rPr lang="ru-RU" dirty="0"/>
              <a:t> – уровень общения, понимание своей роли и роли другого в семье.</a:t>
            </a:r>
          </a:p>
          <a:p>
            <a:pPr marL="0" indent="0">
              <a:buNone/>
            </a:pPr>
            <a:r>
              <a:rPr lang="ru-RU" dirty="0">
                <a:solidFill>
                  <a:schemeClr val="accent1">
                    <a:lumMod val="75000"/>
                  </a:schemeClr>
                </a:solidFill>
              </a:rPr>
              <a:t>3) </a:t>
            </a:r>
            <a:r>
              <a:rPr lang="ru-RU" b="1" dirty="0"/>
              <a:t>Чувства</a:t>
            </a:r>
            <a:r>
              <a:rPr lang="ru-RU" dirty="0"/>
              <a:t> – они выражаются по-разному в разные периоды брака. Отличаются глубиной, окраской и способом проявления.</a:t>
            </a:r>
          </a:p>
          <a:p>
            <a:pPr marL="0" indent="0">
              <a:buNone/>
            </a:pPr>
            <a:r>
              <a:rPr lang="ru-RU" dirty="0">
                <a:solidFill>
                  <a:schemeClr val="accent1">
                    <a:lumMod val="75000"/>
                  </a:schemeClr>
                </a:solidFill>
              </a:rPr>
              <a:t>4) </a:t>
            </a:r>
            <a:r>
              <a:rPr lang="ru-RU" b="1" dirty="0"/>
              <a:t>Различия</a:t>
            </a:r>
            <a:r>
              <a:rPr lang="ru-RU" dirty="0"/>
              <a:t> – два человека из разных семей должны создать одно целое и это дается с большим трудом. Что происходит в браке с этими очень разными людьми?</a:t>
            </a:r>
          </a:p>
        </p:txBody>
      </p:sp>
      <p:pic>
        <p:nvPicPr>
          <p:cNvPr id="4" name="Рисунок 3"/>
          <p:cNvPicPr>
            <a:picLocks noChangeAspect="1"/>
          </p:cNvPicPr>
          <p:nvPr/>
        </p:nvPicPr>
        <p:blipFill>
          <a:blip r:embed="rId2"/>
          <a:stretch>
            <a:fillRect/>
          </a:stretch>
        </p:blipFill>
        <p:spPr>
          <a:xfrm rot="788475">
            <a:off x="7872953" y="2789240"/>
            <a:ext cx="3960019" cy="262846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4909343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rot="816735">
            <a:off x="7910248" y="2972447"/>
            <a:ext cx="3893657" cy="258441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 name="Заголовок 1"/>
          <p:cNvSpPr>
            <a:spLocks noGrp="1"/>
          </p:cNvSpPr>
          <p:nvPr>
            <p:ph type="title"/>
          </p:nvPr>
        </p:nvSpPr>
        <p:spPr/>
        <p:txBody>
          <a:bodyPr/>
          <a:lstStyle/>
          <a:p>
            <a:r>
              <a:rPr lang="ru-RU" sz="3200" dirty="0"/>
              <a:t>Брак разделен на периоды по следующим характерным проявлениям:</a:t>
            </a:r>
          </a:p>
        </p:txBody>
      </p:sp>
      <p:sp>
        <p:nvSpPr>
          <p:cNvPr id="3" name="Объект 2"/>
          <p:cNvSpPr>
            <a:spLocks noGrp="1"/>
          </p:cNvSpPr>
          <p:nvPr>
            <p:ph idx="1"/>
          </p:nvPr>
        </p:nvSpPr>
        <p:spPr>
          <a:xfrm>
            <a:off x="510494" y="2378563"/>
            <a:ext cx="7298370" cy="4263460"/>
          </a:xfrm>
        </p:spPr>
        <p:txBody>
          <a:bodyPr>
            <a:normAutofit/>
          </a:bodyPr>
          <a:lstStyle/>
          <a:p>
            <a:pPr marL="0" indent="0">
              <a:buNone/>
            </a:pPr>
            <a:r>
              <a:rPr lang="ru-RU" dirty="0">
                <a:solidFill>
                  <a:schemeClr val="accent1">
                    <a:lumMod val="75000"/>
                  </a:schemeClr>
                </a:solidFill>
              </a:rPr>
              <a:t>5) </a:t>
            </a:r>
            <a:r>
              <a:rPr lang="ru-RU" b="1" dirty="0"/>
              <a:t>Конфликт</a:t>
            </a:r>
            <a:r>
              <a:rPr lang="ru-RU" dirty="0"/>
              <a:t> – это взаимодействие двух личностей, имеющих разные мнения. Каким образом выходят из этого состояния семьи на разных этапах своего супружества?</a:t>
            </a:r>
          </a:p>
          <a:p>
            <a:pPr marL="0" indent="0">
              <a:buNone/>
            </a:pPr>
            <a:r>
              <a:rPr lang="ru-RU" dirty="0">
                <a:solidFill>
                  <a:schemeClr val="accent1">
                    <a:lumMod val="75000"/>
                  </a:schemeClr>
                </a:solidFill>
              </a:rPr>
              <a:t>6)</a:t>
            </a:r>
            <a:r>
              <a:rPr lang="ru-RU" dirty="0"/>
              <a:t> </a:t>
            </a:r>
            <a:r>
              <a:rPr lang="ru-RU" b="1" dirty="0"/>
              <a:t>Близость</a:t>
            </a:r>
            <a:r>
              <a:rPr lang="ru-RU" dirty="0"/>
              <a:t> – степень близости в разные периоды брака имеет свои закономерности и играет роль своеобразного термометра семейных взаимоотношений. </a:t>
            </a:r>
          </a:p>
          <a:p>
            <a:pPr marL="0" indent="0">
              <a:buNone/>
            </a:pPr>
            <a:r>
              <a:rPr lang="ru-RU" dirty="0">
                <a:solidFill>
                  <a:schemeClr val="accent1">
                    <a:lumMod val="75000"/>
                  </a:schemeClr>
                </a:solidFill>
              </a:rPr>
              <a:t>7)</a:t>
            </a:r>
            <a:r>
              <a:rPr lang="ru-RU" dirty="0"/>
              <a:t> </a:t>
            </a:r>
            <a:r>
              <a:rPr lang="ru-RU" b="1" dirty="0"/>
              <a:t>Роли </a:t>
            </a:r>
            <a:r>
              <a:rPr lang="ru-RU" dirty="0"/>
              <a:t>– каждый из супругов имеет свое место и значение в семье. На что они претендуют и как это осуществляется?</a:t>
            </a:r>
          </a:p>
          <a:p>
            <a:pPr marL="0" indent="0">
              <a:buNone/>
            </a:pPr>
            <a:r>
              <a:rPr lang="ru-RU" dirty="0">
                <a:solidFill>
                  <a:schemeClr val="accent1">
                    <a:lumMod val="75000"/>
                  </a:schemeClr>
                </a:solidFill>
              </a:rPr>
              <a:t>8)</a:t>
            </a:r>
            <a:r>
              <a:rPr lang="ru-RU" dirty="0"/>
              <a:t> </a:t>
            </a:r>
            <a:r>
              <a:rPr lang="ru-RU" b="1" dirty="0"/>
              <a:t>Надежды, мечты </a:t>
            </a:r>
            <a:r>
              <a:rPr lang="ru-RU" dirty="0"/>
              <a:t>– брак тесно связан с ожиданиями, с исполнением желаний, с подъемом и таянием надежды и пока жива надежда, брак будет жить. Что происходит с надеждой и мечтами в каждой фазе брака?</a:t>
            </a:r>
          </a:p>
          <a:p>
            <a:pPr marL="0" indent="0">
              <a:buNone/>
            </a:pPr>
            <a:endParaRPr lang="ru-RU" dirty="0"/>
          </a:p>
          <a:p>
            <a:pPr marL="0" indent="0">
              <a:buNone/>
            </a:pPr>
            <a:endParaRPr lang="ru-RU" dirty="0"/>
          </a:p>
        </p:txBody>
      </p:sp>
    </p:spTree>
    <p:extLst>
      <p:ext uri="{BB962C8B-B14F-4D97-AF65-F5344CB8AC3E}">
        <p14:creationId xmlns:p14="http://schemas.microsoft.com/office/powerpoint/2010/main" val="37333546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1 Фаза фантазий и мечтаний</a:t>
            </a:r>
          </a:p>
        </p:txBody>
      </p:sp>
      <p:sp>
        <p:nvSpPr>
          <p:cNvPr id="3" name="Объект 2"/>
          <p:cNvSpPr>
            <a:spLocks noGrp="1"/>
          </p:cNvSpPr>
          <p:nvPr>
            <p:ph idx="1"/>
          </p:nvPr>
        </p:nvSpPr>
        <p:spPr>
          <a:xfrm>
            <a:off x="3562234" y="2389782"/>
            <a:ext cx="8280089" cy="4325168"/>
          </a:xfrm>
        </p:spPr>
        <p:txBody>
          <a:bodyPr>
            <a:normAutofit/>
          </a:bodyPr>
          <a:lstStyle/>
          <a:p>
            <a:pPr>
              <a:buAutoNum type="arabicParenR"/>
            </a:pPr>
            <a:r>
              <a:rPr lang="ru-RU" b="1" dirty="0">
                <a:solidFill>
                  <a:schemeClr val="accent1">
                    <a:lumMod val="75000"/>
                  </a:schemeClr>
                </a:solidFill>
              </a:rPr>
              <a:t>Эмоции</a:t>
            </a:r>
            <a:r>
              <a:rPr lang="ru-RU" dirty="0">
                <a:solidFill>
                  <a:schemeClr val="accent1">
                    <a:lumMod val="75000"/>
                  </a:schemeClr>
                </a:solidFill>
              </a:rPr>
              <a:t> – </a:t>
            </a:r>
            <a:r>
              <a:rPr lang="ru-RU" dirty="0">
                <a:solidFill>
                  <a:schemeClr val="tx1"/>
                </a:solidFill>
              </a:rPr>
              <a:t>Само вступление в брак основано на желании осуществить свои мечты. </a:t>
            </a:r>
          </a:p>
          <a:p>
            <a:pPr>
              <a:buAutoNum type="arabicParenR"/>
            </a:pPr>
            <a:r>
              <a:rPr lang="ru-RU" b="1" dirty="0">
                <a:solidFill>
                  <a:schemeClr val="accent1">
                    <a:lumMod val="75000"/>
                  </a:schemeClr>
                </a:solidFill>
              </a:rPr>
              <a:t>Общение</a:t>
            </a:r>
            <a:r>
              <a:rPr lang="ru-RU" dirty="0">
                <a:solidFill>
                  <a:schemeClr val="accent1">
                    <a:lumMod val="75000"/>
                  </a:schemeClr>
                </a:solidFill>
              </a:rPr>
              <a:t> –</a:t>
            </a:r>
            <a:r>
              <a:rPr lang="ru-RU" dirty="0">
                <a:solidFill>
                  <a:schemeClr val="tx1"/>
                </a:solidFill>
              </a:rPr>
              <a:t> Начальная фаза брака – это ожидания и поэтому действия производятся одним и другим супругом не в подлинном смысле, не в глубоком стремлении сделать что-то определенное, как они это понимают, а в свете выжидания и изучения</a:t>
            </a:r>
          </a:p>
          <a:p>
            <a:pPr>
              <a:buAutoNum type="arabicParenR"/>
            </a:pPr>
            <a:r>
              <a:rPr lang="ru-RU" b="1" dirty="0">
                <a:solidFill>
                  <a:schemeClr val="accent1">
                    <a:lumMod val="75000"/>
                  </a:schemeClr>
                </a:solidFill>
              </a:rPr>
              <a:t>Чувства</a:t>
            </a:r>
            <a:r>
              <a:rPr lang="ru-RU" dirty="0">
                <a:solidFill>
                  <a:schemeClr val="accent1">
                    <a:lumMod val="75000"/>
                  </a:schemeClr>
                </a:solidFill>
              </a:rPr>
              <a:t> –</a:t>
            </a:r>
            <a:r>
              <a:rPr lang="ru-RU" dirty="0">
                <a:solidFill>
                  <a:schemeClr val="tx1"/>
                </a:solidFill>
              </a:rPr>
              <a:t> Многое скрывается, проявляется осторожность, смущение, страх быть неправильно истолкованным, а потому супруги остаются не вполне раскрытыми  друг перед другом. </a:t>
            </a:r>
          </a:p>
          <a:p>
            <a:pPr>
              <a:buAutoNum type="arabicParenR"/>
            </a:pPr>
            <a:r>
              <a:rPr lang="ru-RU" b="1" dirty="0">
                <a:solidFill>
                  <a:schemeClr val="accent1">
                    <a:lumMod val="75000"/>
                  </a:schemeClr>
                </a:solidFill>
              </a:rPr>
              <a:t>Различия</a:t>
            </a:r>
            <a:r>
              <a:rPr lang="ru-RU" dirty="0">
                <a:solidFill>
                  <a:schemeClr val="accent1">
                    <a:lumMod val="75000"/>
                  </a:schemeClr>
                </a:solidFill>
              </a:rPr>
              <a:t> – </a:t>
            </a:r>
            <a:r>
              <a:rPr lang="ru-RU" dirty="0">
                <a:solidFill>
                  <a:schemeClr val="tx1"/>
                </a:solidFill>
              </a:rPr>
              <a:t>Две разные личности приспосабливаются друг к другу, обнаруживаются возможные неприятные стороны, но все эти моменты скрашиваются стремлением избежать конфликта. Все еще оба идут на поводу каждый у своей мечты. </a:t>
            </a:r>
            <a:endParaRPr lang="ru-RU" dirty="0">
              <a:solidFill>
                <a:schemeClr val="accent1">
                  <a:lumMod val="75000"/>
                </a:schemeClr>
              </a:solidFill>
            </a:endParaRPr>
          </a:p>
        </p:txBody>
      </p:sp>
      <p:pic>
        <p:nvPicPr>
          <p:cNvPr id="4" name="Рисунок 3"/>
          <p:cNvPicPr>
            <a:picLocks noChangeAspect="1"/>
          </p:cNvPicPr>
          <p:nvPr/>
        </p:nvPicPr>
        <p:blipFill>
          <a:blip r:embed="rId2"/>
          <a:stretch>
            <a:fillRect/>
          </a:stretch>
        </p:blipFill>
        <p:spPr>
          <a:xfrm rot="21029557">
            <a:off x="545817" y="2394471"/>
            <a:ext cx="2706589" cy="1802952"/>
          </a:xfrm>
          <a:prstGeom prst="rect">
            <a:avLst/>
          </a:prstGeom>
          <a:ln>
            <a:noFill/>
          </a:ln>
          <a:effectLst>
            <a:softEdge rad="112500"/>
          </a:effectLst>
        </p:spPr>
      </p:pic>
      <p:pic>
        <p:nvPicPr>
          <p:cNvPr id="5" name="Рисунок 4"/>
          <p:cNvPicPr>
            <a:picLocks noChangeAspect="1"/>
          </p:cNvPicPr>
          <p:nvPr/>
        </p:nvPicPr>
        <p:blipFill>
          <a:blip r:embed="rId3"/>
          <a:stretch>
            <a:fillRect/>
          </a:stretch>
        </p:blipFill>
        <p:spPr>
          <a:xfrm>
            <a:off x="671205" y="4408571"/>
            <a:ext cx="2711514" cy="2102483"/>
          </a:xfrm>
          <a:prstGeom prst="rect">
            <a:avLst/>
          </a:prstGeom>
          <a:ln>
            <a:noFill/>
          </a:ln>
          <a:effectLst>
            <a:softEdge rad="112500"/>
          </a:effectLst>
        </p:spPr>
      </p:pic>
    </p:spTree>
    <p:extLst>
      <p:ext uri="{BB962C8B-B14F-4D97-AF65-F5344CB8AC3E}">
        <p14:creationId xmlns:p14="http://schemas.microsoft.com/office/powerpoint/2010/main" val="2640794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1 Фаза фантазий и мечтаний</a:t>
            </a:r>
          </a:p>
        </p:txBody>
      </p:sp>
      <p:sp>
        <p:nvSpPr>
          <p:cNvPr id="3" name="Объект 2"/>
          <p:cNvSpPr>
            <a:spLocks noGrp="1"/>
          </p:cNvSpPr>
          <p:nvPr>
            <p:ph idx="1"/>
          </p:nvPr>
        </p:nvSpPr>
        <p:spPr>
          <a:xfrm>
            <a:off x="695619" y="2353317"/>
            <a:ext cx="10697918" cy="4097971"/>
          </a:xfrm>
        </p:spPr>
        <p:txBody>
          <a:bodyPr>
            <a:normAutofit/>
          </a:bodyPr>
          <a:lstStyle/>
          <a:p>
            <a:pPr marL="0" indent="0">
              <a:buNone/>
            </a:pPr>
            <a:r>
              <a:rPr lang="ru-RU" dirty="0">
                <a:solidFill>
                  <a:schemeClr val="accent1">
                    <a:lumMod val="75000"/>
                  </a:schemeClr>
                </a:solidFill>
              </a:rPr>
              <a:t>5) Конфликт – </a:t>
            </a:r>
            <a:r>
              <a:rPr lang="ru-RU" dirty="0">
                <a:solidFill>
                  <a:schemeClr val="tx1"/>
                </a:solidFill>
              </a:rPr>
              <a:t>Разные мнения супругов не приводят к большим конфликтам, которые могут разрушить мечту. Уступка связана с нежеланием уничтожить свои иллюзии и мечты о полном и безоблачном счастье.</a:t>
            </a:r>
          </a:p>
          <a:p>
            <a:pPr marL="0" indent="0">
              <a:buNone/>
            </a:pPr>
            <a:r>
              <a:rPr lang="ru-RU" dirty="0">
                <a:solidFill>
                  <a:schemeClr val="accent1">
                    <a:lumMod val="75000"/>
                  </a:schemeClr>
                </a:solidFill>
              </a:rPr>
              <a:t>6) Близость –</a:t>
            </a:r>
            <a:r>
              <a:rPr lang="ru-RU" dirty="0">
                <a:solidFill>
                  <a:schemeClr val="tx1"/>
                </a:solidFill>
              </a:rPr>
              <a:t> В этот период просматривания и изучения двух разных людей моменты истинной близости зависят от ухаживания, даже от слова супруга, от ожидаемого действия. Осторожность и желание сохранить приподнятое мечтательное настроение в браке ставят сближение в зависимость от объективных причин. </a:t>
            </a:r>
          </a:p>
          <a:p>
            <a:pPr marL="0" indent="0">
              <a:buNone/>
            </a:pPr>
            <a:r>
              <a:rPr lang="ru-RU" dirty="0">
                <a:solidFill>
                  <a:schemeClr val="accent1">
                    <a:lumMod val="75000"/>
                  </a:schemeClr>
                </a:solidFill>
              </a:rPr>
              <a:t>7) Роли –</a:t>
            </a:r>
            <a:r>
              <a:rPr lang="ru-RU" dirty="0">
                <a:solidFill>
                  <a:schemeClr val="tx1"/>
                </a:solidFill>
              </a:rPr>
              <a:t> Период романтики отводит как бы дополняющую функцию обоих супругов. Желание дополнить недостающее вырастает с обоих сторон. А также взаимоотношения строятся на основе учета достоинств друг друга. </a:t>
            </a:r>
          </a:p>
          <a:p>
            <a:pPr marL="0" indent="0">
              <a:buNone/>
            </a:pPr>
            <a:r>
              <a:rPr lang="ru-RU" dirty="0">
                <a:solidFill>
                  <a:schemeClr val="accent1">
                    <a:lumMod val="75000"/>
                  </a:schemeClr>
                </a:solidFill>
              </a:rPr>
              <a:t>8) Значение –</a:t>
            </a:r>
            <a:r>
              <a:rPr lang="ru-RU" dirty="0">
                <a:solidFill>
                  <a:schemeClr val="tx1"/>
                </a:solidFill>
              </a:rPr>
              <a:t> Надежды, отражающие первоначальную мечту каждого, часто оказываются ложными и поэтому оба начинают понимать, что эти мечты и надежды должны постепенно угасать и исчезать. Но любовь все равно остается, живет и действует. </a:t>
            </a:r>
          </a:p>
        </p:txBody>
      </p:sp>
      <p:pic>
        <p:nvPicPr>
          <p:cNvPr id="4" name="Рисунок 3"/>
          <p:cNvPicPr>
            <a:picLocks noChangeAspect="1"/>
          </p:cNvPicPr>
          <p:nvPr/>
        </p:nvPicPr>
        <p:blipFill>
          <a:blip r:embed="rId2"/>
          <a:stretch>
            <a:fillRect/>
          </a:stretch>
        </p:blipFill>
        <p:spPr>
          <a:xfrm>
            <a:off x="8392518" y="225573"/>
            <a:ext cx="3027530" cy="2018353"/>
          </a:xfrm>
          <a:prstGeom prst="ellipse">
            <a:avLst/>
          </a:prstGeom>
          <a:ln>
            <a:noFill/>
          </a:ln>
          <a:effectLst>
            <a:softEdge rad="112500"/>
          </a:effectLst>
        </p:spPr>
      </p:pic>
    </p:spTree>
    <p:extLst>
      <p:ext uri="{BB962C8B-B14F-4D97-AF65-F5344CB8AC3E}">
        <p14:creationId xmlns:p14="http://schemas.microsoft.com/office/powerpoint/2010/main" val="3382551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3200" dirty="0"/>
              <a:t>Ответы пар, через несколько месяцев, после того как они вступили в брак:</a:t>
            </a:r>
            <a:r>
              <a:rPr lang="ru-RU" dirty="0"/>
              <a:t> </a:t>
            </a:r>
          </a:p>
        </p:txBody>
      </p:sp>
      <p:sp>
        <p:nvSpPr>
          <p:cNvPr id="3" name="Объект 2"/>
          <p:cNvSpPr>
            <a:spLocks noGrp="1"/>
          </p:cNvSpPr>
          <p:nvPr>
            <p:ph idx="1"/>
          </p:nvPr>
        </p:nvSpPr>
        <p:spPr>
          <a:xfrm>
            <a:off x="706838" y="2384171"/>
            <a:ext cx="8347405" cy="4313949"/>
          </a:xfrm>
        </p:spPr>
        <p:txBody>
          <a:bodyPr numCol="2">
            <a:noAutofit/>
          </a:bodyPr>
          <a:lstStyle/>
          <a:p>
            <a:pPr marL="0" indent="0">
              <a:buNone/>
            </a:pPr>
            <a:r>
              <a:rPr lang="ru-RU" sz="2000" dirty="0"/>
              <a:t>Как одним или двумя словами вы можете охарактеризовать свой брак и свои ощущения?</a:t>
            </a:r>
          </a:p>
          <a:p>
            <a:r>
              <a:rPr lang="ru-RU" sz="2000" dirty="0"/>
              <a:t> На седьмом небе</a:t>
            </a:r>
          </a:p>
          <a:p>
            <a:r>
              <a:rPr lang="ru-RU" sz="2000" dirty="0"/>
              <a:t>Счастлив</a:t>
            </a:r>
          </a:p>
          <a:p>
            <a:r>
              <a:rPr lang="ru-RU" sz="2000" dirty="0"/>
              <a:t>Все прекрасно</a:t>
            </a:r>
          </a:p>
          <a:p>
            <a:r>
              <a:rPr lang="ru-RU" sz="2000" dirty="0"/>
              <a:t>Навсегда</a:t>
            </a:r>
          </a:p>
          <a:p>
            <a:r>
              <a:rPr lang="ru-RU" sz="2000" dirty="0"/>
              <a:t>Схожу с ума</a:t>
            </a:r>
          </a:p>
          <a:p>
            <a:r>
              <a:rPr lang="ru-RU" sz="2000" dirty="0"/>
              <a:t>Идеально</a:t>
            </a:r>
          </a:p>
          <a:p>
            <a:r>
              <a:rPr lang="ru-RU" sz="2000" dirty="0"/>
              <a:t>Ошеломлен</a:t>
            </a:r>
          </a:p>
          <a:p>
            <a:r>
              <a:rPr lang="ru-RU" sz="2000" dirty="0"/>
              <a:t>Заворожен</a:t>
            </a:r>
          </a:p>
          <a:p>
            <a:r>
              <a:rPr lang="ru-RU" sz="2000" dirty="0"/>
              <a:t>Очарован</a:t>
            </a:r>
          </a:p>
          <a:p>
            <a:r>
              <a:rPr lang="ru-RU" sz="2000" dirty="0"/>
              <a:t>Захвачен</a:t>
            </a:r>
          </a:p>
          <a:p>
            <a:r>
              <a:rPr lang="ru-RU" sz="2000" dirty="0"/>
              <a:t>Экстаз</a:t>
            </a:r>
          </a:p>
          <a:p>
            <a:r>
              <a:rPr lang="ru-RU" sz="2000" dirty="0"/>
              <a:t>Потрясен</a:t>
            </a:r>
          </a:p>
          <a:p>
            <a:r>
              <a:rPr lang="ru-RU" sz="2000" dirty="0"/>
              <a:t>Поглощен</a:t>
            </a:r>
          </a:p>
          <a:p>
            <a:r>
              <a:rPr lang="ru-RU" sz="2000" dirty="0"/>
              <a:t>Мы добились этого</a:t>
            </a:r>
          </a:p>
          <a:p>
            <a:pPr>
              <a:buFontTx/>
              <a:buChar char="-"/>
            </a:pPr>
            <a:endParaRPr lang="ru-RU" sz="2000" dirty="0"/>
          </a:p>
        </p:txBody>
      </p:sp>
      <p:pic>
        <p:nvPicPr>
          <p:cNvPr id="4" name="Рисунок 3"/>
          <p:cNvPicPr>
            <a:picLocks noChangeAspect="1"/>
          </p:cNvPicPr>
          <p:nvPr/>
        </p:nvPicPr>
        <p:blipFill>
          <a:blip r:embed="rId2"/>
          <a:stretch>
            <a:fillRect/>
          </a:stretch>
        </p:blipFill>
        <p:spPr>
          <a:xfrm>
            <a:off x="7859352" y="2635094"/>
            <a:ext cx="3775173" cy="25537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800581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xEl>
                                              <p:pRg st="11" end="11"/>
                                            </p:txEl>
                                          </p:spTgt>
                                        </p:tgtEl>
                                        <p:attrNameLst>
                                          <p:attrName>style.visibility</p:attrName>
                                        </p:attrNameLst>
                                      </p:cBhvr>
                                      <p:to>
                                        <p:strVal val="visible"/>
                                      </p:to>
                                    </p:set>
                                    <p:anim calcmode="lin" valueType="num">
                                      <p:cBhvr additive="base">
                                        <p:cTn id="7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3">
                                            <p:txEl>
                                              <p:pRg st="12" end="12"/>
                                            </p:txEl>
                                          </p:spTgt>
                                        </p:tgtEl>
                                        <p:attrNameLst>
                                          <p:attrName>style.visibility</p:attrName>
                                        </p:attrNameLst>
                                      </p:cBhvr>
                                      <p:to>
                                        <p:strVal val="visible"/>
                                      </p:to>
                                    </p:set>
                                    <p:anim calcmode="lin" valueType="num">
                                      <p:cBhvr additive="base">
                                        <p:cTn id="79"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3">
                                            <p:txEl>
                                              <p:pRg st="13" end="13"/>
                                            </p:txEl>
                                          </p:spTgt>
                                        </p:tgtEl>
                                        <p:attrNameLst>
                                          <p:attrName>style.visibility</p:attrName>
                                        </p:attrNameLst>
                                      </p:cBhvr>
                                      <p:to>
                                        <p:strVal val="visible"/>
                                      </p:to>
                                    </p:set>
                                    <p:anim calcmode="lin" valueType="num">
                                      <p:cBhvr additive="base">
                                        <p:cTn id="85"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3">
                                            <p:txEl>
                                              <p:pRg st="13" end="13"/>
                                            </p:txEl>
                                          </p:spTgt>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3">
                                            <p:txEl>
                                              <p:pRg st="14" end="14"/>
                                            </p:txEl>
                                          </p:spTgt>
                                        </p:tgtEl>
                                        <p:attrNameLst>
                                          <p:attrName>style.visibility</p:attrName>
                                        </p:attrNameLst>
                                      </p:cBhvr>
                                      <p:to>
                                        <p:strVal val="visible"/>
                                      </p:to>
                                    </p:set>
                                    <p:anim calcmode="lin" valueType="num">
                                      <p:cBhvr additive="base">
                                        <p:cTn id="91" dur="5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3">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вет директоров">
  <a:themeElements>
    <a:clrScheme name="Совет директоров">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Совет директоров">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овет директоров">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A3AB87EF-B655-4FFF-8D05-F333AD7F2789}"/>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620</TotalTime>
  <Words>3717</Words>
  <Application>Microsoft Macintosh PowerPoint</Application>
  <PresentationFormat>Широкоэкранный</PresentationFormat>
  <Paragraphs>216</Paragraphs>
  <Slides>36</Slides>
  <Notes>14</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36</vt:i4>
      </vt:variant>
    </vt:vector>
  </HeadingPairs>
  <TitlesOfParts>
    <vt:vector size="41" baseType="lpstr">
      <vt:lpstr>Arial</vt:lpstr>
      <vt:lpstr>Calibri</vt:lpstr>
      <vt:lpstr>Century Gothic</vt:lpstr>
      <vt:lpstr>Wingdings 3</vt:lpstr>
      <vt:lpstr>Совет директоров</vt:lpstr>
      <vt:lpstr>Ожидания и нужды супругов</vt:lpstr>
      <vt:lpstr>Хотите знать свое будущее?</vt:lpstr>
      <vt:lpstr>Формирование ожиданий</vt:lpstr>
      <vt:lpstr>Формирование ожиданий</vt:lpstr>
      <vt:lpstr>Брак разделен на периоды по следующим характерным проявлениям:</vt:lpstr>
      <vt:lpstr>Брак разделен на периоды по следующим характерным проявлениям:</vt:lpstr>
      <vt:lpstr>1 Фаза фантазий и мечтаний</vt:lpstr>
      <vt:lpstr>1 Фаза фантазий и мечтаний</vt:lpstr>
      <vt:lpstr>Ответы пар, через несколько месяцев, после того как они вступили в брак: </vt:lpstr>
      <vt:lpstr>1 Фаза фантазий и мечтаний</vt:lpstr>
      <vt:lpstr>2 Фаза разочарований</vt:lpstr>
      <vt:lpstr>2 Фаза разочарований</vt:lpstr>
      <vt:lpstr>2 Фаза разочарований</vt:lpstr>
      <vt:lpstr>Ответы пар, в этом периоде: </vt:lpstr>
      <vt:lpstr>2 Фаза разочарований</vt:lpstr>
      <vt:lpstr>3 Фаза открытий</vt:lpstr>
      <vt:lpstr>3 Фаза открытий</vt:lpstr>
      <vt:lpstr>3 Фаза открытий</vt:lpstr>
      <vt:lpstr>3 Фаза открытий</vt:lpstr>
      <vt:lpstr>Короткие впечатления пар об этом периоде:</vt:lpstr>
      <vt:lpstr>3 Фаза открытий</vt:lpstr>
      <vt:lpstr>4 фаза глубины праздника брака</vt:lpstr>
      <vt:lpstr>4 фаза глубины праздника брака</vt:lpstr>
      <vt:lpstr>4 фаза глубины праздника брака</vt:lpstr>
      <vt:lpstr>4 фаза глубины праздника брака</vt:lpstr>
      <vt:lpstr>Высказывания пар:</vt:lpstr>
      <vt:lpstr>4 фаза глубины праздника брака</vt:lpstr>
      <vt:lpstr>Некоторые стадии семейной жизни и задачи на каждой из стадий</vt:lpstr>
      <vt:lpstr>1. Начало семейной жизни</vt:lpstr>
      <vt:lpstr>2. Семья, имеющая маленького ребенка</vt:lpstr>
      <vt:lpstr>3. Семья, имеющая ребенка-школьника</vt:lpstr>
      <vt:lpstr>Создание своей семьи</vt:lpstr>
      <vt:lpstr>Семья после ухода детей</vt:lpstr>
      <vt:lpstr>Что нужно для того, чтобы познать потребности своей брачной половины?</vt:lpstr>
      <vt:lpstr>Знание потребностей </vt:lpstr>
      <vt:lpstr>Знание потребностей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Ожидания и нужды супругов</dc:title>
  <dc:creator>Natalia</dc:creator>
  <cp:lastModifiedBy>Natalia Dil</cp:lastModifiedBy>
  <cp:revision>36</cp:revision>
  <dcterms:created xsi:type="dcterms:W3CDTF">2020-10-12T08:02:34Z</dcterms:created>
  <dcterms:modified xsi:type="dcterms:W3CDTF">2022-06-27T11:38:57Z</dcterms:modified>
</cp:coreProperties>
</file>