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73" r:id="rId5"/>
    <p:sldId id="259" r:id="rId6"/>
    <p:sldId id="260" r:id="rId7"/>
    <p:sldId id="261" r:id="rId8"/>
    <p:sldId id="262" r:id="rId9"/>
    <p:sldId id="274" r:id="rId10"/>
    <p:sldId id="263" r:id="rId11"/>
    <p:sldId id="264" r:id="rId12"/>
    <p:sldId id="265" r:id="rId13"/>
    <p:sldId id="266" r:id="rId14"/>
    <p:sldId id="275" r:id="rId15"/>
    <p:sldId id="267" r:id="rId16"/>
    <p:sldId id="268" r:id="rId17"/>
    <p:sldId id="276" r:id="rId18"/>
    <p:sldId id="277" r:id="rId19"/>
    <p:sldId id="269" r:id="rId20"/>
    <p:sldId id="278" r:id="rId21"/>
    <p:sldId id="270" r:id="rId22"/>
    <p:sldId id="271" r:id="rId23"/>
    <p:sldId id="279" r:id="rId24"/>
    <p:sldId id="280" r:id="rId25"/>
    <p:sldId id="272"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5940"/>
    <a:srgbClr val="7335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2688" autoAdjust="0"/>
  </p:normalViewPr>
  <p:slideViewPr>
    <p:cSldViewPr>
      <p:cViewPr varScale="1">
        <p:scale>
          <a:sx n="56" d="100"/>
          <a:sy n="56"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7B7A04-5AEE-4B97-A8EF-EA4419E6C67D}" type="datetimeFigureOut">
              <a:rPr lang="ru-RU" smtClean="0"/>
              <a:t>05.10.2022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147268-2E0D-4F0D-B905-9C7FA356E779}"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Добрый</a:t>
            </a:r>
            <a:r>
              <a:rPr lang="ru-RU" baseline="0" dirty="0" smtClean="0"/>
              <a:t> вечер. Наш семинар называется «Оставляя наследие любви», и сегодня мы будем говорить о браке, о семье, и я очень надеюсь, что эта информация не будет напрасной. </a:t>
            </a:r>
          </a:p>
          <a:p>
            <a:r>
              <a:rPr lang="ru-RU" baseline="0" dirty="0" smtClean="0"/>
              <a:t>   Брачный союз – это сложные и вместе с тем вознаграждающие отношения. Если семейные пары желают испытать радость полного единства, как то задумал Бог, они должны ежедневно бороться за свой брак. Только поступая так, они смогут оставить наследие любви для себя, для своих детей, своей церкви и своего окружения. </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Каково</a:t>
            </a:r>
            <a:r>
              <a:rPr lang="ru-RU" baseline="0" dirty="0" smtClean="0"/>
              <a:t> же библейское понятие брака?</a:t>
            </a:r>
          </a:p>
          <a:p>
            <a:r>
              <a:rPr lang="ru-RU" baseline="0" dirty="0" smtClean="0"/>
              <a:t>  Согласно намерению Божьему брак должен стать местом, где люди чувствуют доверие, безопасность и ощущают единство. Если два человека становятся одним целым, то должно быть взаимное стремление находить пользу во взаимоотношениях, а не в удовлетворении личных потребностей. Если мы построим наш брак на библейском основании и будем жить согласно данным Богом принципам, наши брачные отношения будут не только нас удовлетворять, но станут осуществлением наших надежд и ожиданий.</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10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Библия представляет истинную картину того, как должны выглядеть отношения между людьми.</a:t>
            </a:r>
            <a:r>
              <a:rPr lang="ru-RU" baseline="0" dirty="0" smtClean="0"/>
              <a:t> Человек был создан Триединым Богом, которому свойственны отношения – Бог Отец, Бог Сын и Бог Дух Святой. </a:t>
            </a:r>
          </a:p>
          <a:p>
            <a:r>
              <a:rPr lang="ru-RU" baseline="0" dirty="0" smtClean="0"/>
              <a:t> Во-первых, наш Бог создал нас, чтобы быть в отношениях с Ним.</a:t>
            </a:r>
          </a:p>
          <a:p>
            <a:r>
              <a:rPr lang="ru-RU" baseline="0" dirty="0" smtClean="0"/>
              <a:t>Во-вторых, Он создал нас , чтобы мы могли состоять в значимых  и полноценных отношениях с другими людьми. </a:t>
            </a:r>
          </a:p>
          <a:p>
            <a:r>
              <a:rPr lang="ru-RU" baseline="0" dirty="0" smtClean="0"/>
              <a:t> Таким образом, наши отношения должны отражать отношения, характерные Святой Троице. </a:t>
            </a:r>
          </a:p>
          <a:p>
            <a:r>
              <a:rPr lang="ru-RU" baseline="0" dirty="0" smtClean="0"/>
              <a:t>В сущности, Бог желает, чтобы все наши отношения были отражением Его Самого. </a:t>
            </a:r>
          </a:p>
          <a:p>
            <a:r>
              <a:rPr lang="ru-RU" baseline="0" dirty="0" smtClean="0"/>
              <a:t> Конечно, Бог совершен, а мы, будучи людьми должны признавать слабости и смиренно искать Божьего руководства, обретая благодать и силу, чтобы отражать Его славу. </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11</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 ветхом и Новом Завете</a:t>
            </a:r>
            <a:r>
              <a:rPr lang="ru-RU" baseline="0" dirty="0" smtClean="0"/>
              <a:t> мы находим четыре основных элемента, которые необходимы для здоровых отношений, и именно они помогут нам сформировать и оставить наследие любви. Вот эти элементы: Завет, Благодать, Вдохновляющая поддержка, Близость. </a:t>
            </a:r>
          </a:p>
          <a:p>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12</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 Библии слово «завет» используется для описания брачного союза – самое</a:t>
            </a:r>
            <a:r>
              <a:rPr lang="ru-RU" baseline="0" dirty="0" smtClean="0"/>
              <a:t> серьезное  и сильное соглашение, известное в Писании. </a:t>
            </a:r>
            <a:r>
              <a:rPr lang="ru-RU" dirty="0" err="1" smtClean="0"/>
              <a:t>Малах</a:t>
            </a:r>
            <a:r>
              <a:rPr lang="ru-RU" dirty="0" smtClean="0"/>
              <a:t>. 2:14  </a:t>
            </a:r>
            <a:r>
              <a:rPr lang="ru-RU" dirty="0" err="1" smtClean="0"/>
              <a:t>Прит</a:t>
            </a:r>
            <a:r>
              <a:rPr lang="ru-RU" dirty="0" smtClean="0"/>
              <a:t> 2:16,17. </a:t>
            </a:r>
          </a:p>
          <a:p>
            <a:r>
              <a:rPr lang="ru-RU" dirty="0" smtClean="0"/>
              <a:t> В намерение</a:t>
            </a:r>
            <a:r>
              <a:rPr lang="ru-RU" baseline="0" dirty="0" smtClean="0"/>
              <a:t> Бога входило, чтобы отношения между мужем и женой были сформированы по образцу Его вечного завета с Его народом.  </a:t>
            </a:r>
          </a:p>
          <a:p>
            <a:r>
              <a:rPr lang="ru-RU" baseline="0" dirty="0" smtClean="0"/>
              <a:t>Брак – это не соотношение 50/50.  Отношения завета в браке – это 100/100. </a:t>
            </a:r>
          </a:p>
          <a:p>
            <a:r>
              <a:rPr lang="ru-RU" baseline="0" dirty="0" smtClean="0"/>
              <a:t>  </a:t>
            </a:r>
            <a:endParaRPr lang="ru-RU" b="0" dirty="0"/>
          </a:p>
        </p:txBody>
      </p:sp>
      <p:sp>
        <p:nvSpPr>
          <p:cNvPr id="4" name="Номер слайда 3"/>
          <p:cNvSpPr>
            <a:spLocks noGrp="1"/>
          </p:cNvSpPr>
          <p:nvPr>
            <p:ph type="sldNum" sz="quarter" idx="10"/>
          </p:nvPr>
        </p:nvSpPr>
        <p:spPr/>
        <p:txBody>
          <a:bodyPr/>
          <a:lstStyle/>
          <a:p>
            <a:fld id="{25147268-2E0D-4F0D-B905-9C7FA356E779}" type="slidenum">
              <a:rPr lang="ru-RU" smtClean="0"/>
              <a:t>13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baseline="0" dirty="0" smtClean="0"/>
              <a:t>Он зиждется на безоговорочной преданности другому человеку, </a:t>
            </a:r>
            <a:r>
              <a:rPr lang="ru-RU" b="1" baseline="0" dirty="0" smtClean="0"/>
              <a:t>основанной на нашем решении любить его, а не на отклике того человека на нашу любовь. </a:t>
            </a:r>
          </a:p>
          <a:p>
            <a:r>
              <a:rPr lang="ru-RU" b="0" dirty="0" smtClean="0"/>
              <a:t>1 </a:t>
            </a:r>
            <a:r>
              <a:rPr lang="ru-RU" b="0" dirty="0" err="1" smtClean="0"/>
              <a:t>Кор</a:t>
            </a:r>
            <a:r>
              <a:rPr lang="ru-RU" b="0" dirty="0" smtClean="0"/>
              <a:t>.</a:t>
            </a:r>
            <a:r>
              <a:rPr lang="ru-RU" b="0" baseline="0" dirty="0" smtClean="0"/>
              <a:t> 13:5 Павел заявляет: Любовь не бесчинствует, и не ищет своего.</a:t>
            </a:r>
          </a:p>
          <a:p>
            <a:r>
              <a:rPr lang="ru-RU" b="0" baseline="0" dirty="0" smtClean="0"/>
              <a:t>В браке Бог дает нам возможность понять Его любовь к нам и план спасения. Божий план для брачных отношений особо подразумевал их развитие до безусловных двухсторонних обязательств.</a:t>
            </a:r>
            <a:endParaRPr lang="ru-RU" b="0" dirty="0" smtClean="0"/>
          </a:p>
          <a:p>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14</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Бог желает, чтобы мы поняли, что благодать в супружестве</a:t>
            </a:r>
            <a:r>
              <a:rPr lang="ru-RU" baseline="0" dirty="0" smtClean="0"/>
              <a:t> выражается в прощении и обретении прощения. </a:t>
            </a:r>
            <a:r>
              <a:rPr lang="ru-RU" dirty="0" err="1" smtClean="0"/>
              <a:t>Мф</a:t>
            </a:r>
            <a:r>
              <a:rPr lang="ru-RU" dirty="0" smtClean="0"/>
              <a:t>. 6:15 </a:t>
            </a:r>
          </a:p>
          <a:p>
            <a:r>
              <a:rPr lang="ru-RU" dirty="0" smtClean="0"/>
              <a:t>По замыслу Бога брачные</a:t>
            </a:r>
            <a:r>
              <a:rPr lang="ru-RU" baseline="0" dirty="0" smtClean="0"/>
              <a:t> отношения должны осуществляться в атмосфере благодати, а не закона.  Брак, основанный на контракте, порождает атмосферу закона, в то время как брак, основанный на завете, порождает атмосферу милости и прощения. В семьях, где царит благодать, члены семьи поступают ответственно из любви и уважения к друг другу. </a:t>
            </a:r>
          </a:p>
          <a:p>
            <a:r>
              <a:rPr lang="ru-RU" baseline="0" dirty="0" smtClean="0"/>
              <a:t>И наоборот, где основа Закон, все будут требовать друг от друга безукоризненного совершенства. Этот подход к отношениям добавляет чувство вины к тем недостаткам, которые уже имеются в нашей греховной плоти. </a:t>
            </a:r>
          </a:p>
          <a:p>
            <a:r>
              <a:rPr lang="ru-RU" baseline="0" dirty="0" smtClean="0"/>
              <a:t>Давайте посмотрим в лицо реальности жизни. Мы все будем делать ошибки в наших отношениях. К сожалению, мы часто не способны проявлять милость друг ко другу . Если мы сами не поймем безусловную любовь и милость Бога, нам будет трудно или даже невозможно поделиться с другими Его любовью, милостью и прощением.  Елена Уайт говорит. «Любовь наделяет человека благодатью, культурой и привлекательностью манер. Она освещает его лицо и смиряет голос; она очищает и возвышает все естество человека». </a:t>
            </a:r>
          </a:p>
          <a:p>
            <a:r>
              <a:rPr lang="ru-RU" baseline="0" dirty="0" smtClean="0"/>
              <a:t>  Мы предлагаем милость  и прощение тем, кого мы решили любить и с кем решили быть в отношениях, потому что завтра мы сами возможно будем нуждаться в подобных проявлениях благодати. </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15</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Бог желает , чтобы</a:t>
            </a:r>
            <a:r>
              <a:rPr lang="ru-RU" baseline="0" dirty="0" smtClean="0"/>
              <a:t> мы знали, жизнь – это служение, служение друг другу.</a:t>
            </a:r>
          </a:p>
          <a:p>
            <a:r>
              <a:rPr lang="ru-RU" b="1" baseline="0" dirty="0" smtClean="0"/>
              <a:t>    Вдохновляющая поддержка </a:t>
            </a:r>
            <a:r>
              <a:rPr lang="ru-RU" baseline="0" dirty="0" smtClean="0"/>
              <a:t>– это библейская концепция использования власти, которая противоречит привычному использованию власти. Это активный , преднамеренный процесс, дающий возможность другому человеку обрести силу.</a:t>
            </a:r>
            <a:r>
              <a:rPr lang="ru-RU" dirty="0" smtClean="0"/>
              <a:t> 1 </a:t>
            </a:r>
            <a:r>
              <a:rPr lang="ru-RU" dirty="0" err="1" smtClean="0"/>
              <a:t>Кор</a:t>
            </a:r>
            <a:r>
              <a:rPr lang="ru-RU" dirty="0" smtClean="0"/>
              <a:t>. 13:4-6 </a:t>
            </a:r>
          </a:p>
          <a:p>
            <a:endParaRPr lang="ru-RU" dirty="0" smtClean="0"/>
          </a:p>
          <a:p>
            <a:r>
              <a:rPr lang="ru-RU" b="1" dirty="0" smtClean="0"/>
              <a:t>  </a:t>
            </a:r>
            <a:endParaRPr lang="ru-RU" baseline="0" dirty="0" smtClean="0"/>
          </a:p>
        </p:txBody>
      </p:sp>
      <p:sp>
        <p:nvSpPr>
          <p:cNvPr id="4" name="Номер слайда 3"/>
          <p:cNvSpPr>
            <a:spLocks noGrp="1"/>
          </p:cNvSpPr>
          <p:nvPr>
            <p:ph type="sldNum" sz="quarter" idx="10"/>
          </p:nvPr>
        </p:nvSpPr>
        <p:spPr/>
        <p:txBody>
          <a:bodyPr/>
          <a:lstStyle/>
          <a:p>
            <a:fld id="{25147268-2E0D-4F0D-B905-9C7FA356E779}" type="slidenum">
              <a:rPr lang="ru-RU" smtClean="0"/>
              <a:t>16</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b="1" dirty="0" smtClean="0"/>
              <a:t>Вдохновляющая поддержка </a:t>
            </a:r>
            <a:r>
              <a:rPr lang="ru-RU" dirty="0" smtClean="0"/>
              <a:t>– это процесс, при котором  мы помогаем другим осознать их сильные стороны и скрытый потенциал, а так же получить</a:t>
            </a:r>
            <a:r>
              <a:rPr lang="ru-RU" baseline="0" dirty="0" smtClean="0"/>
              <a:t> ободрение и руководство с целью развития этих качеств.  Когда мы поддерживаем других , в свою очередь сами обретаем силу, и наши отношения укрепляются. </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17</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baseline="0" dirty="0" smtClean="0"/>
          </a:p>
          <a:p>
            <a:r>
              <a:rPr lang="ru-RU" b="1" baseline="0" dirty="0" smtClean="0"/>
              <a:t>   Вдохновляющая поддержка </a:t>
            </a:r>
            <a:r>
              <a:rPr lang="ru-RU" b="0" baseline="0" dirty="0" smtClean="0"/>
              <a:t>– это любовь в действии. </a:t>
            </a:r>
            <a:r>
              <a:rPr lang="ru-RU" baseline="0" dirty="0" smtClean="0"/>
              <a:t>Именно этому качеству мы должны учиться в наших семьях. Если мы будем практиковать поддержку в своих отношениях, это коренным образом изменит наше понимание власти в христианских семьях. </a:t>
            </a:r>
          </a:p>
          <a:p>
            <a:r>
              <a:rPr lang="ru-RU" baseline="0" dirty="0" smtClean="0"/>
              <a:t>  Принуждения и манипуляции являются противоположностью  поддержке – это искажение того, чем является настоящая власть. </a:t>
            </a:r>
            <a:endParaRPr lang="ru-RU" dirty="0" smtClean="0"/>
          </a:p>
          <a:p>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18</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lnSpcReduction="10000"/>
          </a:bodyPr>
          <a:lstStyle/>
          <a:p>
            <a:r>
              <a:rPr lang="ru-RU" b="1" dirty="0" smtClean="0"/>
              <a:t>Близость </a:t>
            </a:r>
            <a:r>
              <a:rPr lang="ru-RU" dirty="0" smtClean="0"/>
              <a:t>– это познание друг друга в отношениях завета. Человеческие</a:t>
            </a:r>
            <a:r>
              <a:rPr lang="ru-RU" baseline="0" dirty="0" smtClean="0"/>
              <a:t> существа обладают данной Богом способностью вступать в интимные отношения. Близость , которую испытывали Адам Ева, давала им возможность быть самими собой без притворства. Им не нужно было играть в обманчивые игры, потому что они уважали друг друга и не злоупотребляли друг другом. </a:t>
            </a:r>
          </a:p>
          <a:p>
            <a:r>
              <a:rPr lang="ru-RU" baseline="0" dirty="0" smtClean="0"/>
              <a:t>  Пары, которые основывают свой брак на завете любви, благодати и вдохновляющей поддержке друг друга, знают друг друга глубоко и близко. Книга Бытие описывает природу человеческих отношений до грехопадения, мы видим, </a:t>
            </a:r>
            <a:r>
              <a:rPr lang="ru-RU" b="1" baseline="0" dirty="0" smtClean="0"/>
              <a:t>что близость – это именно познание другой личности, и не только физическое познание, но и эмоциональное, духовное. </a:t>
            </a:r>
          </a:p>
          <a:p>
            <a:r>
              <a:rPr lang="ru-RU" baseline="0" dirty="0" smtClean="0"/>
              <a:t>  К сожалению, нарушенные отношения между Творцом и человечеством, а так же между людьми были трагическим последствием грехопадения. «но беззакония ваши произвели разделение между вами и Богом вашим» </a:t>
            </a:r>
            <a:r>
              <a:rPr lang="ru-RU" baseline="0" dirty="0" err="1" smtClean="0"/>
              <a:t>Ис</a:t>
            </a:r>
            <a:r>
              <a:rPr lang="ru-RU" baseline="0" dirty="0" smtClean="0"/>
              <a:t>. 59:2  </a:t>
            </a:r>
          </a:p>
          <a:p>
            <a:r>
              <a:rPr lang="ru-RU" b="1" baseline="0" dirty="0" smtClean="0"/>
              <a:t>Недоверие, стыд, враждебность, отчужденность омрачают семейную жизнь с того момента, когда грех вошел в человеческие сердца. Третья глава книги Бытие описывает обвинение, оправдание и борьбу за власть, которая возникла между первыми мужем и женой. </a:t>
            </a:r>
          </a:p>
          <a:p>
            <a:r>
              <a:rPr lang="ru-RU" baseline="0" dirty="0" smtClean="0"/>
              <a:t>  Безусловная любовь, образцом которой был Иисус, дает нам картину настоящей близости, необходимой для брака и других важных отношений. </a:t>
            </a:r>
            <a:r>
              <a:rPr lang="ru-RU" b="1" baseline="0" dirty="0" smtClean="0"/>
              <a:t>Способность прощать  и получать прощение будет важной частью восстановления</a:t>
            </a:r>
            <a:r>
              <a:rPr lang="ru-RU" baseline="0" dirty="0" smtClean="0"/>
              <a:t>.</a:t>
            </a:r>
          </a:p>
          <a:p>
            <a:endParaRPr lang="ru-RU" baseline="0" dirty="0" smtClean="0"/>
          </a:p>
          <a:p>
            <a:r>
              <a:rPr lang="ru-RU" b="1" baseline="0" dirty="0" smtClean="0"/>
              <a:t>Всегда будет нужда в получении признания , а так же в том, чтобы выражать свое восхищение партнером.</a:t>
            </a:r>
          </a:p>
          <a:p>
            <a:r>
              <a:rPr lang="ru-RU" b="1" baseline="0" dirty="0" smtClean="0"/>
              <a:t>   </a:t>
            </a:r>
            <a:endParaRPr lang="ru-RU" b="1" dirty="0"/>
          </a:p>
        </p:txBody>
      </p:sp>
      <p:sp>
        <p:nvSpPr>
          <p:cNvPr id="4" name="Номер слайда 3"/>
          <p:cNvSpPr>
            <a:spLocks noGrp="1"/>
          </p:cNvSpPr>
          <p:nvPr>
            <p:ph type="sldNum" sz="quarter" idx="10"/>
          </p:nvPr>
        </p:nvSpPr>
        <p:spPr/>
        <p:txBody>
          <a:bodyPr/>
          <a:lstStyle/>
          <a:p>
            <a:fld id="{25147268-2E0D-4F0D-B905-9C7FA356E779}" type="slidenum">
              <a:rPr lang="ru-RU" smtClean="0"/>
              <a:t>19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Сегодня</a:t>
            </a:r>
            <a:r>
              <a:rPr lang="ru-RU" baseline="0" dirty="0" smtClean="0"/>
              <a:t> многие считают, что если они были «влюблены» и у них была идеальная свадьба, то все остальное не имеет значения. </a:t>
            </a:r>
          </a:p>
          <a:p>
            <a:r>
              <a:rPr lang="ru-RU" baseline="0" dirty="0" smtClean="0"/>
              <a:t>  Правда же в том, что хорошие браки требуют усилий и работы над собой!</a:t>
            </a:r>
          </a:p>
          <a:p>
            <a:r>
              <a:rPr lang="ru-RU" baseline="0" dirty="0" smtClean="0"/>
              <a:t>Пары женятся, всегда надеясь, что их брак будет счастливым , и будет длиться всю жизнь.  Их брак будет безоблачным и идеальным.</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2</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ru-RU" b="1" baseline="0" dirty="0" smtClean="0"/>
              <a:t>По сути, лишь тогда, когда мы поймем , что сделал и продолжает делать для нас Иисус каждый день, мы сможем обрести способность добиться близости с другим человеком и получить удовлетворение в отношениях. </a:t>
            </a:r>
          </a:p>
          <a:p>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20</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b="1" dirty="0" smtClean="0"/>
              <a:t>Самозащита</a:t>
            </a:r>
            <a:r>
              <a:rPr lang="ru-RU" b="1" baseline="0" dirty="0" smtClean="0"/>
              <a:t> и страх быть отвергнутым -  </a:t>
            </a:r>
            <a:r>
              <a:rPr lang="ru-RU" b="0" baseline="0" dirty="0" smtClean="0"/>
              <a:t>В книге Бытие мы помним, после того, как Адам и Ева согрешили, они тотчас прикрылись листьями. Затем они прятались друг от друга и от Бога. Осознавая свои перемены, они боялись быть отвергнутыми. Единства невозможно достичь в атмосфере страха и отсутствия принятия.</a:t>
            </a:r>
          </a:p>
          <a:p>
            <a:endParaRPr lang="ru-RU" b="0" baseline="0" dirty="0" smtClean="0"/>
          </a:p>
          <a:p>
            <a:r>
              <a:rPr lang="ru-RU" b="1" baseline="0" dirty="0" smtClean="0"/>
              <a:t>Грех и эгоизм </a:t>
            </a:r>
            <a:r>
              <a:rPr lang="ru-RU" b="0" baseline="0" dirty="0" smtClean="0"/>
              <a:t>-  если вспомнить таблицу с традиционным и постмодернистским  подходом к браку, то однозначно они приведут ко греху и эгоизму. Единство в браке достижимо только тогда, когда каждый партнер ориентирован на служение другому человеку. </a:t>
            </a:r>
          </a:p>
          <a:p>
            <a:endParaRPr lang="ru-RU" b="0" baseline="0" dirty="0" smtClean="0"/>
          </a:p>
          <a:p>
            <a:r>
              <a:rPr lang="ru-RU" b="1" baseline="0" dirty="0" smtClean="0"/>
              <a:t>Недостаток знаний </a:t>
            </a:r>
            <a:r>
              <a:rPr lang="ru-RU" b="0" baseline="0" dirty="0" smtClean="0"/>
              <a:t>-  </a:t>
            </a:r>
            <a:endParaRPr lang="ru-RU" b="1" dirty="0"/>
          </a:p>
        </p:txBody>
      </p:sp>
      <p:sp>
        <p:nvSpPr>
          <p:cNvPr id="4" name="Номер слайда 3"/>
          <p:cNvSpPr>
            <a:spLocks noGrp="1"/>
          </p:cNvSpPr>
          <p:nvPr>
            <p:ph type="sldNum" sz="quarter" idx="10"/>
          </p:nvPr>
        </p:nvSpPr>
        <p:spPr/>
        <p:txBody>
          <a:bodyPr/>
          <a:lstStyle/>
          <a:p>
            <a:fld id="{25147268-2E0D-4F0D-B905-9C7FA356E779}" type="slidenum">
              <a:rPr lang="ru-RU" smtClean="0"/>
              <a:t>21</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Хорошее начало</a:t>
            </a:r>
            <a:r>
              <a:rPr lang="ru-RU" baseline="0" dirty="0" smtClean="0"/>
              <a:t> брака – не гарантия успешного брака на всю жизнь. Семейные пары должны твердо решить применять принципы Слова Божьего в своем браке каждый день. Примите решение </a:t>
            </a:r>
            <a:r>
              <a:rPr lang="ru-RU" u="sng" baseline="0" dirty="0" smtClean="0"/>
              <a:t>взять следующие обязательства</a:t>
            </a:r>
            <a:r>
              <a:rPr lang="ru-RU" baseline="0" dirty="0" smtClean="0"/>
              <a:t>:</a:t>
            </a:r>
          </a:p>
          <a:p>
            <a:endParaRPr lang="ru-RU" baseline="0" dirty="0" smtClean="0"/>
          </a:p>
          <a:p>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22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Однако, при современной статистике разводов, составляющих почти</a:t>
            </a:r>
            <a:r>
              <a:rPr lang="ru-RU" baseline="0" dirty="0" smtClean="0"/>
              <a:t> 50 процентов от заключенных браков, многие задаются вопросом, реальны ли эти ожидания?</a:t>
            </a:r>
          </a:p>
        </p:txBody>
      </p:sp>
      <p:sp>
        <p:nvSpPr>
          <p:cNvPr id="4" name="Номер слайда 3"/>
          <p:cNvSpPr>
            <a:spLocks noGrp="1"/>
          </p:cNvSpPr>
          <p:nvPr>
            <p:ph type="sldNum" sz="quarter" idx="10"/>
          </p:nvPr>
        </p:nvSpPr>
        <p:spPr/>
        <p:txBody>
          <a:bodyPr/>
          <a:lstStyle/>
          <a:p>
            <a:fld id="{25147268-2E0D-4F0D-B905-9C7FA356E779}" type="slidenum">
              <a:rPr lang="ru-RU" smtClean="0"/>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baseline="0" dirty="0" smtClean="0"/>
              <a:t> В действительности, все браки сталкиваются с конфликтными ситуациями. Но главная проблема не в самом наличии конфликтов, а в том, как мы решаем их. Именно это будет определять, здоровы ли наши отношения, или они близки к катастрофе. </a:t>
            </a:r>
          </a:p>
          <a:p>
            <a:r>
              <a:rPr lang="ru-RU" baseline="0" dirty="0" smtClean="0"/>
              <a:t>   Кроме того, когда пары переживают конфликт или проблемы в отношениях, многие считают, что их отношения не являются достаточно хорошими, чтобы семья уцелела. НО это просто не соответствует действительности: ведь многие браки , которые заканчиваются разводом, с виду вполне благополучные или «достаточно хорошие», чтобы их спасать.  </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Бог, создатель брака, дал очень четкие</a:t>
            </a:r>
            <a:r>
              <a:rPr lang="ru-RU" baseline="0" dirty="0" smtClean="0"/>
              <a:t> указания о том, как заставить брак работать во благо нам. </a:t>
            </a:r>
          </a:p>
          <a:p>
            <a:r>
              <a:rPr lang="ru-RU" baseline="0" dirty="0" smtClean="0"/>
              <a:t>  Проблема заключается в том, что многие пары не обращаются к Божьему руководству и готовы сдаться при первых признаках неблагополучия. </a:t>
            </a:r>
          </a:p>
          <a:p>
            <a:r>
              <a:rPr lang="ru-RU" baseline="0" dirty="0" smtClean="0"/>
              <a:t>  Это похоже не то, как вы купили новенький автомобиль и сели за руль, ни разу не прочитав руководство пользователя. Затем, когда у автомобиля возникают некоторые неизбежные механические проблемы, вы решаете оставить его на обочине дороги. Звучит нелепо, не правда ли!?</a:t>
            </a:r>
          </a:p>
          <a:p>
            <a:r>
              <a:rPr lang="ru-RU" baseline="0" dirty="0" smtClean="0"/>
              <a:t> К сожалению, слишком многие браки распадаются таким же образом. </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Хорошая новость заключается в том, что брачные союзы могут уцелеть и процветать, но супругам придется побороться</a:t>
            </a:r>
            <a:r>
              <a:rPr lang="ru-RU" baseline="0" dirty="0" smtClean="0"/>
              <a:t> за свой брак. По милости Божьей супруги могут приобрести конкретные навыки, которые дадут им инструменты для сохранения и укрепления их единства, близости, общения и дружбы, а также помогут устранить  барьеры, которые препятствуют им испытывать радости брака.</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Дилемма</a:t>
            </a:r>
            <a:r>
              <a:rPr lang="ru-RU" baseline="0" dirty="0" smtClean="0"/>
              <a:t> современного брака.</a:t>
            </a:r>
          </a:p>
          <a:p>
            <a:r>
              <a:rPr lang="ru-RU" baseline="0" dirty="0" smtClean="0"/>
              <a:t>  Бог создал людей мужчинами и женщинами</a:t>
            </a:r>
          </a:p>
          <a:p>
            <a:r>
              <a:rPr lang="ru-RU" baseline="0" dirty="0" smtClean="0"/>
              <a:t>В браке Бог соединяет мужа и жену одной неразрывной связью. Эта связь – более высокое призвание, чем отношения родитель-ребенок, поскольку человек должен оставить отца и мать и прилепиться к своей жене в отношениях одна плоть. (Быт. 2:24). </a:t>
            </a:r>
          </a:p>
          <a:p>
            <a:r>
              <a:rPr lang="ru-RU" baseline="0" dirty="0" smtClean="0"/>
              <a:t>  Таким образом, что Бог сочетал , человек да не разлучает (</a:t>
            </a:r>
            <a:r>
              <a:rPr lang="ru-RU" baseline="0" dirty="0" err="1" smtClean="0"/>
              <a:t>Мф</a:t>
            </a:r>
            <a:r>
              <a:rPr lang="ru-RU" baseline="0" dirty="0" smtClean="0"/>
              <a:t> 19:66).</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 приведенной таблице </a:t>
            </a:r>
            <a:r>
              <a:rPr lang="ru-RU" dirty="0" err="1" smtClean="0"/>
              <a:t>Болсвик</a:t>
            </a:r>
            <a:r>
              <a:rPr lang="ru-RU" dirty="0" smtClean="0"/>
              <a:t> представил</a:t>
            </a:r>
            <a:r>
              <a:rPr lang="ru-RU" baseline="0" dirty="0" smtClean="0"/>
              <a:t> следующее резюме из конкурирующих сторон традиционного, современного и библейского браков.</a:t>
            </a:r>
          </a:p>
          <a:p>
            <a:r>
              <a:rPr lang="ru-RU" baseline="0" dirty="0" smtClean="0"/>
              <a:t>  Когда мы рассматриваем принципы взаимоотношений супругов в традиционном и современном типах брака, становится ясно, что ни один из них не соответствует Божьему плану. Это не означает, что в них нет положительных аспектов. Однако, многие люди ошибочно проталкивают традиционные ценности как библейские, а это не тоже самое. </a:t>
            </a:r>
          </a:p>
        </p:txBody>
      </p:sp>
      <p:sp>
        <p:nvSpPr>
          <p:cNvPr id="4" name="Номер слайда 3"/>
          <p:cNvSpPr>
            <a:spLocks noGrp="1"/>
          </p:cNvSpPr>
          <p:nvPr>
            <p:ph type="sldNum" sz="quarter" idx="10"/>
          </p:nvPr>
        </p:nvSpPr>
        <p:spPr/>
        <p:txBody>
          <a:bodyPr/>
          <a:lstStyle/>
          <a:p>
            <a:fld id="{25147268-2E0D-4F0D-B905-9C7FA356E779}" type="slidenum">
              <a:rPr lang="ru-RU" smtClean="0"/>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baseline="0" dirty="0" smtClean="0"/>
              <a:t> Дилемма в современном браке заключается в следующем: Как супружеская пара может стать одним целым без ущерба для индивидуальных особенностей?  Семейные пары в наше время пытаются сбалансировать самореализацию с удовлетворенностью отношениями.</a:t>
            </a:r>
          </a:p>
          <a:p>
            <a:endParaRPr lang="ru-RU" baseline="0" dirty="0" smtClean="0"/>
          </a:p>
          <a:p>
            <a:r>
              <a:rPr lang="ru-RU" baseline="0" dirty="0" smtClean="0"/>
              <a:t>Часто люди рекламируют традиционный брак как ответ на эту дилемму, заявляя, что только 10 процентов браков в дни наших прадедов оканчивались разводом. Но более пристальный взгляд на этот тип брака также покажет, что браки прошлых лет имели свою немалую долю сложных проблем.</a:t>
            </a:r>
            <a:endParaRPr lang="ru-RU" dirty="0"/>
          </a:p>
        </p:txBody>
      </p:sp>
      <p:sp>
        <p:nvSpPr>
          <p:cNvPr id="4" name="Номер слайда 3"/>
          <p:cNvSpPr>
            <a:spLocks noGrp="1"/>
          </p:cNvSpPr>
          <p:nvPr>
            <p:ph type="sldNum" sz="quarter" idx="10"/>
          </p:nvPr>
        </p:nvSpPr>
        <p:spPr/>
        <p:txBody>
          <a:bodyPr/>
          <a:lstStyle/>
          <a:p>
            <a:fld id="{25147268-2E0D-4F0D-B905-9C7FA356E779}" type="slidenum">
              <a:rPr lang="ru-RU" smtClean="0"/>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t>05.10.2022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t>05.10.2022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t>05.10.2022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t>05.10.2022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t>05.10.2022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t>05.10.2022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t>05.10.2022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t>05.10.2022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t>05.10.2022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t>05.10.2022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t>05.10.2022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t>05.10.2022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7999"/>
          </a:xfrm>
          <a:prstGeom prst="rect">
            <a:avLst/>
          </a:prstGeom>
          <a:noFill/>
        </p:spPr>
      </p:pic>
      <p:sp>
        <p:nvSpPr>
          <p:cNvPr id="3" name="Содержимое 2"/>
          <p:cNvSpPr>
            <a:spLocks noGrp="1"/>
          </p:cNvSpPr>
          <p:nvPr>
            <p:ph idx="1"/>
          </p:nvPr>
        </p:nvSpPr>
        <p:spPr/>
        <p:txBody>
          <a:bodyPr>
            <a:normAutofit/>
          </a:bodyPr>
          <a:lstStyle/>
          <a:p>
            <a:pPr algn="r"/>
            <a:endParaRPr lang="ru-RU" sz="2000" i="1" dirty="0" smtClean="0"/>
          </a:p>
          <a:p>
            <a:pPr algn="r"/>
            <a:endParaRPr lang="ru-RU" sz="2000" i="1" dirty="0" smtClean="0"/>
          </a:p>
          <a:p>
            <a:pPr algn="r"/>
            <a:endParaRPr lang="ru-RU" sz="2000" i="1" dirty="0" smtClean="0"/>
          </a:p>
          <a:p>
            <a:pPr algn="r"/>
            <a:endParaRPr lang="ru-RU" sz="2000" i="1" dirty="0" smtClean="0"/>
          </a:p>
          <a:p>
            <a:pPr algn="r"/>
            <a:endParaRPr lang="ru-RU" sz="2000" i="1" dirty="0" smtClean="0"/>
          </a:p>
          <a:p>
            <a:pPr algn="r"/>
            <a:endParaRPr lang="ru-RU" sz="2000" i="1" dirty="0" smtClean="0"/>
          </a:p>
          <a:p>
            <a:pPr algn="r"/>
            <a:endParaRPr lang="ru-RU" sz="2000" i="1" dirty="0" smtClean="0"/>
          </a:p>
          <a:p>
            <a:pPr algn="r"/>
            <a:endParaRPr lang="ru-RU" sz="2000" i="1" dirty="0" smtClean="0"/>
          </a:p>
          <a:p>
            <a:pPr algn="r"/>
            <a:endParaRPr lang="ru-RU" sz="2000" i="1" dirty="0" smtClean="0"/>
          </a:p>
        </p:txBody>
      </p:sp>
      <p:sp>
        <p:nvSpPr>
          <p:cNvPr id="2" name="Заголовок 1"/>
          <p:cNvSpPr>
            <a:spLocks noGrp="1"/>
          </p:cNvSpPr>
          <p:nvPr>
            <p:ph type="title"/>
          </p:nvPr>
        </p:nvSpPr>
        <p:spPr>
          <a:xfrm>
            <a:off x="914400" y="785794"/>
            <a:ext cx="8229600" cy="1143000"/>
          </a:xfrm>
        </p:spPr>
        <p:txBody>
          <a:bodyPr>
            <a:noAutofit/>
          </a:bodyPr>
          <a:lstStyle/>
          <a:p>
            <a:r>
              <a:rPr lang="ru-RU" sz="6600" b="1" i="1" dirty="0" smtClean="0">
                <a:solidFill>
                  <a:schemeClr val="tx2">
                    <a:lumMod val="75000"/>
                  </a:schemeClr>
                </a:solidFill>
                <a:latin typeface="Book Antiqua" panose="02040602050305030304" pitchFamily="18" charset="0"/>
                <a:ea typeface="DFKai-SB" panose="03000509000000000000" pitchFamily="65" charset="-120"/>
              </a:rPr>
              <a:t>           Оставляя</a:t>
            </a:r>
            <a:br>
              <a:rPr lang="ru-RU" sz="6600" b="1" i="1" dirty="0" smtClean="0">
                <a:solidFill>
                  <a:schemeClr val="tx2">
                    <a:lumMod val="75000"/>
                  </a:schemeClr>
                </a:solidFill>
                <a:latin typeface="Book Antiqua" panose="02040602050305030304" pitchFamily="18" charset="0"/>
                <a:ea typeface="DFKai-SB" panose="03000509000000000000" pitchFamily="65" charset="-120"/>
              </a:rPr>
            </a:br>
            <a:r>
              <a:rPr lang="ru-RU" sz="6600" b="1" i="1" dirty="0" smtClean="0">
                <a:solidFill>
                  <a:schemeClr val="tx2">
                    <a:lumMod val="75000"/>
                  </a:schemeClr>
                </a:solidFill>
                <a:latin typeface="Book Antiqua" panose="02040602050305030304" pitchFamily="18" charset="0"/>
                <a:ea typeface="DFKai-SB" panose="03000509000000000000" pitchFamily="65" charset="-120"/>
              </a:rPr>
              <a:t> наследие любви</a:t>
            </a:r>
            <a:endParaRPr lang="ru-RU" sz="6600" b="1" i="1" dirty="0">
              <a:solidFill>
                <a:schemeClr val="tx2">
                  <a:lumMod val="75000"/>
                </a:schemeClr>
              </a:solidFill>
              <a:latin typeface="Book Antiqua" panose="02040602050305030304" pitchFamily="18" charset="0"/>
              <a:ea typeface="DFKai-SB" panose="03000509000000000000" pitchFamily="65" charset="-120"/>
            </a:endParaRPr>
          </a:p>
        </p:txBody>
      </p:sp>
      <p:pic>
        <p:nvPicPr>
          <p:cNvPr id="1027" name="Picture 3" descr="D:\Lisenok\жена патора\Семейный отдел\картинки для слайдов\obruchalnye_kolca_1920x1200.jpg"/>
          <p:cNvPicPr>
            <a:picLocks noChangeAspect="1" noChangeArrowheads="1"/>
          </p:cNvPicPr>
          <p:nvPr/>
        </p:nvPicPr>
        <p:blipFill>
          <a:blip r:embed="rId4"/>
          <a:srcRect/>
          <a:stretch>
            <a:fillRect/>
          </a:stretch>
        </p:blipFill>
        <p:spPr bwMode="auto">
          <a:xfrm rot="1243791">
            <a:off x="3280091" y="3349400"/>
            <a:ext cx="4488136" cy="2805085"/>
          </a:xfrm>
          <a:prstGeom prst="rect">
            <a:avLst/>
          </a:prstGeom>
          <a:noFill/>
          <a:effectLst>
            <a:softEdge rad="6350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a:xfrm>
            <a:off x="500034" y="785794"/>
            <a:ext cx="8229600" cy="1143000"/>
          </a:xfrm>
        </p:spPr>
        <p:txBody>
          <a:bodyPr>
            <a:normAutofit fontScale="90000"/>
          </a:bodyPr>
          <a:lstStyle/>
          <a:p>
            <a:r>
              <a:rPr lang="ru-RU" b="1" i="1" dirty="0" smtClean="0">
                <a:solidFill>
                  <a:srgbClr val="FF0000"/>
                </a:solidFill>
                <a:latin typeface="Bookman Old Style" panose="02050604050505020204" pitchFamily="18" charset="0"/>
              </a:rPr>
              <a:t>Каково же библейское понятие брака?</a:t>
            </a:r>
            <a:r>
              <a:rPr lang="ru-RU" dirty="0" smtClean="0"/>
              <a:t/>
            </a:r>
            <a:br>
              <a:rPr lang="ru-RU" dirty="0" smtClean="0"/>
            </a:br>
            <a:endParaRPr lang="ru-RU" dirty="0"/>
          </a:p>
        </p:txBody>
      </p:sp>
      <p:pic>
        <p:nvPicPr>
          <p:cNvPr id="2050" name="Picture 2" descr="D:\Lisenok\жена патора\Семейный отдел\1_1476195453-630x420.jpg"/>
          <p:cNvPicPr>
            <a:picLocks noChangeAspect="1" noChangeArrowheads="1"/>
          </p:cNvPicPr>
          <p:nvPr/>
        </p:nvPicPr>
        <p:blipFill>
          <a:blip r:embed="rId4"/>
          <a:srcRect/>
          <a:stretch>
            <a:fillRect/>
          </a:stretch>
        </p:blipFill>
        <p:spPr bwMode="auto">
          <a:xfrm>
            <a:off x="2285984" y="2214554"/>
            <a:ext cx="6429420" cy="428628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normAutofit fontScale="90000"/>
          </a:bodyPr>
          <a:lstStyle/>
          <a:p>
            <a:pPr algn="r"/>
            <a:r>
              <a:rPr lang="ru-RU" b="1" i="1" dirty="0" smtClean="0">
                <a:solidFill>
                  <a:srgbClr val="002060"/>
                </a:solidFill>
                <a:latin typeface="Bookman Old Style" panose="02050604050505020204" pitchFamily="18" charset="0"/>
              </a:rPr>
              <a:t>Божий план в отношении брака</a:t>
            </a:r>
            <a:endParaRPr lang="ru-RU" b="1" i="1" dirty="0">
              <a:solidFill>
                <a:srgbClr val="002060"/>
              </a:solidFill>
              <a:latin typeface="Bookman Old Style" panose="02050604050505020204" pitchFamily="18" charset="0"/>
            </a:endParaRPr>
          </a:p>
        </p:txBody>
      </p:sp>
      <p:pic>
        <p:nvPicPr>
          <p:cNvPr id="3077" name="Picture 5" descr="D:\Lisenok\жена патора\Семейный отдел\stockvault-book118783-300x179.jpg"/>
          <p:cNvPicPr>
            <a:picLocks noChangeAspect="1" noChangeArrowheads="1"/>
          </p:cNvPicPr>
          <p:nvPr/>
        </p:nvPicPr>
        <p:blipFill>
          <a:blip r:embed="rId4"/>
          <a:srcRect/>
          <a:stretch>
            <a:fillRect/>
          </a:stretch>
        </p:blipFill>
        <p:spPr bwMode="auto">
          <a:xfrm>
            <a:off x="642910" y="1785926"/>
            <a:ext cx="8072494" cy="4821072"/>
          </a:xfrm>
          <a:prstGeom prst="rect">
            <a:avLst/>
          </a:prstGeom>
          <a:noFill/>
          <a:effectLst>
            <a:softEdge rad="635000"/>
          </a:effectLst>
        </p:spPr>
      </p:pic>
      <p:sp>
        <p:nvSpPr>
          <p:cNvPr id="14" name="TextBox 13"/>
          <p:cNvSpPr txBox="1"/>
          <p:nvPr/>
        </p:nvSpPr>
        <p:spPr>
          <a:xfrm>
            <a:off x="1357290" y="2714620"/>
            <a:ext cx="6786610" cy="954107"/>
          </a:xfrm>
          <a:prstGeom prst="rect">
            <a:avLst/>
          </a:prstGeom>
          <a:noFill/>
        </p:spPr>
        <p:txBody>
          <a:bodyPr wrap="square" rtlCol="0">
            <a:spAutoFit/>
          </a:bodyPr>
          <a:lstStyle/>
          <a:p>
            <a:pPr algn="ctr"/>
            <a:r>
              <a:rPr lang="ru-RU" sz="2800" b="1" i="1" dirty="0" smtClean="0">
                <a:latin typeface="Bookman Old Style" panose="02050604050505020204" pitchFamily="18" charset="0"/>
              </a:rPr>
              <a:t>1. наш Бог создал нас, чтобы быть в отношениях с Ним</a:t>
            </a:r>
            <a:endParaRPr lang="ru-RU" sz="2800" b="1" i="1" dirty="0">
              <a:latin typeface="Bookman Old Style" panose="02050604050505020204" pitchFamily="18" charset="0"/>
            </a:endParaRPr>
          </a:p>
        </p:txBody>
      </p:sp>
      <p:sp>
        <p:nvSpPr>
          <p:cNvPr id="15" name="TextBox 14"/>
          <p:cNvSpPr txBox="1"/>
          <p:nvPr/>
        </p:nvSpPr>
        <p:spPr>
          <a:xfrm>
            <a:off x="1714480" y="3929066"/>
            <a:ext cx="6715172" cy="1815882"/>
          </a:xfrm>
          <a:prstGeom prst="rect">
            <a:avLst/>
          </a:prstGeom>
          <a:noFill/>
        </p:spPr>
        <p:txBody>
          <a:bodyPr wrap="square" rtlCol="0">
            <a:spAutoFit/>
          </a:bodyPr>
          <a:lstStyle/>
          <a:p>
            <a:r>
              <a:rPr lang="ru-RU" sz="2800" b="1" i="1" dirty="0" smtClean="0">
                <a:latin typeface="Bookman Old Style" panose="02050604050505020204" pitchFamily="18" charset="0"/>
              </a:rPr>
              <a:t>2. Он создал нас , чтобы мы могли состоять в значимых  и полноценных отношениях с другими людьми. </a:t>
            </a:r>
            <a:endParaRPr lang="ru-RU" sz="2800" b="1" i="1" dirty="0">
              <a:latin typeface="Bookman Old Style" panose="020506040505050202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642910" y="500042"/>
            <a:ext cx="8229600" cy="1143000"/>
          </a:xfrm>
        </p:spPr>
        <p:txBody>
          <a:bodyPr>
            <a:normAutofit fontScale="90000"/>
          </a:bodyPr>
          <a:lstStyle/>
          <a:p>
            <a:pPr algn="r"/>
            <a:r>
              <a:rPr lang="ru-RU" b="1" i="1" dirty="0" smtClean="0">
                <a:solidFill>
                  <a:schemeClr val="tx2">
                    <a:lumMod val="50000"/>
                  </a:schemeClr>
                </a:solidFill>
                <a:latin typeface="Bookman Old Style" panose="02050604050505020204" pitchFamily="18" charset="0"/>
              </a:rPr>
              <a:t>Основные элементы, необходимые для здоровых отношений</a:t>
            </a:r>
            <a:endParaRPr lang="ru-RU" b="1" i="1" dirty="0">
              <a:solidFill>
                <a:schemeClr val="tx2">
                  <a:lumMod val="50000"/>
                </a:schemeClr>
              </a:solidFill>
              <a:latin typeface="Bookman Old Style" panose="02050604050505020204" pitchFamily="18" charset="0"/>
            </a:endParaRPr>
          </a:p>
        </p:txBody>
      </p:sp>
      <p:pic>
        <p:nvPicPr>
          <p:cNvPr id="4098" name="Picture 2" descr="D:\Lisenok\жена патора\Семейный отдел\Valentines-Day-Stock-Photo.jpg"/>
          <p:cNvPicPr>
            <a:picLocks noChangeAspect="1" noChangeArrowheads="1"/>
          </p:cNvPicPr>
          <p:nvPr/>
        </p:nvPicPr>
        <p:blipFill>
          <a:blip r:embed="rId4"/>
          <a:srcRect/>
          <a:stretch>
            <a:fillRect/>
          </a:stretch>
        </p:blipFill>
        <p:spPr bwMode="auto">
          <a:xfrm>
            <a:off x="1500134" y="1743234"/>
            <a:ext cx="7643866" cy="5114766"/>
          </a:xfrm>
          <a:prstGeom prst="rect">
            <a:avLst/>
          </a:prstGeom>
          <a:noFill/>
          <a:effectLst>
            <a:softEdge rad="635000"/>
          </a:effectLst>
        </p:spPr>
      </p:pic>
      <p:sp>
        <p:nvSpPr>
          <p:cNvPr id="7" name="TextBox 6"/>
          <p:cNvSpPr txBox="1"/>
          <p:nvPr/>
        </p:nvSpPr>
        <p:spPr>
          <a:xfrm>
            <a:off x="357158" y="2285992"/>
            <a:ext cx="7500990" cy="2677656"/>
          </a:xfrm>
          <a:prstGeom prst="rect">
            <a:avLst/>
          </a:prstGeom>
          <a:noFill/>
        </p:spPr>
        <p:txBody>
          <a:bodyPr wrap="square" rtlCol="0">
            <a:spAutoFit/>
          </a:bodyPr>
          <a:lstStyle/>
          <a:p>
            <a:pPr>
              <a:lnSpc>
                <a:spcPct val="150000"/>
              </a:lnSpc>
              <a:buFont typeface="Wingdings" panose="05000000000000000000" pitchFamily="2" charset="2"/>
              <a:buChar char="ü"/>
            </a:pPr>
            <a:r>
              <a:rPr lang="ru-RU" sz="2800" b="1" i="1" dirty="0" smtClean="0">
                <a:solidFill>
                  <a:schemeClr val="tx1">
                    <a:lumMod val="95000"/>
                    <a:lumOff val="5000"/>
                  </a:schemeClr>
                </a:solidFill>
                <a:latin typeface="Bookman Old Style" panose="02050604050505020204" pitchFamily="18" charset="0"/>
              </a:rPr>
              <a:t>  Завет</a:t>
            </a:r>
          </a:p>
          <a:p>
            <a:pPr>
              <a:lnSpc>
                <a:spcPct val="150000"/>
              </a:lnSpc>
              <a:buFont typeface="Wingdings" panose="05000000000000000000" pitchFamily="2" charset="2"/>
              <a:buChar char="ü"/>
            </a:pPr>
            <a:r>
              <a:rPr lang="ru-RU" sz="2800" b="1" i="1" dirty="0" smtClean="0">
                <a:solidFill>
                  <a:schemeClr val="tx1">
                    <a:lumMod val="95000"/>
                    <a:lumOff val="5000"/>
                  </a:schemeClr>
                </a:solidFill>
                <a:latin typeface="Bookman Old Style" panose="02050604050505020204" pitchFamily="18" charset="0"/>
              </a:rPr>
              <a:t>  Благодать</a:t>
            </a:r>
          </a:p>
          <a:p>
            <a:pPr>
              <a:lnSpc>
                <a:spcPct val="150000"/>
              </a:lnSpc>
              <a:buFont typeface="Wingdings" panose="05000000000000000000" pitchFamily="2" charset="2"/>
              <a:buChar char="ü"/>
            </a:pPr>
            <a:r>
              <a:rPr lang="ru-RU" sz="2800" b="1" i="1" dirty="0" smtClean="0">
                <a:solidFill>
                  <a:schemeClr val="tx1">
                    <a:lumMod val="95000"/>
                    <a:lumOff val="5000"/>
                  </a:schemeClr>
                </a:solidFill>
                <a:latin typeface="Bookman Old Style" panose="02050604050505020204" pitchFamily="18" charset="0"/>
              </a:rPr>
              <a:t>  Вдохновляющая поддержка</a:t>
            </a:r>
          </a:p>
          <a:p>
            <a:pPr>
              <a:lnSpc>
                <a:spcPct val="150000"/>
              </a:lnSpc>
              <a:buFont typeface="Wingdings" panose="05000000000000000000" pitchFamily="2" charset="2"/>
              <a:buChar char="ü"/>
            </a:pPr>
            <a:r>
              <a:rPr lang="ru-RU" sz="2800" b="1" i="1" dirty="0" smtClean="0">
                <a:solidFill>
                  <a:schemeClr val="tx1">
                    <a:lumMod val="95000"/>
                    <a:lumOff val="5000"/>
                  </a:schemeClr>
                </a:solidFill>
                <a:latin typeface="Bookman Old Style" panose="02050604050505020204" pitchFamily="18" charset="0"/>
              </a:rPr>
              <a:t>  Близость</a:t>
            </a:r>
            <a:endParaRPr lang="ru-RU" sz="28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p:txBody>
          <a:bodyPr>
            <a:normAutofit/>
          </a:bodyPr>
          <a:lstStyle/>
          <a:p>
            <a:r>
              <a:rPr lang="ru-RU" b="1" i="1" dirty="0" smtClean="0">
                <a:solidFill>
                  <a:srgbClr val="00B050"/>
                </a:solidFill>
                <a:latin typeface="Bookman Old Style" panose="02050604050505020204" pitchFamily="18" charset="0"/>
              </a:rPr>
              <a:t>                  Завет</a:t>
            </a:r>
            <a:endParaRPr lang="ru-RU" b="1" i="1" dirty="0">
              <a:solidFill>
                <a:srgbClr val="00B050"/>
              </a:solidFill>
              <a:latin typeface="Bookman Old Style" panose="02050604050505020204" pitchFamily="18" charset="0"/>
            </a:endParaRPr>
          </a:p>
        </p:txBody>
      </p:sp>
      <p:sp>
        <p:nvSpPr>
          <p:cNvPr id="3" name="Содержимое 2"/>
          <p:cNvSpPr>
            <a:spLocks noGrp="1"/>
          </p:cNvSpPr>
          <p:nvPr>
            <p:ph idx="1"/>
          </p:nvPr>
        </p:nvSpPr>
        <p:spPr>
          <a:xfrm>
            <a:off x="428596" y="1500174"/>
            <a:ext cx="8229600" cy="4525963"/>
          </a:xfrm>
        </p:spPr>
        <p:txBody>
          <a:bodyPr>
            <a:normAutofit fontScale="85000" lnSpcReduction="20000"/>
          </a:bodyPr>
          <a:lstStyle/>
          <a:p>
            <a:pPr algn="r">
              <a:lnSpc>
                <a:spcPct val="120000"/>
              </a:lnSpc>
              <a:buNone/>
            </a:pPr>
            <a:r>
              <a:rPr lang="ru-RU" b="1" i="1" dirty="0" smtClean="0">
                <a:solidFill>
                  <a:schemeClr val="tx1">
                    <a:lumMod val="95000"/>
                    <a:lumOff val="5000"/>
                  </a:schemeClr>
                </a:solidFill>
              </a:rPr>
              <a:t>«Вы скажете: "за что?" За то, что Господь был свидетелем между тобою и женою юности твоей, против которой ты поступил вероломно, между тем как она подруга твоя и законная жена твоя».  </a:t>
            </a:r>
            <a:r>
              <a:rPr lang="ru-RU" b="1" i="1" dirty="0" err="1" smtClean="0">
                <a:solidFill>
                  <a:schemeClr val="tx1">
                    <a:lumMod val="95000"/>
                    <a:lumOff val="5000"/>
                  </a:schemeClr>
                </a:solidFill>
              </a:rPr>
              <a:t>Малах</a:t>
            </a:r>
            <a:r>
              <a:rPr lang="ru-RU" b="1" i="1" dirty="0" smtClean="0">
                <a:solidFill>
                  <a:schemeClr val="tx1">
                    <a:lumMod val="95000"/>
                    <a:lumOff val="5000"/>
                  </a:schemeClr>
                </a:solidFill>
              </a:rPr>
              <a:t>. 2:14</a:t>
            </a:r>
          </a:p>
          <a:p>
            <a:pPr algn="r">
              <a:lnSpc>
                <a:spcPct val="120000"/>
              </a:lnSpc>
              <a:buNone/>
            </a:pPr>
            <a:endParaRPr lang="ru-RU" b="1" i="1" dirty="0" smtClean="0">
              <a:solidFill>
                <a:schemeClr val="tx1">
                  <a:lumMod val="95000"/>
                  <a:lumOff val="5000"/>
                </a:schemeClr>
              </a:solidFill>
            </a:endParaRPr>
          </a:p>
          <a:p>
            <a:pPr>
              <a:lnSpc>
                <a:spcPct val="110000"/>
              </a:lnSpc>
              <a:buNone/>
            </a:pPr>
            <a:r>
              <a:rPr lang="ru-RU" b="1" i="1" dirty="0" smtClean="0">
                <a:solidFill>
                  <a:schemeClr val="accent5">
                    <a:lumMod val="50000"/>
                  </a:schemeClr>
                </a:solidFill>
              </a:rPr>
              <a:t>«дабы спасти тебя от жены другого, от чужой, которая умягчает речи свои, которая оставила руководителя юности своей и забыла завет Бога своего». </a:t>
            </a:r>
            <a:r>
              <a:rPr lang="ru-RU" b="1" i="1" dirty="0" err="1" smtClean="0">
                <a:solidFill>
                  <a:schemeClr val="accent5">
                    <a:lumMod val="50000"/>
                  </a:schemeClr>
                </a:solidFill>
              </a:rPr>
              <a:t>Прит</a:t>
            </a:r>
            <a:r>
              <a:rPr lang="ru-RU" b="1" i="1" dirty="0" smtClean="0">
                <a:solidFill>
                  <a:schemeClr val="accent5">
                    <a:lumMod val="50000"/>
                  </a:schemeClr>
                </a:solidFill>
              </a:rPr>
              <a:t> 2:16,17</a:t>
            </a:r>
            <a:endParaRPr lang="ru-RU" b="1" i="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914400" y="1071546"/>
            <a:ext cx="8229600" cy="1143000"/>
          </a:xfrm>
        </p:spPr>
        <p:txBody>
          <a:bodyPr>
            <a:normAutofit fontScale="90000"/>
          </a:bodyPr>
          <a:lstStyle/>
          <a:p>
            <a:pPr algn="r"/>
            <a:r>
              <a:rPr lang="ru-RU" b="1" i="1" dirty="0" smtClean="0">
                <a:solidFill>
                  <a:srgbClr val="C00000"/>
                </a:solidFill>
                <a:latin typeface="Bookman Old Style" panose="02050604050505020204" pitchFamily="18" charset="0"/>
              </a:rPr>
              <a:t>Завет основан</a:t>
            </a:r>
            <a:br>
              <a:rPr lang="ru-RU" b="1" i="1" dirty="0" smtClean="0">
                <a:solidFill>
                  <a:srgbClr val="C00000"/>
                </a:solidFill>
                <a:latin typeface="Bookman Old Style" panose="02050604050505020204" pitchFamily="18" charset="0"/>
              </a:rPr>
            </a:br>
            <a:r>
              <a:rPr lang="ru-RU" b="1" i="1" dirty="0" smtClean="0">
                <a:solidFill>
                  <a:srgbClr val="C00000"/>
                </a:solidFill>
                <a:latin typeface="Bookman Old Style" panose="02050604050505020204" pitchFamily="18" charset="0"/>
              </a:rPr>
              <a:t> на нашем решении любить его</a:t>
            </a:r>
            <a:r>
              <a:rPr lang="ru-RU" b="1" i="1" dirty="0" smtClean="0">
                <a:solidFill>
                  <a:schemeClr val="tx2">
                    <a:lumMod val="75000"/>
                  </a:schemeClr>
                </a:solidFill>
                <a:latin typeface="Bookman Old Style" panose="02050604050505020204" pitchFamily="18" charset="0"/>
              </a:rPr>
              <a:t>, а не на отклике того человека на нашу любовь.  </a:t>
            </a:r>
            <a:endParaRPr lang="ru-RU" b="1" i="1" dirty="0">
              <a:solidFill>
                <a:schemeClr val="tx2">
                  <a:lumMod val="75000"/>
                </a:schemeClr>
              </a:solidFill>
              <a:latin typeface="Bookman Old Style" panose="02050604050505020204" pitchFamily="18" charset="0"/>
            </a:endParaRPr>
          </a:p>
        </p:txBody>
      </p:sp>
      <p:sp>
        <p:nvSpPr>
          <p:cNvPr id="5" name="Прямоугольник 4"/>
          <p:cNvSpPr/>
          <p:nvPr/>
        </p:nvSpPr>
        <p:spPr>
          <a:xfrm>
            <a:off x="3214678" y="3571876"/>
            <a:ext cx="4425914" cy="2308324"/>
          </a:xfrm>
          <a:prstGeom prst="rect">
            <a:avLst/>
          </a:prstGeom>
        </p:spPr>
        <p:txBody>
          <a:bodyPr wrap="square">
            <a:spAutoFit/>
          </a:bodyPr>
          <a:lstStyle/>
          <a:p>
            <a:r>
              <a:rPr lang="ru-RU" sz="3600" i="1" dirty="0" smtClean="0">
                <a:solidFill>
                  <a:schemeClr val="tx2">
                    <a:lumMod val="50000"/>
                  </a:schemeClr>
                </a:solidFill>
              </a:rPr>
              <a:t>«…любовь не бесчинствует, не ищет своего,…</a:t>
            </a:r>
          </a:p>
          <a:p>
            <a:r>
              <a:rPr lang="ru-RU" sz="3600" i="1" dirty="0" smtClean="0">
                <a:solidFill>
                  <a:schemeClr val="tx2">
                    <a:lumMod val="50000"/>
                  </a:schemeClr>
                </a:solidFill>
              </a:rPr>
              <a:t> 1 </a:t>
            </a:r>
            <a:r>
              <a:rPr lang="ru-RU" sz="3600" i="1" dirty="0" err="1" smtClean="0">
                <a:solidFill>
                  <a:schemeClr val="tx2">
                    <a:lumMod val="50000"/>
                  </a:schemeClr>
                </a:solidFill>
              </a:rPr>
              <a:t>Кор</a:t>
            </a:r>
            <a:r>
              <a:rPr lang="ru-RU" sz="3600" i="1" dirty="0" smtClean="0">
                <a:solidFill>
                  <a:schemeClr val="tx2">
                    <a:lumMod val="50000"/>
                  </a:schemeClr>
                </a:solidFill>
              </a:rPr>
              <a:t>. 13:5</a:t>
            </a:r>
            <a:endParaRPr lang="ru-RU" sz="3600" i="1"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a:xfrm>
            <a:off x="500034" y="0"/>
            <a:ext cx="8229600" cy="1143000"/>
          </a:xfrm>
        </p:spPr>
        <p:txBody>
          <a:bodyPr/>
          <a:lstStyle/>
          <a:p>
            <a:r>
              <a:rPr lang="ru-RU" b="1" i="1" dirty="0" smtClean="0">
                <a:solidFill>
                  <a:srgbClr val="002060"/>
                </a:solidFill>
                <a:latin typeface="Bookman Old Style" panose="02050604050505020204" pitchFamily="18" charset="0"/>
              </a:rPr>
              <a:t>                   Благодать</a:t>
            </a:r>
            <a:endParaRPr lang="ru-RU" b="1" i="1" dirty="0">
              <a:solidFill>
                <a:srgbClr val="002060"/>
              </a:solidFill>
              <a:latin typeface="Bookman Old Style" panose="02050604050505020204" pitchFamily="18" charset="0"/>
            </a:endParaRPr>
          </a:p>
        </p:txBody>
      </p:sp>
      <p:sp>
        <p:nvSpPr>
          <p:cNvPr id="3" name="Содержимое 2"/>
          <p:cNvSpPr>
            <a:spLocks noGrp="1"/>
          </p:cNvSpPr>
          <p:nvPr>
            <p:ph idx="1"/>
          </p:nvPr>
        </p:nvSpPr>
        <p:spPr>
          <a:xfrm>
            <a:off x="428596" y="1428736"/>
            <a:ext cx="8229600" cy="4525963"/>
          </a:xfrm>
        </p:spPr>
        <p:txBody>
          <a:bodyPr/>
          <a:lstStyle/>
          <a:p>
            <a:pPr algn="r">
              <a:buNone/>
            </a:pPr>
            <a:r>
              <a:rPr lang="ru-RU" b="1" i="1" dirty="0" smtClean="0">
                <a:solidFill>
                  <a:schemeClr val="accent2">
                    <a:lumMod val="50000"/>
                  </a:schemeClr>
                </a:solidFill>
              </a:rPr>
              <a:t>«а если не будете прощать людям согрешения их, то и Отец ваш не простит вам согрешений ваших». </a:t>
            </a:r>
          </a:p>
          <a:p>
            <a:pPr algn="r">
              <a:buNone/>
            </a:pPr>
            <a:r>
              <a:rPr lang="ru-RU" b="1" i="1" dirty="0" err="1" smtClean="0">
                <a:solidFill>
                  <a:schemeClr val="accent2">
                    <a:lumMod val="50000"/>
                  </a:schemeClr>
                </a:solidFill>
              </a:rPr>
              <a:t>Мф</a:t>
            </a:r>
            <a:r>
              <a:rPr lang="ru-RU" b="1" i="1" dirty="0" smtClean="0">
                <a:solidFill>
                  <a:schemeClr val="accent2">
                    <a:lumMod val="50000"/>
                  </a:schemeClr>
                </a:solidFill>
              </a:rPr>
              <a:t>. 6:15</a:t>
            </a:r>
            <a:endParaRPr lang="ru-RU" b="1" i="1" dirty="0">
              <a:solidFill>
                <a:schemeClr val="accent2">
                  <a:lumMod val="50000"/>
                </a:schemeClr>
              </a:solidFill>
            </a:endParaRPr>
          </a:p>
        </p:txBody>
      </p:sp>
      <p:sp>
        <p:nvSpPr>
          <p:cNvPr id="4" name="Прямоугольник 3"/>
          <p:cNvSpPr/>
          <p:nvPr/>
        </p:nvSpPr>
        <p:spPr>
          <a:xfrm>
            <a:off x="500034" y="3643314"/>
            <a:ext cx="7643834" cy="3046988"/>
          </a:xfrm>
          <a:prstGeom prst="rect">
            <a:avLst/>
          </a:prstGeom>
        </p:spPr>
        <p:txBody>
          <a:bodyPr wrap="square">
            <a:spAutoFit/>
          </a:bodyPr>
          <a:lstStyle/>
          <a:p>
            <a:pPr algn="r"/>
            <a:r>
              <a:rPr lang="ru-RU" sz="3200" b="1" i="1" dirty="0" smtClean="0">
                <a:solidFill>
                  <a:schemeClr val="accent4">
                    <a:lumMod val="50000"/>
                  </a:schemeClr>
                </a:solidFill>
              </a:rPr>
              <a:t>«Любовь наделяет человека благодатью, культурой и привлекательностью манер. Она освещает его лицо и смиряет голос; она очищает и возвышает все естество человека».  Е. Уайт 1948, с 123</a:t>
            </a:r>
            <a:endParaRPr lang="ru-RU" sz="3200" b="1" i="1" dirty="0">
              <a:solidFill>
                <a:schemeClr val="accent4">
                  <a:lumMod val="50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a:xfrm>
            <a:off x="500034" y="285728"/>
            <a:ext cx="8229600" cy="1143000"/>
          </a:xfrm>
        </p:spPr>
        <p:txBody>
          <a:bodyPr>
            <a:normAutofit fontScale="90000"/>
          </a:bodyPr>
          <a:lstStyle/>
          <a:p>
            <a:pPr algn="r"/>
            <a:r>
              <a:rPr lang="ru-RU" b="1" i="1" dirty="0" smtClean="0">
                <a:solidFill>
                  <a:srgbClr val="00B050"/>
                </a:solidFill>
                <a:latin typeface="Bookman Old Style" panose="02050604050505020204" pitchFamily="18" charset="0"/>
              </a:rPr>
              <a:t>Вдохновляющая </a:t>
            </a:r>
            <a:br>
              <a:rPr lang="ru-RU" b="1" i="1" dirty="0" smtClean="0">
                <a:solidFill>
                  <a:srgbClr val="00B050"/>
                </a:solidFill>
                <a:latin typeface="Bookman Old Style" panose="02050604050505020204" pitchFamily="18" charset="0"/>
              </a:rPr>
            </a:br>
            <a:r>
              <a:rPr lang="ru-RU" b="1" i="1" dirty="0" smtClean="0">
                <a:solidFill>
                  <a:srgbClr val="00B050"/>
                </a:solidFill>
                <a:latin typeface="Bookman Old Style" panose="02050604050505020204" pitchFamily="18" charset="0"/>
              </a:rPr>
              <a:t>поддержка</a:t>
            </a:r>
            <a:endParaRPr lang="ru-RU" b="1" i="1" dirty="0">
              <a:solidFill>
                <a:srgbClr val="00B050"/>
              </a:solidFill>
              <a:latin typeface="Bookman Old Style" panose="02050604050505020204" pitchFamily="18" charset="0"/>
            </a:endParaRPr>
          </a:p>
        </p:txBody>
      </p:sp>
      <p:sp>
        <p:nvSpPr>
          <p:cNvPr id="3" name="Содержимое 2"/>
          <p:cNvSpPr>
            <a:spLocks noGrp="1"/>
          </p:cNvSpPr>
          <p:nvPr>
            <p:ph idx="1"/>
          </p:nvPr>
        </p:nvSpPr>
        <p:spPr>
          <a:xfrm>
            <a:off x="428596" y="1571612"/>
            <a:ext cx="8229600" cy="4525963"/>
          </a:xfrm>
        </p:spPr>
        <p:txBody>
          <a:bodyPr>
            <a:noAutofit/>
          </a:bodyPr>
          <a:lstStyle/>
          <a:p>
            <a:pPr algn="r">
              <a:lnSpc>
                <a:spcPct val="120000"/>
              </a:lnSpc>
              <a:buNone/>
            </a:pPr>
            <a:r>
              <a:rPr lang="ru-RU" sz="2400" b="1" i="1" dirty="0" smtClean="0">
                <a:solidFill>
                  <a:srgbClr val="FF0000"/>
                </a:solidFill>
              </a:rPr>
              <a:t> </a:t>
            </a:r>
            <a:r>
              <a:rPr lang="ru-RU" sz="2400" b="1" i="1" dirty="0" smtClean="0">
                <a:solidFill>
                  <a:schemeClr val="tx2">
                    <a:lumMod val="50000"/>
                  </a:schemeClr>
                </a:solidFill>
                <a:latin typeface="Bookman Old Style" panose="02050604050505020204" pitchFamily="18" charset="0"/>
              </a:rPr>
              <a:t>– это библейская концепция использования власти, которая противоречит привычному использованию власти. Это активный , преднамеренный процесс, дающий возможность другому человеку обрести силу.</a:t>
            </a:r>
          </a:p>
          <a:p>
            <a:pPr>
              <a:buNone/>
            </a:pPr>
            <a:endParaRPr lang="ru-RU" sz="2000" b="1" i="1" dirty="0" smtClean="0">
              <a:solidFill>
                <a:srgbClr val="FF0000"/>
              </a:solidFill>
              <a:latin typeface="Bookman Old Style" panose="02050604050505020204" pitchFamily="18" charset="0"/>
            </a:endParaRPr>
          </a:p>
          <a:p>
            <a:pPr>
              <a:buNone/>
            </a:pPr>
            <a:r>
              <a:rPr lang="ru-RU" sz="2000" b="1" i="1" dirty="0" smtClean="0">
                <a:solidFill>
                  <a:srgbClr val="FF0000"/>
                </a:solidFill>
                <a:latin typeface="Bookman Old Style" panose="02050604050505020204" pitchFamily="18" charset="0"/>
              </a:rPr>
              <a:t>Любовь </a:t>
            </a:r>
            <a:r>
              <a:rPr lang="ru-RU" sz="2000" b="1" i="1" dirty="0" err="1" smtClean="0">
                <a:solidFill>
                  <a:srgbClr val="FF0000"/>
                </a:solidFill>
                <a:latin typeface="Bookman Old Style" panose="02050604050505020204" pitchFamily="18" charset="0"/>
              </a:rPr>
              <a:t>долготерпит</a:t>
            </a:r>
            <a:r>
              <a:rPr lang="ru-RU" sz="2000" b="1" i="1" dirty="0" smtClean="0">
                <a:solidFill>
                  <a:srgbClr val="FF0000"/>
                </a:solidFill>
                <a:latin typeface="Bookman Old Style" panose="02050604050505020204" pitchFamily="18" charset="0"/>
              </a:rPr>
              <a:t>, милосердствует, любовь не завидует, любовь не превозносится, не гордится,  не бесчинствует, не ищет своего, не раздражается, не мыслит зла,  не радуется неправде, а </a:t>
            </a:r>
            <a:r>
              <a:rPr lang="ru-RU" sz="2000" b="1" i="1" dirty="0" err="1" smtClean="0">
                <a:solidFill>
                  <a:srgbClr val="FF0000"/>
                </a:solidFill>
                <a:latin typeface="Bookman Old Style" panose="02050604050505020204" pitchFamily="18" charset="0"/>
              </a:rPr>
              <a:t>сорадуется</a:t>
            </a:r>
            <a:r>
              <a:rPr lang="ru-RU" sz="2000" b="1" i="1" dirty="0" smtClean="0">
                <a:solidFill>
                  <a:srgbClr val="FF0000"/>
                </a:solidFill>
                <a:latin typeface="Bookman Old Style" panose="02050604050505020204" pitchFamily="18" charset="0"/>
              </a:rPr>
              <a:t> истине; 1 </a:t>
            </a:r>
            <a:r>
              <a:rPr lang="ru-RU" sz="2000" b="1" i="1" dirty="0" err="1" smtClean="0">
                <a:solidFill>
                  <a:srgbClr val="FF0000"/>
                </a:solidFill>
                <a:latin typeface="Bookman Old Style" panose="02050604050505020204" pitchFamily="18" charset="0"/>
              </a:rPr>
              <a:t>Кор</a:t>
            </a:r>
            <a:r>
              <a:rPr lang="ru-RU" sz="2000" b="1" i="1" dirty="0" smtClean="0">
                <a:solidFill>
                  <a:srgbClr val="FF0000"/>
                </a:solidFill>
                <a:latin typeface="Bookman Old Style" panose="02050604050505020204" pitchFamily="18" charset="0"/>
              </a:rPr>
              <a:t>. 13:4-6. </a:t>
            </a:r>
            <a:endParaRPr lang="ru-RU" sz="2000" b="1" i="1" dirty="0">
              <a:solidFill>
                <a:srgbClr val="FF0000"/>
              </a:solidFill>
              <a:latin typeface="Bookman Old Style" panose="020506040505050202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normAutofit fontScale="90000"/>
          </a:bodyPr>
          <a:lstStyle/>
          <a:p>
            <a:pPr algn="r"/>
            <a:r>
              <a:rPr lang="ru-RU" b="1" i="1" dirty="0" smtClean="0">
                <a:solidFill>
                  <a:srgbClr val="00B050"/>
                </a:solidFill>
                <a:latin typeface="Bookman Old Style" panose="02050604050505020204" pitchFamily="18" charset="0"/>
              </a:rPr>
              <a:t>Вдохновляющая </a:t>
            </a:r>
            <a:br>
              <a:rPr lang="ru-RU" b="1" i="1" dirty="0" smtClean="0">
                <a:solidFill>
                  <a:srgbClr val="00B050"/>
                </a:solidFill>
                <a:latin typeface="Bookman Old Style" panose="02050604050505020204" pitchFamily="18" charset="0"/>
              </a:rPr>
            </a:br>
            <a:r>
              <a:rPr lang="ru-RU" b="1" i="1" dirty="0" smtClean="0">
                <a:solidFill>
                  <a:srgbClr val="00B050"/>
                </a:solidFill>
                <a:latin typeface="Bookman Old Style" panose="02050604050505020204" pitchFamily="18" charset="0"/>
              </a:rPr>
              <a:t>поддержка</a:t>
            </a:r>
            <a:endParaRPr lang="ru-RU" dirty="0"/>
          </a:p>
        </p:txBody>
      </p:sp>
      <p:sp>
        <p:nvSpPr>
          <p:cNvPr id="3" name="Содержимое 2"/>
          <p:cNvSpPr>
            <a:spLocks noGrp="1"/>
          </p:cNvSpPr>
          <p:nvPr>
            <p:ph idx="1"/>
          </p:nvPr>
        </p:nvSpPr>
        <p:spPr/>
        <p:txBody>
          <a:bodyPr/>
          <a:lstStyle/>
          <a:p>
            <a:pPr algn="r">
              <a:buNone/>
            </a:pPr>
            <a:r>
              <a:rPr lang="ru-RU" b="1" i="1" dirty="0" smtClean="0">
                <a:solidFill>
                  <a:srgbClr val="002060"/>
                </a:solidFill>
                <a:latin typeface="Bookman Old Style" panose="02050604050505020204" pitchFamily="18" charset="0"/>
              </a:rPr>
              <a:t>– это процесс, при котором  мы помогаем другим осознать их сильные стороны и скрытый потенциал, а так же получить ободрение и руководство с целью развития этих качеств</a:t>
            </a:r>
            <a:r>
              <a:rPr lang="ru-RU" b="1" i="1" dirty="0" smtClean="0">
                <a:solidFill>
                  <a:schemeClr val="tx2">
                    <a:lumMod val="50000"/>
                  </a:schemeClr>
                </a:solidFill>
                <a:latin typeface="Bookman Old Style" panose="02050604050505020204" pitchFamily="18" charset="0"/>
              </a:rPr>
              <a:t>.</a:t>
            </a:r>
            <a:r>
              <a:rPr lang="ru-RU" b="1" i="1" dirty="0" smtClean="0">
                <a:solidFill>
                  <a:srgbClr val="FF0000"/>
                </a:solidFill>
                <a:latin typeface="Bookman Old Style" panose="02050604050505020204" pitchFamily="18" charset="0"/>
              </a:rPr>
              <a:t>  Когда мы поддерживаем других , в свою очередь сами обретаем силу, и наши отношения укрепляются. </a:t>
            </a:r>
            <a:endParaRPr lang="ru-RU" b="1" i="1" dirty="0">
              <a:solidFill>
                <a:srgbClr val="FF0000"/>
              </a:solidFill>
              <a:latin typeface="Bookman Old Style" panose="020506040505050202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normAutofit fontScale="90000"/>
          </a:bodyPr>
          <a:lstStyle/>
          <a:p>
            <a:pPr algn="r"/>
            <a:r>
              <a:rPr lang="ru-RU" b="1" i="1" dirty="0" smtClean="0">
                <a:solidFill>
                  <a:srgbClr val="00B050"/>
                </a:solidFill>
                <a:latin typeface="Bookman Old Style" panose="02050604050505020204" pitchFamily="18" charset="0"/>
              </a:rPr>
              <a:t>Вдохновляющая </a:t>
            </a:r>
            <a:br>
              <a:rPr lang="ru-RU" b="1" i="1" dirty="0" smtClean="0">
                <a:solidFill>
                  <a:srgbClr val="00B050"/>
                </a:solidFill>
                <a:latin typeface="Bookman Old Style" panose="02050604050505020204" pitchFamily="18" charset="0"/>
              </a:rPr>
            </a:br>
            <a:r>
              <a:rPr lang="ru-RU" b="1" i="1" dirty="0" smtClean="0">
                <a:solidFill>
                  <a:srgbClr val="00B050"/>
                </a:solidFill>
                <a:latin typeface="Bookman Old Style" panose="02050604050505020204" pitchFamily="18" charset="0"/>
              </a:rPr>
              <a:t>поддержка</a:t>
            </a:r>
            <a:endParaRPr lang="ru-RU" dirty="0"/>
          </a:p>
        </p:txBody>
      </p:sp>
      <p:sp>
        <p:nvSpPr>
          <p:cNvPr id="3" name="Содержимое 2"/>
          <p:cNvSpPr>
            <a:spLocks noGrp="1"/>
          </p:cNvSpPr>
          <p:nvPr>
            <p:ph idx="1"/>
          </p:nvPr>
        </p:nvSpPr>
        <p:spPr/>
        <p:txBody>
          <a:bodyPr>
            <a:normAutofit lnSpcReduction="10000"/>
          </a:bodyPr>
          <a:lstStyle/>
          <a:p>
            <a:pPr algn="r">
              <a:buNone/>
            </a:pPr>
            <a:endParaRPr lang="ru-RU" b="1" i="1" dirty="0" smtClean="0">
              <a:solidFill>
                <a:schemeClr val="tx2">
                  <a:lumMod val="50000"/>
                </a:schemeClr>
              </a:solidFill>
              <a:latin typeface="Bookman Old Style" panose="02050604050505020204" pitchFamily="18" charset="0"/>
            </a:endParaRPr>
          </a:p>
          <a:p>
            <a:pPr algn="r">
              <a:buNone/>
            </a:pPr>
            <a:r>
              <a:rPr lang="ru-RU" b="1" i="1" dirty="0" smtClean="0">
                <a:solidFill>
                  <a:schemeClr val="tx2">
                    <a:lumMod val="50000"/>
                  </a:schemeClr>
                </a:solidFill>
                <a:latin typeface="Bookman Old Style" panose="02050604050505020204" pitchFamily="18" charset="0"/>
              </a:rPr>
              <a:t>– это любовь в действии.</a:t>
            </a:r>
          </a:p>
          <a:p>
            <a:pPr algn="r">
              <a:buNone/>
            </a:pPr>
            <a:endParaRPr lang="ru-RU" b="1" i="1" dirty="0" smtClean="0">
              <a:solidFill>
                <a:srgbClr val="FF0000"/>
              </a:solidFill>
              <a:latin typeface="Bookman Old Style" panose="02050604050505020204" pitchFamily="18" charset="0"/>
            </a:endParaRPr>
          </a:p>
          <a:p>
            <a:pPr algn="r">
              <a:buNone/>
            </a:pPr>
            <a:endParaRPr lang="ru-RU" b="1" i="1" dirty="0" smtClean="0">
              <a:solidFill>
                <a:srgbClr val="FF0000"/>
              </a:solidFill>
              <a:latin typeface="Bookman Old Style" panose="02050604050505020204" pitchFamily="18" charset="0"/>
            </a:endParaRPr>
          </a:p>
          <a:p>
            <a:pPr algn="r">
              <a:buNone/>
            </a:pPr>
            <a:r>
              <a:rPr lang="ru-RU" b="1" i="1" dirty="0" smtClean="0">
                <a:solidFill>
                  <a:srgbClr val="FF0000"/>
                </a:solidFill>
                <a:latin typeface="Bookman Old Style" panose="02050604050505020204" pitchFamily="18" charset="0"/>
              </a:rPr>
              <a:t>Принуждения и манипуляции являются противоположностью  поддержке – это искажение того, чем является настоящая власть.</a:t>
            </a:r>
            <a:r>
              <a:rPr lang="ru-RU" dirty="0" smtClean="0"/>
              <a:t> </a:t>
            </a:r>
            <a:r>
              <a:rPr lang="ru-RU" b="1" i="1" dirty="0" smtClean="0">
                <a:solidFill>
                  <a:schemeClr val="tx2">
                    <a:lumMod val="50000"/>
                  </a:schemeClr>
                </a:solidFill>
                <a:latin typeface="Bookman Old Style" panose="02050604050505020204" pitchFamily="18" charset="0"/>
              </a:rPr>
              <a:t> </a:t>
            </a:r>
            <a:endParaRPr lang="ru-RU" b="1" i="1" dirty="0">
              <a:solidFill>
                <a:schemeClr val="tx2">
                  <a:lumMod val="50000"/>
                </a:schemeClr>
              </a:solidFill>
              <a:latin typeface="Bookman Old Style" panose="020506040505050202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3999" cy="6857999"/>
          </a:xfrm>
          <a:prstGeom prst="rect">
            <a:avLst/>
          </a:prstGeom>
          <a:noFill/>
        </p:spPr>
      </p:pic>
      <p:sp>
        <p:nvSpPr>
          <p:cNvPr id="2" name="Заголовок 1"/>
          <p:cNvSpPr>
            <a:spLocks noGrp="1"/>
          </p:cNvSpPr>
          <p:nvPr>
            <p:ph type="title"/>
          </p:nvPr>
        </p:nvSpPr>
        <p:spPr/>
        <p:txBody>
          <a:bodyPr/>
          <a:lstStyle/>
          <a:p>
            <a:pPr algn="r"/>
            <a:r>
              <a:rPr lang="ru-RU" b="1" i="1" dirty="0" smtClean="0">
                <a:solidFill>
                  <a:srgbClr val="00B050"/>
                </a:solidFill>
                <a:latin typeface="Bookman Old Style" panose="02050604050505020204" pitchFamily="18" charset="0"/>
              </a:rPr>
              <a:t>Близость</a:t>
            </a:r>
            <a:endParaRPr lang="ru-RU" b="1" i="1" dirty="0">
              <a:solidFill>
                <a:srgbClr val="00B050"/>
              </a:solidFill>
              <a:latin typeface="Bookman Old Style" panose="02050604050505020204" pitchFamily="18" charset="0"/>
            </a:endParaRPr>
          </a:p>
        </p:txBody>
      </p:sp>
      <p:sp>
        <p:nvSpPr>
          <p:cNvPr id="3" name="Содержимое 2"/>
          <p:cNvSpPr>
            <a:spLocks noGrp="1"/>
          </p:cNvSpPr>
          <p:nvPr>
            <p:ph idx="1"/>
          </p:nvPr>
        </p:nvSpPr>
        <p:spPr>
          <a:xfrm>
            <a:off x="571472" y="1285860"/>
            <a:ext cx="8229600" cy="4525963"/>
          </a:xfrm>
        </p:spPr>
        <p:txBody>
          <a:bodyPr/>
          <a:lstStyle/>
          <a:p>
            <a:pPr algn="r">
              <a:buNone/>
            </a:pPr>
            <a:r>
              <a:rPr lang="ru-RU" b="1" dirty="0" smtClean="0"/>
              <a:t> </a:t>
            </a:r>
            <a:r>
              <a:rPr lang="ru-RU" b="1" i="1" dirty="0" smtClean="0">
                <a:solidFill>
                  <a:srgbClr val="002060"/>
                </a:solidFill>
                <a:latin typeface="Bookman Old Style" panose="02050604050505020204" pitchFamily="18" charset="0"/>
              </a:rPr>
              <a:t>– это познание друг друга в отношениях завета.</a:t>
            </a:r>
            <a:endParaRPr lang="ru-RU" b="1" i="1" dirty="0">
              <a:solidFill>
                <a:srgbClr val="002060"/>
              </a:solidFill>
              <a:latin typeface="Bookman Old Style" panose="02050604050505020204" pitchFamily="18" charset="0"/>
            </a:endParaRPr>
          </a:p>
        </p:txBody>
      </p:sp>
      <p:pic>
        <p:nvPicPr>
          <p:cNvPr id="4098" name="Picture 2" descr="D:\Lisenok\жена патора\Семейный отдел\adam-et-eve-dans-le-jardin-d-eden-1325028070-1293472.jpg"/>
          <p:cNvPicPr>
            <a:picLocks noChangeAspect="1" noChangeArrowheads="1"/>
          </p:cNvPicPr>
          <p:nvPr/>
        </p:nvPicPr>
        <p:blipFill>
          <a:blip r:embed="rId4"/>
          <a:srcRect/>
          <a:stretch>
            <a:fillRect/>
          </a:stretch>
        </p:blipFill>
        <p:spPr bwMode="auto">
          <a:xfrm>
            <a:off x="1857356" y="2214554"/>
            <a:ext cx="6550047" cy="4643446"/>
          </a:xfrm>
          <a:prstGeom prst="rect">
            <a:avLst/>
          </a:prstGeom>
          <a:noFill/>
          <a:effectLst>
            <a:softEdge rad="317500"/>
          </a:effectLst>
        </p:spPr>
      </p:pic>
      <p:sp>
        <p:nvSpPr>
          <p:cNvPr id="6" name="Прямоугольник 5"/>
          <p:cNvSpPr/>
          <p:nvPr/>
        </p:nvSpPr>
        <p:spPr>
          <a:xfrm>
            <a:off x="1142976" y="2571744"/>
            <a:ext cx="4572000" cy="1815882"/>
          </a:xfrm>
          <a:prstGeom prst="rect">
            <a:avLst/>
          </a:prstGeom>
        </p:spPr>
        <p:txBody>
          <a:bodyPr>
            <a:spAutoFit/>
          </a:bodyPr>
          <a:lstStyle/>
          <a:p>
            <a:r>
              <a:rPr lang="ru-RU" sz="2800" b="1" i="1" dirty="0" smtClean="0">
                <a:latin typeface="Bookman Old Style" panose="02050604050505020204" pitchFamily="18" charset="0"/>
              </a:rPr>
              <a:t>«но беззакония ваши произвели разделение между вами и Богом вашим»  </a:t>
            </a:r>
            <a:r>
              <a:rPr lang="ru-RU" sz="2800" b="1" i="1" dirty="0" err="1" smtClean="0">
                <a:latin typeface="Bookman Old Style" panose="02050604050505020204" pitchFamily="18" charset="0"/>
              </a:rPr>
              <a:t>Ис</a:t>
            </a:r>
            <a:r>
              <a:rPr lang="ru-RU" sz="2800" b="1" i="1" dirty="0" smtClean="0">
                <a:latin typeface="Bookman Old Style" panose="02050604050505020204" pitchFamily="18" charset="0"/>
              </a:rPr>
              <a:t>. 59:2 </a:t>
            </a:r>
            <a:endParaRPr lang="ru-RU" sz="2800" b="1" i="1" dirty="0">
              <a:latin typeface="Bookman Old Style" panose="020506040505050202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pic>
        <p:nvPicPr>
          <p:cNvPr id="1027" name="Picture 3" descr="D:\Lisenok\жена патора\Семейный отдел\DSC08030.JPG"/>
          <p:cNvPicPr>
            <a:picLocks noChangeAspect="1" noChangeArrowheads="1"/>
          </p:cNvPicPr>
          <p:nvPr/>
        </p:nvPicPr>
        <p:blipFill>
          <a:blip r:embed="rId4" cstate="print"/>
          <a:srcRect/>
          <a:stretch>
            <a:fillRect/>
          </a:stretch>
        </p:blipFill>
        <p:spPr bwMode="auto">
          <a:xfrm>
            <a:off x="660294" y="1285860"/>
            <a:ext cx="8140424" cy="5214974"/>
          </a:xfrm>
          <a:prstGeom prst="rect">
            <a:avLst/>
          </a:prstGeom>
          <a:noFill/>
          <a:effectLst>
            <a:softEdge rad="6350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500034" y="1285836"/>
            <a:ext cx="8229600" cy="5572164"/>
          </a:xfrm>
        </p:spPr>
        <p:txBody>
          <a:bodyPr/>
          <a:lstStyle/>
          <a:p>
            <a:pPr algn="r">
              <a:buNone/>
            </a:pPr>
            <a:r>
              <a:rPr lang="ru-RU" b="1" i="1" dirty="0" smtClean="0">
                <a:latin typeface="Bookman Old Style" panose="02050604050505020204" pitchFamily="18" charset="0"/>
              </a:rPr>
              <a:t>лишь тогда, когда мы поймем , что сделал и продолжает делать для нас Иисус каждый день, мы сможем обрести способность добиться близости с другим человеком и получить удовлетворение в отношениях.</a:t>
            </a:r>
            <a:endParaRPr lang="ru-RU" i="1" dirty="0">
              <a:latin typeface="Bookman Old Style" panose="020506040505050202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p:txBody>
          <a:bodyPr>
            <a:normAutofit fontScale="90000"/>
          </a:bodyPr>
          <a:lstStyle/>
          <a:p>
            <a:pPr algn="r"/>
            <a:r>
              <a:rPr lang="ru-RU" b="1" i="1" dirty="0" smtClean="0">
                <a:solidFill>
                  <a:srgbClr val="FF0000"/>
                </a:solidFill>
                <a:latin typeface="Bookman Old Style" panose="02050604050505020204" pitchFamily="18" charset="0"/>
              </a:rPr>
              <a:t>Барьеры на пути к единству</a:t>
            </a:r>
            <a:endParaRPr lang="ru-RU" b="1" i="1" dirty="0">
              <a:solidFill>
                <a:srgbClr val="FF0000"/>
              </a:solidFill>
              <a:latin typeface="Bookman Old Style" panose="02050604050505020204" pitchFamily="18" charset="0"/>
            </a:endParaRPr>
          </a:p>
        </p:txBody>
      </p:sp>
      <p:sp>
        <p:nvSpPr>
          <p:cNvPr id="3" name="Содержимое 2"/>
          <p:cNvSpPr>
            <a:spLocks noGrp="1"/>
          </p:cNvSpPr>
          <p:nvPr>
            <p:ph idx="1"/>
          </p:nvPr>
        </p:nvSpPr>
        <p:spPr>
          <a:xfrm>
            <a:off x="1714480" y="2000240"/>
            <a:ext cx="8229600" cy="4525963"/>
          </a:xfrm>
        </p:spPr>
        <p:txBody>
          <a:bodyPr/>
          <a:lstStyle/>
          <a:p>
            <a:pPr>
              <a:lnSpc>
                <a:spcPct val="150000"/>
              </a:lnSpc>
              <a:buFont typeface="Wingdings" panose="05000000000000000000" pitchFamily="2" charset="2"/>
              <a:buChar char="ü"/>
            </a:pPr>
            <a:r>
              <a:rPr lang="ru-RU" sz="3600" b="1" i="1" dirty="0" smtClean="0"/>
              <a:t>Самозащита и страх быть отвергнутым</a:t>
            </a:r>
          </a:p>
          <a:p>
            <a:pPr>
              <a:lnSpc>
                <a:spcPct val="150000"/>
              </a:lnSpc>
              <a:buFont typeface="Wingdings" panose="05000000000000000000" pitchFamily="2" charset="2"/>
              <a:buChar char="ü"/>
            </a:pPr>
            <a:r>
              <a:rPr lang="ru-RU" sz="3600" b="1" i="1" dirty="0" smtClean="0"/>
              <a:t>Грех и эгоизм</a:t>
            </a:r>
          </a:p>
          <a:p>
            <a:pPr>
              <a:lnSpc>
                <a:spcPct val="150000"/>
              </a:lnSpc>
              <a:buFont typeface="Wingdings" panose="05000000000000000000" pitchFamily="2" charset="2"/>
              <a:buChar char="ü"/>
            </a:pPr>
            <a:r>
              <a:rPr lang="ru-RU" sz="3600" b="1" i="1" dirty="0" smtClean="0"/>
              <a:t>Недостаток знаний</a:t>
            </a:r>
          </a:p>
          <a:p>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normAutofit fontScale="90000"/>
          </a:bodyPr>
          <a:lstStyle/>
          <a:p>
            <a:r>
              <a:rPr lang="ru-RU" b="1" i="1" dirty="0" smtClean="0">
                <a:solidFill>
                  <a:srgbClr val="FF0000"/>
                </a:solidFill>
                <a:latin typeface="Bookman Old Style" panose="02050604050505020204" pitchFamily="18" charset="0"/>
              </a:rPr>
              <a:t>Созидание крепкого брака</a:t>
            </a:r>
            <a:endParaRPr lang="ru-RU" b="1" i="1" dirty="0">
              <a:solidFill>
                <a:srgbClr val="FF0000"/>
              </a:solidFill>
              <a:latin typeface="Bookman Old Style" panose="02050604050505020204" pitchFamily="18" charset="0"/>
            </a:endParaRPr>
          </a:p>
        </p:txBody>
      </p:sp>
      <p:sp>
        <p:nvSpPr>
          <p:cNvPr id="3" name="Содержимое 2"/>
          <p:cNvSpPr>
            <a:spLocks noGrp="1"/>
          </p:cNvSpPr>
          <p:nvPr>
            <p:ph idx="1"/>
          </p:nvPr>
        </p:nvSpPr>
        <p:spPr>
          <a:xfrm>
            <a:off x="785754" y="785794"/>
            <a:ext cx="8358246" cy="5357850"/>
          </a:xfrm>
        </p:spPr>
        <p:txBody>
          <a:bodyPr>
            <a:normAutofit lnSpcReduction="10000"/>
          </a:bodyPr>
          <a:lstStyle/>
          <a:p>
            <a:pPr>
              <a:buNone/>
            </a:pPr>
            <a:endParaRPr lang="ru-RU" sz="4700" dirty="0" smtClean="0">
              <a:solidFill>
                <a:srgbClr val="002060"/>
              </a:solidFill>
            </a:endParaRPr>
          </a:p>
          <a:p>
            <a:pPr>
              <a:buFont typeface="Wingdings" panose="05000000000000000000" pitchFamily="2" charset="2"/>
              <a:buChar char="ü"/>
            </a:pPr>
            <a:r>
              <a:rPr lang="ru-RU" sz="4700" b="1" dirty="0" smtClean="0">
                <a:solidFill>
                  <a:srgbClr val="002060"/>
                </a:solidFill>
              </a:rPr>
              <a:t>Возьмите обязательство устранить барьеры в вашем браке и препятствовать их возведению.</a:t>
            </a:r>
          </a:p>
          <a:p>
            <a:pPr algn="r">
              <a:buNone/>
            </a:pPr>
            <a:r>
              <a:rPr lang="ru-RU" sz="4700" b="1" i="1" dirty="0" smtClean="0"/>
              <a:t> </a:t>
            </a:r>
            <a:r>
              <a:rPr lang="ru-RU" sz="4000" b="1" i="1" dirty="0" smtClean="0"/>
              <a:t>«любовью служите друг другу». </a:t>
            </a:r>
          </a:p>
          <a:p>
            <a:pPr algn="r">
              <a:buNone/>
            </a:pPr>
            <a:r>
              <a:rPr lang="ru-RU" sz="4000" b="1" i="1" dirty="0" err="1" smtClean="0"/>
              <a:t>Гал</a:t>
            </a:r>
            <a:r>
              <a:rPr lang="ru-RU" sz="4000" b="1" i="1" dirty="0" smtClean="0"/>
              <a:t>. 5:13</a:t>
            </a:r>
          </a:p>
          <a:p>
            <a:endParaRPr lang="ru-RU" dirty="0" smtClean="0"/>
          </a:p>
          <a:p>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Lisenok\жена патора\Семейный отдел\семинары\images (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28596" y="571480"/>
            <a:ext cx="8358246" cy="6286520"/>
          </a:xfrm>
        </p:spPr>
        <p:txBody>
          <a:bodyPr>
            <a:normAutofit/>
          </a:bodyPr>
          <a:lstStyle/>
          <a:p>
            <a:pPr algn="r">
              <a:buFont typeface="Wingdings" panose="05000000000000000000" pitchFamily="2" charset="2"/>
              <a:buChar char="ü"/>
            </a:pPr>
            <a:r>
              <a:rPr lang="ru-RU" sz="4400" b="1" dirty="0" smtClean="0">
                <a:solidFill>
                  <a:srgbClr val="002060"/>
                </a:solidFill>
              </a:rPr>
              <a:t>Возьмите обязательство сосредоточиться на том, что вы можете сделать, чтобы стать лучшим супругом.</a:t>
            </a:r>
          </a:p>
          <a:p>
            <a:pPr algn="r">
              <a:buFont typeface="Wingdings" panose="05000000000000000000" pitchFamily="2" charset="2"/>
              <a:buChar char="ü"/>
            </a:pPr>
            <a:endParaRPr lang="ru-RU" sz="4400" b="1" dirty="0" smtClean="0">
              <a:solidFill>
                <a:srgbClr val="002060"/>
              </a:solidFill>
            </a:endParaRPr>
          </a:p>
          <a:p>
            <a:pPr algn="ctr">
              <a:buNone/>
            </a:pPr>
            <a:r>
              <a:rPr lang="ru-RU" sz="3600" b="1" i="1" dirty="0" smtClean="0"/>
              <a:t>« Всякий человек да будет скор на </a:t>
            </a:r>
            <a:r>
              <a:rPr lang="ru-RU" sz="3600" b="1" i="1" dirty="0" err="1" smtClean="0"/>
              <a:t>слышание</a:t>
            </a:r>
            <a:r>
              <a:rPr lang="ru-RU" sz="3600" b="1" i="1" dirty="0" smtClean="0"/>
              <a:t>, медлен на слова, медлен на гнев»,</a:t>
            </a:r>
          </a:p>
          <a:p>
            <a:pPr algn="r">
              <a:buNone/>
            </a:pPr>
            <a:r>
              <a:rPr lang="ru-RU" sz="3600" b="1" i="1" dirty="0" smtClean="0"/>
              <a:t> </a:t>
            </a:r>
            <a:r>
              <a:rPr lang="ru-RU" sz="3600" b="1" i="1" dirty="0" err="1" smtClean="0"/>
              <a:t>Иак</a:t>
            </a:r>
            <a:r>
              <a:rPr lang="ru-RU" sz="3600" b="1" i="1" dirty="0" smtClean="0"/>
              <a:t>. 1:19</a:t>
            </a:r>
          </a:p>
          <a:p>
            <a:endParaRPr lang="ru-RU" sz="3600" b="1" i="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Lisenok\жена патора\Семейный отдел\семинары\images (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500034" y="0"/>
            <a:ext cx="8229600" cy="6858000"/>
          </a:xfrm>
        </p:spPr>
        <p:txBody>
          <a:bodyPr>
            <a:normAutofit lnSpcReduction="10000"/>
          </a:bodyPr>
          <a:lstStyle/>
          <a:p>
            <a:pPr algn="r">
              <a:buFont typeface="Wingdings" panose="05000000000000000000" pitchFamily="2" charset="2"/>
              <a:buChar char="ü"/>
            </a:pPr>
            <a:r>
              <a:rPr lang="ru-RU" sz="4800" b="1" dirty="0" smtClean="0">
                <a:solidFill>
                  <a:srgbClr val="002060"/>
                </a:solidFill>
              </a:rPr>
              <a:t>Возьмите обязательство любить вашего супруга/супругу, как любит Бог. </a:t>
            </a:r>
          </a:p>
          <a:p>
            <a:pPr algn="r">
              <a:buNone/>
            </a:pPr>
            <a:r>
              <a:rPr lang="ru-RU" sz="3000" b="1" i="1" dirty="0" smtClean="0"/>
              <a:t>«Любовь </a:t>
            </a:r>
            <a:r>
              <a:rPr lang="ru-RU" sz="3000" b="1" i="1" dirty="0" err="1" smtClean="0"/>
              <a:t>долготерпит</a:t>
            </a:r>
            <a:r>
              <a:rPr lang="ru-RU" sz="3000" b="1" i="1" dirty="0" smtClean="0"/>
              <a:t>, милосердствует, любовь не завидует, любовь не превозносится, не гордится, не бесчинствует, не ищет своего, не раздражается, не мыслит зла, не радуется неправде, а </a:t>
            </a:r>
            <a:r>
              <a:rPr lang="ru-RU" sz="3000" b="1" i="1" dirty="0" err="1" smtClean="0"/>
              <a:t>сорадуется</a:t>
            </a:r>
            <a:r>
              <a:rPr lang="ru-RU" sz="3000" b="1" i="1" dirty="0" smtClean="0"/>
              <a:t> истине; все покрывает, всему верит, всего надеется, все переносит».  </a:t>
            </a:r>
          </a:p>
          <a:p>
            <a:pPr algn="r">
              <a:buNone/>
            </a:pPr>
            <a:r>
              <a:rPr lang="ru-RU" sz="3000" b="1" i="1" dirty="0" smtClean="0"/>
              <a:t>1 </a:t>
            </a:r>
            <a:r>
              <a:rPr lang="ru-RU" sz="3000" b="1" i="1" dirty="0" err="1" smtClean="0"/>
              <a:t>Кор</a:t>
            </a:r>
            <a:r>
              <a:rPr lang="ru-RU" sz="3000" b="1" i="1" dirty="0" smtClean="0"/>
              <a:t>. 13:4-7</a:t>
            </a:r>
          </a:p>
          <a:p>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Lisenok\жена патора\Семейный отдел\семинары\images (1).jpg"/>
          <p:cNvPicPr>
            <a:picLocks noChangeAspect="1" noChangeArrowheads="1"/>
          </p:cNvPicPr>
          <p:nvPr/>
        </p:nvPicPr>
        <p:blipFill>
          <a:blip r:embed="rId2"/>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a:xfrm>
            <a:off x="1428728" y="3000372"/>
            <a:ext cx="8229600" cy="1143000"/>
          </a:xfrm>
        </p:spPr>
        <p:txBody>
          <a:bodyPr>
            <a:normAutofit fontScale="90000"/>
          </a:bodyPr>
          <a:lstStyle/>
          <a:p>
            <a:r>
              <a:rPr lang="ru-RU" dirty="0" smtClean="0"/>
              <a:t>                    </a:t>
            </a:r>
            <a:r>
              <a:rPr lang="ru-RU" sz="6000" b="1" i="1" dirty="0" smtClean="0">
                <a:solidFill>
                  <a:schemeClr val="accent6">
                    <a:lumMod val="50000"/>
                  </a:schemeClr>
                </a:solidFill>
                <a:latin typeface="Bookman Old Style" panose="02050604050505020204" pitchFamily="18" charset="0"/>
                <a:cs typeface="AngsanaUPC" panose="02020603050405020304" pitchFamily="18" charset="-34"/>
              </a:rPr>
              <a:t/>
            </a:r>
            <a:br>
              <a:rPr lang="ru-RU" sz="6000" b="1" i="1" dirty="0" smtClean="0">
                <a:solidFill>
                  <a:schemeClr val="accent6">
                    <a:lumMod val="50000"/>
                  </a:schemeClr>
                </a:solidFill>
                <a:latin typeface="Bookman Old Style" panose="02050604050505020204" pitchFamily="18" charset="0"/>
                <a:cs typeface="AngsanaUPC" panose="02020603050405020304" pitchFamily="18" charset="-34"/>
              </a:rPr>
            </a:br>
            <a:r>
              <a:rPr lang="ru-RU" sz="6000" b="1" i="1" dirty="0" smtClean="0">
                <a:solidFill>
                  <a:schemeClr val="accent6">
                    <a:lumMod val="50000"/>
                  </a:schemeClr>
                </a:solidFill>
                <a:latin typeface="Bookman Old Style" panose="02050604050505020204" pitchFamily="18" charset="0"/>
                <a:cs typeface="AngsanaUPC" panose="02020603050405020304" pitchFamily="18" charset="-34"/>
              </a:rPr>
              <a:t>     Будем</a:t>
            </a:r>
            <a:br>
              <a:rPr lang="ru-RU" sz="6000" b="1" i="1" dirty="0" smtClean="0">
                <a:solidFill>
                  <a:schemeClr val="accent6">
                    <a:lumMod val="50000"/>
                  </a:schemeClr>
                </a:solidFill>
                <a:latin typeface="Bookman Old Style" panose="02050604050505020204" pitchFamily="18" charset="0"/>
                <a:cs typeface="AngsanaUPC" panose="02020603050405020304" pitchFamily="18" charset="-34"/>
              </a:rPr>
            </a:br>
            <a:r>
              <a:rPr lang="ru-RU" sz="6000" b="1" i="1" dirty="0" smtClean="0">
                <a:solidFill>
                  <a:schemeClr val="accent6">
                    <a:lumMod val="50000"/>
                  </a:schemeClr>
                </a:solidFill>
                <a:latin typeface="Bookman Old Style" panose="02050604050505020204" pitchFamily="18" charset="0"/>
                <a:cs typeface="AngsanaUPC" panose="02020603050405020304" pitchFamily="18" charset="-34"/>
              </a:rPr>
              <a:t>счастливы !</a:t>
            </a:r>
            <a:endParaRPr lang="ru-RU" sz="6000" b="1" i="1" dirty="0">
              <a:solidFill>
                <a:schemeClr val="accent6">
                  <a:lumMod val="50000"/>
                </a:schemeClr>
              </a:solidFill>
              <a:latin typeface="Bookman Old Style" panose="02050604050505020204" pitchFamily="18" charset="0"/>
              <a:cs typeface="AngsanaUPC" panose="02020603050405020304" pitchFamily="18" charset="-3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1026" name="Picture 2" descr="D:\Lisenok\жена патора\Семейный отдел\семинары\1.jpg"/>
          <p:cNvPicPr>
            <a:picLocks noChangeAspect="1" noChangeArrowheads="1"/>
          </p:cNvPicPr>
          <p:nvPr/>
        </p:nvPicPr>
        <p:blipFill>
          <a:blip r:embed="rId4"/>
          <a:srcRect/>
          <a:stretch>
            <a:fillRect/>
          </a:stretch>
        </p:blipFill>
        <p:spPr bwMode="auto">
          <a:xfrm>
            <a:off x="348723" y="419672"/>
            <a:ext cx="4080401" cy="6081162"/>
          </a:xfrm>
          <a:prstGeom prst="rect">
            <a:avLst/>
          </a:prstGeom>
          <a:noFill/>
        </p:spPr>
      </p:pic>
      <p:pic>
        <p:nvPicPr>
          <p:cNvPr id="1027" name="Picture 3" descr="D:\Lisenok\жена патора\Семейный отдел\семинары\2.jpg"/>
          <p:cNvPicPr>
            <a:picLocks noChangeAspect="1" noChangeArrowheads="1"/>
          </p:cNvPicPr>
          <p:nvPr/>
        </p:nvPicPr>
        <p:blipFill>
          <a:blip r:embed="rId5"/>
          <a:srcRect/>
          <a:stretch>
            <a:fillRect/>
          </a:stretch>
        </p:blipFill>
        <p:spPr bwMode="auto">
          <a:xfrm>
            <a:off x="4504507" y="429581"/>
            <a:ext cx="4282335" cy="6071253"/>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2050" name="Picture 2" descr="D:\Lisenok\жена патора\Семейный отдел\семинары\1465390314_how-couples-can-argue-better.jpg"/>
          <p:cNvPicPr>
            <a:picLocks noChangeAspect="1" noChangeArrowheads="1"/>
          </p:cNvPicPr>
          <p:nvPr/>
        </p:nvPicPr>
        <p:blipFill>
          <a:blip r:embed="rId4"/>
          <a:srcRect/>
          <a:stretch>
            <a:fillRect/>
          </a:stretch>
        </p:blipFill>
        <p:spPr bwMode="auto">
          <a:xfrm>
            <a:off x="1714480" y="1571612"/>
            <a:ext cx="7049570" cy="4687964"/>
          </a:xfrm>
          <a:prstGeom prst="rect">
            <a:avLst/>
          </a:prstGeom>
          <a:noFill/>
          <a:effectLst>
            <a:softEdge rad="6350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3075" name="Picture 3" descr="D:\Lisenok\жена патора\Семейный отдел\семинары\автомоби-ь-на-обочине-еса-49145002.jpg"/>
          <p:cNvPicPr>
            <a:picLocks noChangeAspect="1" noChangeArrowheads="1"/>
          </p:cNvPicPr>
          <p:nvPr/>
        </p:nvPicPr>
        <p:blipFill>
          <a:blip r:embed="rId4"/>
          <a:srcRect/>
          <a:stretch>
            <a:fillRect/>
          </a:stretch>
        </p:blipFill>
        <p:spPr bwMode="auto">
          <a:xfrm>
            <a:off x="1357290" y="1428736"/>
            <a:ext cx="7257569" cy="4824205"/>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6" name="Заголовок 5"/>
          <p:cNvSpPr>
            <a:spLocks noGrp="1"/>
          </p:cNvSpPr>
          <p:nvPr>
            <p:ph type="title"/>
          </p:nvPr>
        </p:nvSpPr>
        <p:spPr>
          <a:xfrm>
            <a:off x="914400" y="357166"/>
            <a:ext cx="8229600" cy="1143000"/>
          </a:xfrm>
        </p:spPr>
        <p:txBody>
          <a:bodyPr>
            <a:normAutofit/>
          </a:bodyPr>
          <a:lstStyle/>
          <a:p>
            <a:r>
              <a:rPr lang="ru-RU" sz="5400" b="1" i="1" dirty="0" smtClean="0">
                <a:solidFill>
                  <a:srgbClr val="FF0000"/>
                </a:solidFill>
                <a:latin typeface="Bookman Old Style" panose="02050604050505020204" pitchFamily="18" charset="0"/>
              </a:rPr>
              <a:t>Хорошая</a:t>
            </a:r>
            <a:r>
              <a:rPr lang="ru-RU" sz="5400" b="1" i="1" dirty="0" smtClean="0">
                <a:solidFill>
                  <a:srgbClr val="002060"/>
                </a:solidFill>
                <a:latin typeface="Bookman Old Style" panose="02050604050505020204" pitchFamily="18" charset="0"/>
              </a:rPr>
              <a:t> новость!!!</a:t>
            </a:r>
            <a:endParaRPr lang="ru-RU" sz="5400" b="1" i="1" dirty="0">
              <a:solidFill>
                <a:srgbClr val="002060"/>
              </a:solidFill>
              <a:latin typeface="Bookman Old Style" panose="02050604050505020204" pitchFamily="18" charset="0"/>
            </a:endParaRPr>
          </a:p>
        </p:txBody>
      </p:sp>
      <p:pic>
        <p:nvPicPr>
          <p:cNvPr id="5" name="Picture 2" descr="D:\Lisenok\жена патора\Семейный отдел\семинары\familychurch2.jpg"/>
          <p:cNvPicPr>
            <a:picLocks noGrp="1" noChangeAspect="1" noChangeArrowheads="1"/>
          </p:cNvPicPr>
          <p:nvPr>
            <p:ph idx="4294967295"/>
          </p:nvPr>
        </p:nvPicPr>
        <p:blipFill>
          <a:blip r:embed="rId4"/>
          <a:srcRect/>
          <a:stretch>
            <a:fillRect/>
          </a:stretch>
        </p:blipFill>
        <p:spPr bwMode="auto">
          <a:xfrm>
            <a:off x="1071538" y="1714488"/>
            <a:ext cx="7689850" cy="4500562"/>
          </a:xfrm>
          <a:prstGeom prst="rect">
            <a:avLst/>
          </a:prstGeom>
          <a:noFill/>
          <a:effectLst>
            <a:softEdge rad="6350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500034" y="500042"/>
            <a:ext cx="8229600" cy="1143000"/>
          </a:xfrm>
        </p:spPr>
        <p:txBody>
          <a:bodyPr>
            <a:noAutofit/>
          </a:bodyPr>
          <a:lstStyle/>
          <a:p>
            <a:r>
              <a:rPr lang="ru-RU" b="1" i="1" dirty="0" smtClean="0">
                <a:solidFill>
                  <a:schemeClr val="tx2">
                    <a:lumMod val="50000"/>
                  </a:schemeClr>
                </a:solidFill>
                <a:latin typeface="Bookman Old Style" panose="02050604050505020204" pitchFamily="18" charset="0"/>
              </a:rPr>
              <a:t>Дилемма современного брака</a:t>
            </a:r>
            <a:endParaRPr lang="ru-RU" b="1" i="1" dirty="0">
              <a:solidFill>
                <a:schemeClr val="tx2">
                  <a:lumMod val="50000"/>
                </a:schemeClr>
              </a:solidFill>
              <a:latin typeface="Bookman Old Style" panose="02050604050505020204" pitchFamily="18" charset="0"/>
            </a:endParaRPr>
          </a:p>
        </p:txBody>
      </p:sp>
      <p:sp>
        <p:nvSpPr>
          <p:cNvPr id="3" name="Содержимое 2"/>
          <p:cNvSpPr>
            <a:spLocks noGrp="1"/>
          </p:cNvSpPr>
          <p:nvPr>
            <p:ph idx="1"/>
          </p:nvPr>
        </p:nvSpPr>
        <p:spPr>
          <a:xfrm>
            <a:off x="500034" y="2332037"/>
            <a:ext cx="8229600" cy="4525963"/>
          </a:xfrm>
        </p:spPr>
        <p:txBody>
          <a:bodyPr/>
          <a:lstStyle/>
          <a:p>
            <a:pPr algn="r">
              <a:buNone/>
            </a:pPr>
            <a:r>
              <a:rPr lang="ru-RU" sz="3600" b="1" i="1" dirty="0" smtClean="0">
                <a:solidFill>
                  <a:schemeClr val="accent6">
                    <a:lumMod val="50000"/>
                  </a:schemeClr>
                </a:solidFill>
              </a:rPr>
              <a:t>«Потому </a:t>
            </a:r>
            <a:r>
              <a:rPr lang="ru-RU" sz="3600" b="1" i="1" dirty="0" smtClean="0">
                <a:solidFill>
                  <a:srgbClr val="FF0000"/>
                </a:solidFill>
              </a:rPr>
              <a:t>оставит</a:t>
            </a:r>
            <a:r>
              <a:rPr lang="ru-RU" sz="3600" b="1" i="1" dirty="0" smtClean="0">
                <a:solidFill>
                  <a:schemeClr val="accent6">
                    <a:lumMod val="50000"/>
                  </a:schemeClr>
                </a:solidFill>
              </a:rPr>
              <a:t> человек отца своего и мать свою и </a:t>
            </a:r>
            <a:r>
              <a:rPr lang="ru-RU" sz="3600" b="1" i="1" dirty="0" smtClean="0">
                <a:solidFill>
                  <a:srgbClr val="FF0000"/>
                </a:solidFill>
              </a:rPr>
              <a:t>прилепится</a:t>
            </a:r>
            <a:r>
              <a:rPr lang="ru-RU" sz="3600" b="1" i="1" dirty="0" smtClean="0">
                <a:solidFill>
                  <a:schemeClr val="accent6">
                    <a:lumMod val="50000"/>
                  </a:schemeClr>
                </a:solidFill>
              </a:rPr>
              <a:t> к жене своей; и будут одна плоть». Быт. 2:24</a:t>
            </a:r>
          </a:p>
          <a:p>
            <a:pPr algn="ctr">
              <a:buNone/>
            </a:pPr>
            <a:r>
              <a:rPr lang="ru-RU" sz="3600" b="1" i="1" dirty="0" smtClean="0">
                <a:solidFill>
                  <a:schemeClr val="accent2">
                    <a:lumMod val="50000"/>
                  </a:schemeClr>
                </a:solidFill>
              </a:rPr>
              <a:t>«так что они уже не двое, но одна плоть. Итак, что Бог сочетал, того человек да не разлучает». </a:t>
            </a:r>
            <a:r>
              <a:rPr lang="ru-RU" sz="3600" b="1" i="1" dirty="0" err="1" smtClean="0">
                <a:solidFill>
                  <a:schemeClr val="accent2">
                    <a:lumMod val="50000"/>
                  </a:schemeClr>
                </a:solidFill>
              </a:rPr>
              <a:t>Мф</a:t>
            </a:r>
            <a:r>
              <a:rPr lang="ru-RU" sz="3600" b="1" i="1" dirty="0" smtClean="0">
                <a:solidFill>
                  <a:schemeClr val="accent2">
                    <a:lumMod val="50000"/>
                  </a:schemeClr>
                </a:solidFill>
              </a:rPr>
              <a:t>. 19:6</a:t>
            </a:r>
          </a:p>
          <a:p>
            <a:pPr>
              <a:buNone/>
            </a:pPr>
            <a:endParaRPr lang="ru-RU" b="1" i="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graphicFrame>
        <p:nvGraphicFramePr>
          <p:cNvPr id="5" name="Таблица 4"/>
          <p:cNvGraphicFramePr>
            <a:graphicFrameLocks noGrp="1"/>
          </p:cNvGraphicFramePr>
          <p:nvPr/>
        </p:nvGraphicFramePr>
        <p:xfrm>
          <a:off x="928662" y="42725"/>
          <a:ext cx="7286676" cy="6815275"/>
        </p:xfrm>
        <a:graphic>
          <a:graphicData uri="http://schemas.openxmlformats.org/drawingml/2006/table">
            <a:tbl>
              <a:tblPr firstRow="1" bandRow="1">
                <a:tableStyleId>{5C22544A-7EE6-4342-B048-85BDC9FD1C3A}</a:tableStyleId>
              </a:tblPr>
              <a:tblGrid>
                <a:gridCol w="2428892">
                  <a:extLst>
                    <a:ext uri="{9D8B030D-6E8A-4147-A177-3AD203B41FA5}">
                      <a16:colId xmlns:a16="http://schemas.microsoft.com/office/drawing/2014/main" val="20000"/>
                    </a:ext>
                  </a:extLst>
                </a:gridCol>
                <a:gridCol w="2428892">
                  <a:extLst>
                    <a:ext uri="{9D8B030D-6E8A-4147-A177-3AD203B41FA5}">
                      <a16:colId xmlns:a16="http://schemas.microsoft.com/office/drawing/2014/main" val="20001"/>
                    </a:ext>
                  </a:extLst>
                </a:gridCol>
                <a:gridCol w="2428892">
                  <a:extLst>
                    <a:ext uri="{9D8B030D-6E8A-4147-A177-3AD203B41FA5}">
                      <a16:colId xmlns:a16="http://schemas.microsoft.com/office/drawing/2014/main" val="20002"/>
                    </a:ext>
                  </a:extLst>
                </a:gridCol>
              </a:tblGrid>
              <a:tr h="322894">
                <a:tc>
                  <a:txBody>
                    <a:bodyPr/>
                    <a:lstStyle/>
                    <a:p>
                      <a:pPr algn="ctr"/>
                      <a:r>
                        <a:rPr lang="ru-RU" sz="2400" b="1" i="1" dirty="0" smtClean="0">
                          <a:solidFill>
                            <a:schemeClr val="tx1">
                              <a:lumMod val="95000"/>
                              <a:lumOff val="5000"/>
                            </a:schemeClr>
                          </a:solidFill>
                        </a:rPr>
                        <a:t>Традиционный подход</a:t>
                      </a:r>
                      <a:endParaRPr lang="ru-RU" sz="2400" b="1" i="1" dirty="0">
                        <a:solidFill>
                          <a:schemeClr val="tx1">
                            <a:lumMod val="95000"/>
                            <a:lumOff val="5000"/>
                          </a:schemeClr>
                        </a:solidFill>
                      </a:endParaRPr>
                    </a:p>
                  </a:txBody>
                  <a:tcPr/>
                </a:tc>
                <a:tc>
                  <a:txBody>
                    <a:bodyPr/>
                    <a:lstStyle/>
                    <a:p>
                      <a:pPr algn="ctr"/>
                      <a:r>
                        <a:rPr lang="ru-RU" sz="2400" b="1" i="1" dirty="0" smtClean="0">
                          <a:solidFill>
                            <a:srgbClr val="FF0000"/>
                          </a:solidFill>
                        </a:rPr>
                        <a:t>Библейский подход</a:t>
                      </a:r>
                      <a:endParaRPr lang="ru-RU" sz="2400" b="1" i="1" dirty="0">
                        <a:solidFill>
                          <a:srgbClr val="FF0000"/>
                        </a:solidFill>
                      </a:endParaRPr>
                    </a:p>
                  </a:txBody>
                  <a:tcPr/>
                </a:tc>
                <a:tc>
                  <a:txBody>
                    <a:bodyPr/>
                    <a:lstStyle/>
                    <a:p>
                      <a:pPr algn="ctr"/>
                      <a:r>
                        <a:rPr lang="ru-RU" sz="2400" b="1" i="1" dirty="0" smtClean="0">
                          <a:solidFill>
                            <a:schemeClr val="accent4">
                              <a:lumMod val="50000"/>
                            </a:schemeClr>
                          </a:solidFill>
                        </a:rPr>
                        <a:t>Современный подход</a:t>
                      </a:r>
                      <a:endParaRPr lang="ru-RU" sz="2400" b="1" i="1" dirty="0">
                        <a:solidFill>
                          <a:schemeClr val="accent4">
                            <a:lumMod val="50000"/>
                          </a:schemeClr>
                        </a:solidFill>
                      </a:endParaRPr>
                    </a:p>
                  </a:txBody>
                  <a:tcPr/>
                </a:tc>
                <a:extLst>
                  <a:ext uri="{0D108BD9-81ED-4DB2-BD59-A6C34878D82A}">
                    <a16:rowId xmlns:a16="http://schemas.microsoft.com/office/drawing/2014/main" val="10000"/>
                  </a:ext>
                </a:extLst>
              </a:tr>
              <a:tr h="1154927">
                <a:tc>
                  <a:txBody>
                    <a:bodyPr/>
                    <a:lstStyle/>
                    <a:p>
                      <a:pPr algn="ctr"/>
                      <a:r>
                        <a:rPr lang="ru-RU" sz="2400" b="0" dirty="0" smtClean="0">
                          <a:solidFill>
                            <a:schemeClr val="tx1">
                              <a:lumMod val="95000"/>
                              <a:lumOff val="5000"/>
                            </a:schemeClr>
                          </a:solidFill>
                        </a:rPr>
                        <a:t>Обязательство (перед институтом)</a:t>
                      </a:r>
                      <a:endParaRPr lang="ru-RU" sz="2400" b="0" dirty="0">
                        <a:solidFill>
                          <a:schemeClr val="tx1">
                            <a:lumMod val="95000"/>
                            <a:lumOff val="5000"/>
                          </a:schemeClr>
                        </a:solidFill>
                      </a:endParaRPr>
                    </a:p>
                  </a:txBody>
                  <a:tcPr/>
                </a:tc>
                <a:tc>
                  <a:txBody>
                    <a:bodyPr/>
                    <a:lstStyle/>
                    <a:p>
                      <a:pPr algn="ctr"/>
                      <a:r>
                        <a:rPr lang="ru-RU" sz="2400" dirty="0" smtClean="0">
                          <a:solidFill>
                            <a:srgbClr val="FF0000"/>
                          </a:solidFill>
                        </a:rPr>
                        <a:t>Завет (между мужем и женой)</a:t>
                      </a:r>
                      <a:endParaRPr lang="ru-RU" sz="2400" dirty="0">
                        <a:solidFill>
                          <a:srgbClr val="FF0000"/>
                        </a:solidFill>
                      </a:endParaRPr>
                    </a:p>
                  </a:txBody>
                  <a:tcPr/>
                </a:tc>
                <a:tc>
                  <a:txBody>
                    <a:bodyPr/>
                    <a:lstStyle/>
                    <a:p>
                      <a:pPr algn="ctr"/>
                      <a:r>
                        <a:rPr lang="ru-RU" sz="2400" dirty="0" smtClean="0">
                          <a:solidFill>
                            <a:schemeClr val="accent5">
                              <a:lumMod val="50000"/>
                            </a:schemeClr>
                          </a:solidFill>
                        </a:rPr>
                        <a:t>Контракт  (самореализация)</a:t>
                      </a:r>
                      <a:endParaRPr lang="ru-RU" sz="2400" dirty="0">
                        <a:solidFill>
                          <a:schemeClr val="accent5">
                            <a:lumMod val="50000"/>
                          </a:schemeClr>
                        </a:solidFill>
                      </a:endParaRPr>
                    </a:p>
                  </a:txBody>
                  <a:tcPr/>
                </a:tc>
                <a:extLst>
                  <a:ext uri="{0D108BD9-81ED-4DB2-BD59-A6C34878D82A}">
                    <a16:rowId xmlns:a16="http://schemas.microsoft.com/office/drawing/2014/main" val="10001"/>
                  </a:ext>
                </a:extLst>
              </a:tr>
              <a:tr h="780235">
                <a:tc>
                  <a:txBody>
                    <a:bodyPr/>
                    <a:lstStyle/>
                    <a:p>
                      <a:pPr algn="ctr"/>
                      <a:r>
                        <a:rPr lang="ru-RU" sz="2400" b="0" dirty="0" smtClean="0">
                          <a:solidFill>
                            <a:schemeClr val="tx1">
                              <a:lumMod val="95000"/>
                              <a:lumOff val="5000"/>
                            </a:schemeClr>
                          </a:solidFill>
                        </a:rPr>
                        <a:t>принудительный</a:t>
                      </a:r>
                      <a:endParaRPr lang="ru-RU" sz="2400" b="0" dirty="0">
                        <a:solidFill>
                          <a:schemeClr val="tx1">
                            <a:lumMod val="95000"/>
                            <a:lumOff val="5000"/>
                          </a:schemeClr>
                        </a:solidFill>
                      </a:endParaRPr>
                    </a:p>
                  </a:txBody>
                  <a:tcPr/>
                </a:tc>
                <a:tc>
                  <a:txBody>
                    <a:bodyPr/>
                    <a:lstStyle/>
                    <a:p>
                      <a:pPr algn="ctr"/>
                      <a:r>
                        <a:rPr lang="ru-RU" sz="2400" dirty="0" smtClean="0">
                          <a:solidFill>
                            <a:srgbClr val="FF0000"/>
                          </a:solidFill>
                        </a:rPr>
                        <a:t>целостный</a:t>
                      </a:r>
                      <a:endParaRPr lang="ru-RU" sz="2400" dirty="0">
                        <a:solidFill>
                          <a:srgbClr val="FF0000"/>
                        </a:solidFill>
                      </a:endParaRPr>
                    </a:p>
                  </a:txBody>
                  <a:tcPr/>
                </a:tc>
                <a:tc>
                  <a:txBody>
                    <a:bodyPr/>
                    <a:lstStyle/>
                    <a:p>
                      <a:pPr algn="ctr"/>
                      <a:r>
                        <a:rPr lang="ru-RU" sz="2400" dirty="0" smtClean="0">
                          <a:solidFill>
                            <a:schemeClr val="accent5">
                              <a:lumMod val="50000"/>
                            </a:schemeClr>
                          </a:solidFill>
                        </a:rPr>
                        <a:t>Разъединенный</a:t>
                      </a:r>
                      <a:endParaRPr lang="ru-RU" sz="2400" dirty="0">
                        <a:solidFill>
                          <a:schemeClr val="accent5">
                            <a:lumMod val="50000"/>
                          </a:schemeClr>
                        </a:solidFill>
                      </a:endParaRPr>
                    </a:p>
                  </a:txBody>
                  <a:tcPr/>
                </a:tc>
                <a:extLst>
                  <a:ext uri="{0D108BD9-81ED-4DB2-BD59-A6C34878D82A}">
                    <a16:rowId xmlns:a16="http://schemas.microsoft.com/office/drawing/2014/main" val="10002"/>
                  </a:ext>
                </a:extLst>
              </a:tr>
              <a:tr h="1154927">
                <a:tc>
                  <a:txBody>
                    <a:bodyPr/>
                    <a:lstStyle/>
                    <a:p>
                      <a:pPr algn="ctr"/>
                      <a:r>
                        <a:rPr lang="ru-RU" sz="2400" b="0" dirty="0" smtClean="0">
                          <a:solidFill>
                            <a:schemeClr val="tx1">
                              <a:lumMod val="95000"/>
                              <a:lumOff val="5000"/>
                            </a:schemeClr>
                          </a:solidFill>
                        </a:rPr>
                        <a:t>Секс по обязанности</a:t>
                      </a:r>
                      <a:endParaRPr lang="ru-RU" sz="2400" b="0" dirty="0">
                        <a:solidFill>
                          <a:schemeClr val="tx1">
                            <a:lumMod val="95000"/>
                            <a:lumOff val="5000"/>
                          </a:schemeClr>
                        </a:solidFill>
                      </a:endParaRPr>
                    </a:p>
                  </a:txBody>
                  <a:tcPr/>
                </a:tc>
                <a:tc>
                  <a:txBody>
                    <a:bodyPr/>
                    <a:lstStyle/>
                    <a:p>
                      <a:pPr algn="ctr"/>
                      <a:r>
                        <a:rPr lang="ru-RU" sz="2400" dirty="0" smtClean="0">
                          <a:solidFill>
                            <a:srgbClr val="FF0000"/>
                          </a:solidFill>
                        </a:rPr>
                        <a:t>Нежный секс (взаимное удовольствие)</a:t>
                      </a:r>
                      <a:endParaRPr lang="ru-RU" sz="2400" dirty="0">
                        <a:solidFill>
                          <a:srgbClr val="FF0000"/>
                        </a:solidFill>
                      </a:endParaRPr>
                    </a:p>
                  </a:txBody>
                  <a:tcPr/>
                </a:tc>
                <a:tc>
                  <a:txBody>
                    <a:bodyPr/>
                    <a:lstStyle/>
                    <a:p>
                      <a:pPr algn="ctr"/>
                      <a:r>
                        <a:rPr lang="ru-RU" sz="2400" dirty="0" smtClean="0">
                          <a:solidFill>
                            <a:schemeClr val="accent5">
                              <a:lumMod val="50000"/>
                            </a:schemeClr>
                          </a:solidFill>
                        </a:rPr>
                        <a:t>Эгоцентричный секс (личное удовольствие)</a:t>
                      </a:r>
                      <a:endParaRPr lang="ru-RU" sz="2400" dirty="0">
                        <a:solidFill>
                          <a:schemeClr val="accent5">
                            <a:lumMod val="50000"/>
                          </a:schemeClr>
                        </a:solidFill>
                      </a:endParaRPr>
                    </a:p>
                  </a:txBody>
                  <a:tcPr/>
                </a:tc>
                <a:extLst>
                  <a:ext uri="{0D108BD9-81ED-4DB2-BD59-A6C34878D82A}">
                    <a16:rowId xmlns:a16="http://schemas.microsoft.com/office/drawing/2014/main" val="10003"/>
                  </a:ext>
                </a:extLst>
              </a:tr>
              <a:tr h="799565">
                <a:tc>
                  <a:txBody>
                    <a:bodyPr/>
                    <a:lstStyle/>
                    <a:p>
                      <a:pPr algn="ctr"/>
                      <a:r>
                        <a:rPr lang="ru-RU" sz="2400" b="0" dirty="0" smtClean="0">
                          <a:solidFill>
                            <a:schemeClr val="tx1">
                              <a:lumMod val="95000"/>
                              <a:lumOff val="5000"/>
                            </a:schemeClr>
                          </a:solidFill>
                        </a:rPr>
                        <a:t>жесткий</a:t>
                      </a:r>
                      <a:endParaRPr lang="ru-RU" sz="2400" b="0" dirty="0">
                        <a:solidFill>
                          <a:schemeClr val="tx1">
                            <a:lumMod val="95000"/>
                            <a:lumOff val="5000"/>
                          </a:schemeClr>
                        </a:solidFill>
                      </a:endParaRPr>
                    </a:p>
                  </a:txBody>
                  <a:tcPr/>
                </a:tc>
                <a:tc>
                  <a:txBody>
                    <a:bodyPr/>
                    <a:lstStyle/>
                    <a:p>
                      <a:pPr algn="ctr"/>
                      <a:r>
                        <a:rPr lang="ru-RU" sz="2400" dirty="0" smtClean="0">
                          <a:solidFill>
                            <a:srgbClr val="FF0000"/>
                          </a:solidFill>
                        </a:rPr>
                        <a:t>Приспосабливаемый/гибкий</a:t>
                      </a:r>
                      <a:endParaRPr lang="ru-RU" sz="2400" dirty="0">
                        <a:solidFill>
                          <a:srgbClr val="FF0000"/>
                        </a:solidFill>
                      </a:endParaRPr>
                    </a:p>
                  </a:txBody>
                  <a:tcPr/>
                </a:tc>
                <a:tc>
                  <a:txBody>
                    <a:bodyPr/>
                    <a:lstStyle/>
                    <a:p>
                      <a:pPr algn="ctr"/>
                      <a:r>
                        <a:rPr lang="ru-RU" sz="2400" dirty="0" smtClean="0">
                          <a:solidFill>
                            <a:schemeClr val="accent5">
                              <a:lumMod val="50000"/>
                            </a:schemeClr>
                          </a:solidFill>
                        </a:rPr>
                        <a:t>Хаотичный (без</a:t>
                      </a:r>
                      <a:r>
                        <a:rPr lang="ru-RU" sz="2400" baseline="0" dirty="0" smtClean="0">
                          <a:solidFill>
                            <a:schemeClr val="accent5">
                              <a:lumMod val="50000"/>
                            </a:schemeClr>
                          </a:solidFill>
                        </a:rPr>
                        <a:t> правил</a:t>
                      </a:r>
                      <a:r>
                        <a:rPr lang="ru-RU" sz="2400" dirty="0" smtClean="0">
                          <a:solidFill>
                            <a:schemeClr val="accent5">
                              <a:lumMod val="50000"/>
                            </a:schemeClr>
                          </a:solidFill>
                        </a:rPr>
                        <a:t>)</a:t>
                      </a:r>
                      <a:endParaRPr lang="ru-RU" sz="2400" dirty="0">
                        <a:solidFill>
                          <a:schemeClr val="accent5">
                            <a:lumMod val="50000"/>
                          </a:schemeClr>
                        </a:solidFill>
                      </a:endParaRPr>
                    </a:p>
                  </a:txBody>
                  <a:tcPr/>
                </a:tc>
                <a:extLst>
                  <a:ext uri="{0D108BD9-81ED-4DB2-BD59-A6C34878D82A}">
                    <a16:rowId xmlns:a16="http://schemas.microsoft.com/office/drawing/2014/main" val="10004"/>
                  </a:ext>
                </a:extLst>
              </a:tr>
              <a:tr h="799565">
                <a:tc>
                  <a:txBody>
                    <a:bodyPr/>
                    <a:lstStyle/>
                    <a:p>
                      <a:pPr algn="ctr"/>
                      <a:r>
                        <a:rPr lang="ru-RU" sz="2400" b="0" dirty="0" smtClean="0">
                          <a:solidFill>
                            <a:schemeClr val="tx1">
                              <a:lumMod val="95000"/>
                              <a:lumOff val="5000"/>
                            </a:schemeClr>
                          </a:solidFill>
                        </a:rPr>
                        <a:t>Сосредоточенный на мужчине</a:t>
                      </a:r>
                      <a:endParaRPr lang="ru-RU" sz="2400" b="0" dirty="0">
                        <a:solidFill>
                          <a:schemeClr val="tx1">
                            <a:lumMod val="95000"/>
                            <a:lumOff val="5000"/>
                          </a:schemeClr>
                        </a:solidFill>
                      </a:endParaRPr>
                    </a:p>
                  </a:txBody>
                  <a:tcPr/>
                </a:tc>
                <a:tc>
                  <a:txBody>
                    <a:bodyPr/>
                    <a:lstStyle/>
                    <a:p>
                      <a:pPr algn="ctr"/>
                      <a:r>
                        <a:rPr lang="ru-RU" sz="2400" dirty="0" smtClean="0">
                          <a:solidFill>
                            <a:srgbClr val="FF0000"/>
                          </a:solidFill>
                        </a:rPr>
                        <a:t>Сосредоточен на отношениях</a:t>
                      </a:r>
                      <a:endParaRPr lang="ru-RU" sz="2400" dirty="0">
                        <a:solidFill>
                          <a:srgbClr val="FF0000"/>
                        </a:solidFill>
                      </a:endParaRPr>
                    </a:p>
                  </a:txBody>
                  <a:tcPr/>
                </a:tc>
                <a:tc>
                  <a:txBody>
                    <a:bodyPr/>
                    <a:lstStyle/>
                    <a:p>
                      <a:pPr algn="ctr"/>
                      <a:r>
                        <a:rPr lang="ru-RU" sz="2400" dirty="0" smtClean="0">
                          <a:solidFill>
                            <a:schemeClr val="accent5">
                              <a:lumMod val="50000"/>
                            </a:schemeClr>
                          </a:solidFill>
                        </a:rPr>
                        <a:t>Эгоцентричный</a:t>
                      </a:r>
                      <a:endParaRPr lang="ru-RU" sz="2400" dirty="0">
                        <a:solidFill>
                          <a:schemeClr val="accent5">
                            <a:lumMod val="50000"/>
                          </a:schemeClr>
                        </a:solidFill>
                      </a:endParaRPr>
                    </a:p>
                  </a:txBody>
                  <a:tcPr/>
                </a:tc>
                <a:extLst>
                  <a:ext uri="{0D108BD9-81ED-4DB2-BD59-A6C34878D82A}">
                    <a16:rowId xmlns:a16="http://schemas.microsoft.com/office/drawing/2014/main" val="10005"/>
                  </a:ext>
                </a:extLst>
              </a:tr>
              <a:tr h="1154927">
                <a:tc>
                  <a:txBody>
                    <a:bodyPr/>
                    <a:lstStyle/>
                    <a:p>
                      <a:pPr algn="ctr"/>
                      <a:r>
                        <a:rPr lang="ru-RU" sz="2400" b="0" dirty="0" smtClean="0">
                          <a:solidFill>
                            <a:schemeClr val="tx1">
                              <a:lumMod val="95000"/>
                              <a:lumOff val="5000"/>
                            </a:schemeClr>
                          </a:solidFill>
                        </a:rPr>
                        <a:t>Стиль общения (официальные заявления)</a:t>
                      </a:r>
                      <a:endParaRPr lang="ru-RU" sz="2400" b="0" dirty="0">
                        <a:solidFill>
                          <a:schemeClr val="tx1">
                            <a:lumMod val="95000"/>
                            <a:lumOff val="5000"/>
                          </a:schemeClr>
                        </a:solidFill>
                      </a:endParaRPr>
                    </a:p>
                  </a:txBody>
                  <a:tcPr/>
                </a:tc>
                <a:tc>
                  <a:txBody>
                    <a:bodyPr/>
                    <a:lstStyle/>
                    <a:p>
                      <a:pPr algn="ctr"/>
                      <a:r>
                        <a:rPr lang="ru-RU" sz="2400" dirty="0" smtClean="0">
                          <a:solidFill>
                            <a:srgbClr val="FF0000"/>
                          </a:solidFill>
                        </a:rPr>
                        <a:t>Обсуждение (переговоры)</a:t>
                      </a:r>
                      <a:endParaRPr lang="ru-RU" sz="2400" dirty="0">
                        <a:solidFill>
                          <a:srgbClr val="FF0000"/>
                        </a:solidFill>
                      </a:endParaRPr>
                    </a:p>
                  </a:txBody>
                  <a:tcPr/>
                </a:tc>
                <a:tc>
                  <a:txBody>
                    <a:bodyPr/>
                    <a:lstStyle/>
                    <a:p>
                      <a:pPr algn="ctr"/>
                      <a:r>
                        <a:rPr lang="ru-RU" sz="2400" dirty="0" smtClean="0">
                          <a:solidFill>
                            <a:schemeClr val="accent5">
                              <a:lumMod val="50000"/>
                            </a:schemeClr>
                          </a:solidFill>
                        </a:rPr>
                        <a:t>Требования (безвыходное положение)</a:t>
                      </a:r>
                      <a:endParaRPr lang="ru-RU" sz="2400" dirty="0">
                        <a:solidFill>
                          <a:schemeClr val="accent5">
                            <a:lumMod val="50000"/>
                          </a:schemeClr>
                        </a:solidFill>
                      </a:endParaRPr>
                    </a:p>
                  </a:txBody>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Lisenok\жена патора\Семейный отдел\семинары\images (1).jpg"/>
          <p:cNvPicPr>
            <a:picLocks noChangeAspect="1" noChangeArrowheads="1"/>
          </p:cNvPicPr>
          <p:nvPr/>
        </p:nvPicPr>
        <p:blipFill>
          <a:blip r:embed="rId3"/>
          <a:srcRect/>
          <a:stretch>
            <a:fillRect/>
          </a:stretch>
        </p:blipFill>
        <p:spPr bwMode="auto">
          <a:xfrm>
            <a:off x="-26173" y="0"/>
            <a:ext cx="9170173" cy="6858000"/>
          </a:xfrm>
          <a:prstGeom prst="rect">
            <a:avLst/>
          </a:prstGeom>
          <a:noFill/>
        </p:spPr>
      </p:pic>
      <p:sp>
        <p:nvSpPr>
          <p:cNvPr id="5" name="Заголовок 4"/>
          <p:cNvSpPr>
            <a:spLocks noGrp="1"/>
          </p:cNvSpPr>
          <p:nvPr>
            <p:ph type="title"/>
          </p:nvPr>
        </p:nvSpPr>
        <p:spPr>
          <a:xfrm>
            <a:off x="571472" y="2214554"/>
            <a:ext cx="8229600" cy="1143000"/>
          </a:xfrm>
        </p:spPr>
        <p:txBody>
          <a:bodyPr>
            <a:normAutofit fontScale="90000"/>
          </a:bodyPr>
          <a:lstStyle/>
          <a:p>
            <a:pPr algn="r"/>
            <a:r>
              <a:rPr lang="ru-RU" b="1" i="1" dirty="0" smtClean="0">
                <a:solidFill>
                  <a:schemeClr val="accent4">
                    <a:lumMod val="50000"/>
                  </a:schemeClr>
                </a:solidFill>
                <a:latin typeface="Bookman Old Style" panose="02050604050505020204" pitchFamily="18" charset="0"/>
              </a:rPr>
              <a:t>Как супружеская </a:t>
            </a:r>
            <a:br>
              <a:rPr lang="ru-RU" b="1" i="1" dirty="0" smtClean="0">
                <a:solidFill>
                  <a:schemeClr val="accent4">
                    <a:lumMod val="50000"/>
                  </a:schemeClr>
                </a:solidFill>
                <a:latin typeface="Bookman Old Style" panose="02050604050505020204" pitchFamily="18" charset="0"/>
              </a:rPr>
            </a:br>
            <a:r>
              <a:rPr lang="ru-RU" b="1" i="1" dirty="0" smtClean="0">
                <a:solidFill>
                  <a:schemeClr val="accent4">
                    <a:lumMod val="50000"/>
                  </a:schemeClr>
                </a:solidFill>
                <a:latin typeface="Bookman Old Style" panose="02050604050505020204" pitchFamily="18" charset="0"/>
              </a:rPr>
              <a:t>пара может стать</a:t>
            </a:r>
            <a:br>
              <a:rPr lang="ru-RU" b="1" i="1" dirty="0" smtClean="0">
                <a:solidFill>
                  <a:schemeClr val="accent4">
                    <a:lumMod val="50000"/>
                  </a:schemeClr>
                </a:solidFill>
                <a:latin typeface="Bookman Old Style" panose="02050604050505020204" pitchFamily="18" charset="0"/>
              </a:rPr>
            </a:br>
            <a:r>
              <a:rPr lang="ru-RU" b="1" i="1" dirty="0" smtClean="0">
                <a:solidFill>
                  <a:schemeClr val="accent4">
                    <a:lumMod val="50000"/>
                  </a:schemeClr>
                </a:solidFill>
                <a:latin typeface="Bookman Old Style" panose="02050604050505020204" pitchFamily="18" charset="0"/>
              </a:rPr>
              <a:t> одним целым без</a:t>
            </a:r>
            <a:br>
              <a:rPr lang="ru-RU" b="1" i="1" dirty="0" smtClean="0">
                <a:solidFill>
                  <a:schemeClr val="accent4">
                    <a:lumMod val="50000"/>
                  </a:schemeClr>
                </a:solidFill>
                <a:latin typeface="Bookman Old Style" panose="02050604050505020204" pitchFamily="18" charset="0"/>
              </a:rPr>
            </a:br>
            <a:r>
              <a:rPr lang="ru-RU" b="1" i="1" dirty="0" smtClean="0">
                <a:solidFill>
                  <a:schemeClr val="accent4">
                    <a:lumMod val="50000"/>
                  </a:schemeClr>
                </a:solidFill>
                <a:latin typeface="Bookman Old Style" panose="02050604050505020204" pitchFamily="18" charset="0"/>
              </a:rPr>
              <a:t> ущерба для индивидуальных особенностей? </a:t>
            </a:r>
            <a:endParaRPr lang="ru-RU" b="1" i="1" dirty="0">
              <a:solidFill>
                <a:schemeClr val="accent4">
                  <a:lumMod val="50000"/>
                </a:schemeClr>
              </a:solidFill>
              <a:latin typeface="Bookman Old Style" panose="020506040505050202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2614</Words>
  <Application>Microsoft Office PowerPoint</Application>
  <PresentationFormat>Экран (4:3)</PresentationFormat>
  <Paragraphs>176</Paragraphs>
  <Slides>25</Slides>
  <Notes>22</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25</vt:i4>
      </vt:variant>
    </vt:vector>
  </HeadingPairs>
  <TitlesOfParts>
    <vt:vector size="33" baseType="lpstr">
      <vt:lpstr>AngsanaUPC</vt:lpstr>
      <vt:lpstr>Arial</vt:lpstr>
      <vt:lpstr>Book Antiqua</vt:lpstr>
      <vt:lpstr>Bookman Old Style</vt:lpstr>
      <vt:lpstr>Calibri</vt:lpstr>
      <vt:lpstr>DFKai-SB</vt:lpstr>
      <vt:lpstr>Wingdings</vt:lpstr>
      <vt:lpstr>Тема Office</vt:lpstr>
      <vt:lpstr>           Оставляя  наследие любви</vt:lpstr>
      <vt:lpstr>Презентация PowerPoint</vt:lpstr>
      <vt:lpstr>Презентация PowerPoint</vt:lpstr>
      <vt:lpstr>Презентация PowerPoint</vt:lpstr>
      <vt:lpstr>Презентация PowerPoint</vt:lpstr>
      <vt:lpstr>Хорошая новость!!!</vt:lpstr>
      <vt:lpstr>Дилемма современного брака</vt:lpstr>
      <vt:lpstr>Презентация PowerPoint</vt:lpstr>
      <vt:lpstr>Как супружеская  пара может стать  одним целым без  ущерба для индивидуальных особенностей? </vt:lpstr>
      <vt:lpstr>Каково же библейское понятие брака? </vt:lpstr>
      <vt:lpstr>Божий план в отношении брака</vt:lpstr>
      <vt:lpstr>Основные элементы, необходимые для здоровых отношений</vt:lpstr>
      <vt:lpstr>                  Завет</vt:lpstr>
      <vt:lpstr>Завет основан  на нашем решении любить его, а не на отклике того человека на нашу любовь.  </vt:lpstr>
      <vt:lpstr>                   Благодать</vt:lpstr>
      <vt:lpstr>Вдохновляющая  поддержка</vt:lpstr>
      <vt:lpstr>Вдохновляющая  поддержка</vt:lpstr>
      <vt:lpstr>Вдохновляющая  поддержка</vt:lpstr>
      <vt:lpstr>Близость</vt:lpstr>
      <vt:lpstr>Презентация PowerPoint</vt:lpstr>
      <vt:lpstr>Барьеры на пути к единству</vt:lpstr>
      <vt:lpstr>Созидание крепкого брака</vt:lpstr>
      <vt:lpstr>Презентация PowerPoint</vt:lpstr>
      <vt:lpstr>Презентация PowerPoint</vt:lpstr>
      <vt:lpstr>                          Будем счастливы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Оставляя наследие любви</dc:title>
  <dc:creator>Shabanov</dc:creator>
  <cp:lastModifiedBy>Julia Lisovaya</cp:lastModifiedBy>
  <cp:revision>79</cp:revision>
  <dcterms:created xsi:type="dcterms:W3CDTF">2018-03-14T11:27:00Z</dcterms:created>
  <dcterms:modified xsi:type="dcterms:W3CDTF">2022-10-05T08:19:43Z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87A548FD944F443C9A22BC9B4CCBC248</vt:lpwstr>
  </property>
  <property fmtid="{D5CDD505-2E9C-101B-9397-08002B2CF9AE}" pid="3" name="KSOProductBuildVer">
    <vt:lpwstr>1049-11.2.0.11130</vt:lpwstr>
  </property>
</Properties>
</file>