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9"/>
  </p:notesMasterIdLst>
  <p:sldIdLst>
    <p:sldId id="256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57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58" r:id="rId22"/>
    <p:sldId id="282" r:id="rId23"/>
    <p:sldId id="283" r:id="rId24"/>
    <p:sldId id="284" r:id="rId25"/>
    <p:sldId id="285" r:id="rId26"/>
    <p:sldId id="287" r:id="rId27"/>
    <p:sldId id="288" r:id="rId28"/>
    <p:sldId id="289" r:id="rId29"/>
    <p:sldId id="291" r:id="rId30"/>
    <p:sldId id="292" r:id="rId31"/>
    <p:sldId id="293" r:id="rId32"/>
    <p:sldId id="320" r:id="rId33"/>
    <p:sldId id="321" r:id="rId34"/>
    <p:sldId id="322" r:id="rId35"/>
    <p:sldId id="323" r:id="rId36"/>
    <p:sldId id="259" r:id="rId37"/>
    <p:sldId id="294" r:id="rId38"/>
    <p:sldId id="295" r:id="rId39"/>
    <p:sldId id="324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</p:sldIdLst>
  <p:sldSz cx="9144000" cy="6858000" type="screen4x3"/>
  <p:notesSz cx="6858000" cy="91170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72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2" autoAdjust="0"/>
    <p:restoredTop sz="80000" autoAdjust="0"/>
  </p:normalViewPr>
  <p:slideViewPr>
    <p:cSldViewPr>
      <p:cViewPr varScale="1">
        <p:scale>
          <a:sx n="88" d="100"/>
          <a:sy n="88" d="100"/>
        </p:scale>
        <p:origin x="68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72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36"/>
    </p:cViewPr>
  </p:sorterViewPr>
  <p:notesViewPr>
    <p:cSldViewPr>
      <p:cViewPr varScale="1">
        <p:scale>
          <a:sx n="56" d="100"/>
          <a:sy n="56" d="100"/>
        </p:scale>
        <p:origin x="-2826" y="-78"/>
      </p:cViewPr>
      <p:guideLst>
        <p:guide orient="horz" pos="2872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58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58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7CD5B4-1646-4763-9AB7-C1B84B58FE06}" type="datetimeFigureOut">
              <a:rPr lang="en-US" smtClean="0"/>
              <a:t>10/5/2022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84213"/>
            <a:ext cx="4556125" cy="34178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30581"/>
            <a:ext cx="5486400" cy="41026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59580"/>
            <a:ext cx="2971800" cy="455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59580"/>
            <a:ext cx="2971800" cy="455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6F3395-F920-4016-BB71-A2300BFA59C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группах обсудите качества молодого человека.  Предложите девочкам написать список того, что они хотели или не хотели бы видеть в молодом человеке.  Попросите их указывать не только то, что он должен быт «красавцем с голубыми глазами». Побуждайте их указать качества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ценности, а не только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то, что он должен быть «красавцем с голубыми глазами». Пусть они также напишут, с чем никогда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не согласятся.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Свои списки девочки смогут только начать делать сегодня, а потом продолжить в свободное время.  Призывайте их составлять свои личные списки с молитвой, а то, что уже предложено в блокнотах, поможет им с идеями.  </a:t>
            </a:r>
          </a:p>
          <a:p>
            <a:r>
              <a:rPr lang="ru-RU" baseline="0" dirty="0" smtClean="0"/>
              <a:t>Покажите наглядный пример со столом (см. руководство для наставников), всегда легче стащить кого-то вниз, чем поднять наверх.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Снова</a:t>
            </a:r>
            <a:r>
              <a:rPr lang="ru-RU" baseline="0" dirty="0" smtClean="0"/>
              <a:t> используйте мячик или игрушку и пройдите вокруг стола, пусть каждая поделится своим «открытием» – что она собирается делать, какое влияние оказало на них занятие и какие новые мысли появились у нее</a:t>
            </a:r>
            <a:r>
              <a:rPr lang="en-US" baseline="0" dirty="0" smtClean="0"/>
              <a:t>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Обсуждение в малой группе.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Обсуждение в группе. Попросите участниц перечислить идеи/способы</a:t>
            </a:r>
            <a:r>
              <a:rPr lang="ru-RU" baseline="0" dirty="0" smtClean="0"/>
              <a:t> того, как Бог «говорим» им о своей любви или дает им возможность почувствовать себя любимыми, ценными и принятыми.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Возможно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они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могут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рассказать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том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прошлом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почувствовали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Божью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любовь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Когда девочки придут</a:t>
            </a:r>
            <a:r>
              <a:rPr lang="ru-RU" baseline="0" dirty="0" smtClean="0"/>
              <a:t> на встречу, п</a:t>
            </a:r>
            <a:r>
              <a:rPr lang="ru-RU" dirty="0" smtClean="0"/>
              <a:t>опросите</a:t>
            </a:r>
            <a:r>
              <a:rPr lang="ru-RU" baseline="0" dirty="0" smtClean="0"/>
              <a:t> их сделать коллаж, чтобы показать то, что они «любят». Поработайте над этим до </a:t>
            </a:r>
            <a:r>
              <a:rPr lang="en-US" baseline="0" dirty="0" smtClean="0"/>
              <a:t>9:20. </a:t>
            </a:r>
            <a:r>
              <a:rPr lang="ru-RU" baseline="0" dirty="0" smtClean="0"/>
              <a:t>Затем с </a:t>
            </a:r>
            <a:r>
              <a:rPr lang="en-US" baseline="0" dirty="0" smtClean="0"/>
              <a:t>9:20</a:t>
            </a:r>
            <a:r>
              <a:rPr lang="ru-RU" baseline="0" dirty="0" smtClean="0"/>
              <a:t> до </a:t>
            </a:r>
            <a:r>
              <a:rPr lang="en-US" baseline="0" dirty="0" smtClean="0"/>
              <a:t>9:30</a:t>
            </a:r>
            <a:r>
              <a:rPr lang="ru-RU" baseline="0" dirty="0" smtClean="0"/>
              <a:t> попросите их рассказать за столами о том, что они любят.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Когда мы говорим о Его Слове, раздайте девочками коробочки с текстами из Писания. </a:t>
            </a:r>
          </a:p>
          <a:p>
            <a:r>
              <a:rPr lang="ru-RU" dirty="0" smtClean="0"/>
              <a:t>Они могут добавить к этим текстам и другие тексты.</a:t>
            </a:r>
            <a:r>
              <a:rPr lang="ru-RU" baseline="0" dirty="0" smtClean="0"/>
              <a:t> А затем, достать из шкатулки карточку с текстом, когда им это будет нужно.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Раздайте значки «Я любима». Попросите лидеров малых групп помолиться о членах своей группы.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 говорим, что любим своих родителей, своего парня или мужа, собаку, шоколад и ванильное мороженое.  Мы любим солнце и хорошие книги, мы любим много чего.  К сожалению, люди злоупотребляют словом «любить» для описания многих чувств. Большинство из нас не вкладывают одно и то же значение в любовь к парню или мужу и в любовь к шоколаду.</a:t>
            </a:r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Пусть девочки дадут определение любви в своих группах. Затем поделятся определением любви в одном предложении со всей большой группой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испанском</a:t>
            </a:r>
            <a:r>
              <a:rPr lang="ru-RU" baseline="0" dirty="0" smtClean="0"/>
              <a:t> языке было найдено 15 различных слов для обозначения любви. Пусть девочки выберут слово, которое им понравилось, и запишут его.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Для поиска ответа христиане обращаются к Библии.  Что же она говорит об истинной любви? 1 Послание к Коринфянам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13 глава. Прочтите этот отрывок за столами и обсудите, что такое настоящая любовь. Напишите определение настоящей любви на основании этого отрывка. Поделитесь своим определением со всей группой.</a:t>
            </a:r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Пусть</a:t>
            </a:r>
            <a:r>
              <a:rPr lang="ru-RU" baseline="0" dirty="0" smtClean="0"/>
              <a:t> девочки поделятся своими «открытиями» – чему они научились, что будут делать по-другому, как это занятие на них повлияло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 из 3 парней, опрошенных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Шонти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Фельдан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автором книги «Строго конфиденциально. Девушкам о юношах», сказали, что предпочтут быть «одинокими и нелюбимым», чем «несоответствующими ожиданиям и неуважаемыми».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baseline="0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малых группах поговорите о том, для чего люди ходят на свидания – 5 минут.  Поговорите обо ВСЕХ причинах.  Затем уже большой группой  обсудите хорошие и плохие причины для того, чтобы ходить на свидания.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6F3395-F920-4016-BB71-A2300BFA59C1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D84DB61-3DEA-4061-9C1A-7B54CE6C26F3}" type="datetimeFigureOut">
              <a:rPr lang="en-US" smtClean="0"/>
              <a:t>10/5/2022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5D8657E3-0A36-4132-9AC8-3EFAF19DBE2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4DB61-3DEA-4061-9C1A-7B54CE6C26F3}" type="datetimeFigureOut">
              <a:rPr lang="en-US" smtClean="0"/>
              <a:t>10/5/2022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657E3-0A36-4132-9AC8-3EFAF19DBE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4DB61-3DEA-4061-9C1A-7B54CE6C26F3}" type="datetimeFigureOut">
              <a:rPr lang="en-US" smtClean="0"/>
              <a:t>10/5/2022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657E3-0A36-4132-9AC8-3EFAF19DBE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D84DB61-3DEA-4061-9C1A-7B54CE6C26F3}" type="datetimeFigureOut">
              <a:rPr lang="en-US" smtClean="0"/>
              <a:t>10/5/2022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D8657E3-0A36-4132-9AC8-3EFAF19DBE21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D84DB61-3DEA-4061-9C1A-7B54CE6C26F3}" type="datetimeFigureOut">
              <a:rPr lang="en-US" smtClean="0"/>
              <a:t>10/5/2022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5D8657E3-0A36-4132-9AC8-3EFAF19DBE2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4DB61-3DEA-4061-9C1A-7B54CE6C26F3}" type="datetimeFigureOut">
              <a:rPr lang="en-US" smtClean="0"/>
              <a:t>10/5/2022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657E3-0A36-4132-9AC8-3EFAF19DBE2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4DB61-3DEA-4061-9C1A-7B54CE6C26F3}" type="datetimeFigureOut">
              <a:rPr lang="en-US" smtClean="0"/>
              <a:t>10/5/2022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657E3-0A36-4132-9AC8-3EFAF19DBE21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D84DB61-3DEA-4061-9C1A-7B54CE6C26F3}" type="datetimeFigureOut">
              <a:rPr lang="en-US" smtClean="0"/>
              <a:t>10/5/2022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D8657E3-0A36-4132-9AC8-3EFAF19DBE2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4DB61-3DEA-4061-9C1A-7B54CE6C26F3}" type="datetimeFigureOut">
              <a:rPr lang="en-US" smtClean="0"/>
              <a:t>10/5/2022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657E3-0A36-4132-9AC8-3EFAF19DBE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D84DB61-3DEA-4061-9C1A-7B54CE6C26F3}" type="datetimeFigureOut">
              <a:rPr lang="en-US" smtClean="0"/>
              <a:t>10/5/2022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5D8657E3-0A36-4132-9AC8-3EFAF19DBE21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D84DB61-3DEA-4061-9C1A-7B54CE6C26F3}" type="datetimeFigureOut">
              <a:rPr lang="en-US" smtClean="0"/>
              <a:t>10/5/2022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5D8657E3-0A36-4132-9AC8-3EFAF19DBE21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D84DB61-3DEA-4061-9C1A-7B54CE6C26F3}" type="datetimeFigureOut">
              <a:rPr lang="en-US" smtClean="0"/>
              <a:t>10/5/2022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D8657E3-0A36-4132-9AC8-3EFAF19DBE2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 panose="05000000000000000000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 panose="05020102010507070707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 panose="05020102010507070707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 panose="05000000000000000000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ryoungwomenonly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accent1"/>
                </a:solidFill>
                <a:latin typeface="Cambria" panose="02040503050406030204"/>
                <a:cs typeface="Cambria" panose="02040503050406030204"/>
              </a:rPr>
              <a:t>Настоящая любовь</a:t>
            </a:r>
            <a:endParaRPr lang="en-US" sz="9600" b="1" dirty="0">
              <a:solidFill>
                <a:schemeClr val="accent1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Девушки хотят любви.</a:t>
            </a:r>
            <a:br>
              <a:rPr lang="ru-RU" sz="8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</a:br>
            <a:r>
              <a:rPr lang="ru-RU" sz="8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 Парни хотят уважения.</a:t>
            </a:r>
            <a:endParaRPr lang="en-US" sz="8000" dirty="0">
              <a:solidFill>
                <a:srgbClr val="008000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>
                <a:solidFill>
                  <a:srgbClr val="008000"/>
                </a:solidFill>
              </a:rPr>
              <a:t>Что можно и чего </a:t>
            </a:r>
            <a:r>
              <a:rPr lang="ru-RU" sz="4000" b="1" dirty="0" smtClean="0">
                <a:solidFill>
                  <a:srgbClr val="008000"/>
                </a:solidFill>
              </a:rPr>
              <a:t>нельзя:</a:t>
            </a:r>
            <a:endParaRPr lang="en-US" sz="4000" dirty="0">
              <a:solidFill>
                <a:srgbClr val="008000"/>
              </a:solidFill>
              <a:latin typeface="Cambria" panose="02040503050406030204"/>
              <a:cs typeface="Cambria" panose="0204050305040603020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b="1" dirty="0">
                <a:solidFill>
                  <a:srgbClr val="008000"/>
                </a:solidFill>
              </a:rPr>
              <a:t>Не унижай молодого человека, даже в шутку</a:t>
            </a:r>
            <a:endParaRPr lang="en-US" dirty="0">
              <a:solidFill>
                <a:srgbClr val="008000"/>
              </a:solidFill>
            </a:endParaRPr>
          </a:p>
          <a:p>
            <a:pPr lvl="0"/>
            <a:r>
              <a:rPr lang="ru-RU" b="1" dirty="0">
                <a:solidFill>
                  <a:srgbClr val="008000"/>
                </a:solidFill>
              </a:rPr>
              <a:t>Делай искренние комплименты</a:t>
            </a:r>
            <a:endParaRPr lang="en-US" dirty="0">
              <a:solidFill>
                <a:srgbClr val="008000"/>
              </a:solidFill>
            </a:endParaRPr>
          </a:p>
          <a:p>
            <a:pPr lvl="0"/>
            <a:r>
              <a:rPr lang="ru-RU" b="1" dirty="0">
                <a:solidFill>
                  <a:srgbClr val="008000"/>
                </a:solidFill>
              </a:rPr>
              <a:t>Не поддразнивай и не критикуй, даже в шутку</a:t>
            </a:r>
            <a:endParaRPr lang="en-US" dirty="0">
              <a:solidFill>
                <a:srgbClr val="008000"/>
              </a:solidFill>
            </a:endParaRPr>
          </a:p>
          <a:p>
            <a:pPr lvl="0"/>
            <a:r>
              <a:rPr lang="ru-RU" b="1" dirty="0">
                <a:solidFill>
                  <a:srgbClr val="008000"/>
                </a:solidFill>
              </a:rPr>
              <a:t>Ободряй и поддерживай </a:t>
            </a:r>
            <a:endParaRPr lang="en-US" dirty="0">
              <a:solidFill>
                <a:srgbClr val="008000"/>
              </a:solidFill>
            </a:endParaRPr>
          </a:p>
          <a:p>
            <a:pPr lvl="0"/>
            <a:r>
              <a:rPr lang="ru-RU" b="1" dirty="0">
                <a:solidFill>
                  <a:srgbClr val="008000"/>
                </a:solidFill>
              </a:rPr>
              <a:t>Не указывай, как надо что-то делать  и не поддавай сомнению его методы и способы </a:t>
            </a:r>
            <a:endParaRPr lang="en-US" dirty="0">
              <a:solidFill>
                <a:srgbClr val="008000"/>
              </a:solidFill>
            </a:endParaRPr>
          </a:p>
          <a:p>
            <a:pPr lvl="0"/>
            <a:r>
              <a:rPr lang="ru-RU" b="1" dirty="0">
                <a:solidFill>
                  <a:srgbClr val="008000"/>
                </a:solidFill>
              </a:rPr>
              <a:t>Хвали его</a:t>
            </a:r>
            <a:endParaRPr lang="en-US" dirty="0">
              <a:solidFill>
                <a:srgbClr val="008000"/>
              </a:solidFill>
            </a:endParaRPr>
          </a:p>
          <a:p>
            <a:pPr lvl="0"/>
            <a:r>
              <a:rPr lang="ru-RU" b="1" dirty="0">
                <a:solidFill>
                  <a:srgbClr val="008000"/>
                </a:solidFill>
              </a:rPr>
              <a:t>Будь признательной</a:t>
            </a:r>
            <a:endParaRPr lang="en-US" dirty="0">
              <a:solidFill>
                <a:srgbClr val="008000"/>
              </a:solidFill>
            </a:endParaRPr>
          </a:p>
          <a:p>
            <a:pPr lvl="0"/>
            <a:r>
              <a:rPr lang="ru-RU" b="1" dirty="0">
                <a:solidFill>
                  <a:srgbClr val="008000"/>
                </a:solidFill>
              </a:rPr>
              <a:t>Благодари за то, что он делает</a:t>
            </a:r>
            <a:endParaRPr lang="en-US" dirty="0">
              <a:solidFill>
                <a:srgbClr val="008000"/>
              </a:solidFill>
            </a:endParaRPr>
          </a:p>
          <a:p>
            <a:endParaRPr lang="en-US" dirty="0">
              <a:solidFill>
                <a:srgbClr val="008000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5240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8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Юноши, девушки и свидания</a:t>
            </a:r>
            <a:r>
              <a:rPr lang="en-US" sz="8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…</a:t>
            </a:r>
            <a:endParaRPr lang="en-US" sz="8000" dirty="0">
              <a:solidFill>
                <a:srgbClr val="008000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7772400" cy="1470025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Что такое свидание</a:t>
            </a:r>
            <a:r>
              <a:rPr lang="en-US" sz="8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?</a:t>
            </a:r>
            <a:endParaRPr lang="en-US" sz="8000" dirty="0">
              <a:solidFill>
                <a:srgbClr val="008000"/>
              </a:solidFill>
              <a:latin typeface="Cambria" panose="02040503050406030204"/>
              <a:cs typeface="Cambria" panose="02040503050406030204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533400" y="3048000"/>
            <a:ext cx="8229600" cy="2590800"/>
          </a:xfrm>
        </p:spPr>
        <p:txBody>
          <a:bodyPr>
            <a:normAutofit/>
          </a:bodyPr>
          <a:lstStyle/>
          <a:p>
            <a:endParaRPr lang="en-US" dirty="0">
              <a:solidFill>
                <a:srgbClr val="008000"/>
              </a:solidFill>
            </a:endParaRPr>
          </a:p>
          <a:p>
            <a:r>
              <a:rPr lang="ru-RU" b="1" dirty="0">
                <a:solidFill>
                  <a:srgbClr val="008000"/>
                </a:solidFill>
              </a:rPr>
              <a:t>«Заранее условленная встреча с кем-либо».</a:t>
            </a:r>
            <a:endParaRPr lang="en-US" dirty="0">
              <a:solidFill>
                <a:srgbClr val="008000"/>
              </a:solidFill>
            </a:endParaRPr>
          </a:p>
          <a:p>
            <a:r>
              <a:rPr lang="ru-RU" b="1" dirty="0">
                <a:solidFill>
                  <a:srgbClr val="008000"/>
                </a:solidFill>
              </a:rPr>
              <a:t>«Договоренность встретиться для общения»</a:t>
            </a:r>
            <a:r>
              <a:rPr lang="ru-RU" b="1" dirty="0" smtClean="0">
                <a:solidFill>
                  <a:srgbClr val="008000"/>
                </a:solidFill>
              </a:rPr>
              <a:t>.</a:t>
            </a:r>
            <a:endParaRPr lang="en-US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Для чего мы встречаемся/ходим на свидания</a:t>
            </a:r>
            <a:r>
              <a:rPr lang="en-US" sz="4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?</a:t>
            </a:r>
            <a:endParaRPr lang="en-US" sz="4000" dirty="0">
              <a:solidFill>
                <a:srgbClr val="008000"/>
              </a:solidFill>
              <a:latin typeface="Cambria" panose="02040503050406030204"/>
              <a:cs typeface="Cambria" panose="0204050305040603020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533400" y="1905000"/>
            <a:ext cx="7696200" cy="46482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Принятие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Одобрение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Личностная ценность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Узнать о юношах и отношениях с противоположным полом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Возможность личностного роста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Ближе узнать человека</a:t>
            </a:r>
          </a:p>
          <a:p>
            <a:endParaRPr lang="en-US" dirty="0"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Каким должно быть свидание?</a:t>
            </a:r>
            <a:endParaRPr lang="en-US" sz="6000" dirty="0">
              <a:solidFill>
                <a:srgbClr val="008000"/>
              </a:solidFill>
              <a:latin typeface="Cambria" panose="02040503050406030204"/>
              <a:cs typeface="Cambria" panose="0204050305040603020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1295400" y="1951037"/>
            <a:ext cx="66294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Будь собой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Не пытайся произвести впечатление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Не флиртуй, не играй в труднодоступную, не прикидывайся </a:t>
            </a:r>
            <a:r>
              <a:rPr lang="ru-RU" dirty="0" err="1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дурочкой</a:t>
            </a: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 или наоборот, слишком умной и крутой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Свидание должно быть непринужденным и приятным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Выбирайте занятие, которое поможет вам лучше узнать друг друга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Чтите Бога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С кем мы встречаемся</a:t>
            </a:r>
            <a:r>
              <a:rPr lang="en-US" sz="6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?</a:t>
            </a:r>
            <a:endParaRPr lang="en-US" sz="6000" dirty="0">
              <a:solidFill>
                <a:srgbClr val="008000"/>
              </a:solidFill>
              <a:latin typeface="Cambria" panose="02040503050406030204"/>
              <a:cs typeface="Cambria" panose="0204050305040603020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Спросите себя, хотите ли вы дальше развивать отношения с этим человеком.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Решите для себя, с каким парнем вы будете или не будете встречаться.  Что вы готовы обсудить, а что никогда не примете?  Какими чертами он должен обладать?  Какие ценности важны для вас?  С чем вы не будете мириться?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Как насчет молодого человека другого вероисповедания и с другими жизненными ценностями?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Когда все уже серьезно</a:t>
            </a:r>
            <a:endParaRPr lang="en-US" sz="6000" dirty="0">
              <a:solidFill>
                <a:srgbClr val="008000"/>
              </a:solidFill>
              <a:latin typeface="Cambria" panose="02040503050406030204"/>
              <a:cs typeface="Cambria" panose="0204050305040603020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Спросите себя: «Я хочу замуж за этого человека?»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Посмотрите на его семью.  Хотели бы вы жить с таким человеком, как его отец?  Вы видите себя на семейных праздниках среди его родственников?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У вас с ним одинаковые верования и нравственные ценности?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Он разделяет ваши жизненные цели?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Что думают о нем ваши родители?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Молитесь об этом.  Доверяйте Богу.  Он хочет лучшего для вас!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Несколько слов о расставании…</a:t>
            </a:r>
            <a:endParaRPr lang="en-US" sz="6000" dirty="0">
              <a:solidFill>
                <a:srgbClr val="008000"/>
              </a:solidFill>
              <a:latin typeface="Cambria" panose="02040503050406030204"/>
              <a:cs typeface="Cambria" panose="0204050305040603020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1951037"/>
            <a:ext cx="8229600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Избегайте отношений, которые не планируете продолжать.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Когда чувствуете, что отношения надо прервать, сделайте это.  Не тяните и не откладывайте.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Расставайтесь при личной встрече.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Будьте вежливы.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Будьте честны.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После разрыва не сплетничайте, не оправдывайтесь, не обвиняйте и т.д.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Не избегайте его.</a:t>
            </a:r>
          </a:p>
          <a:p>
            <a:pPr>
              <a:buNone/>
            </a:pPr>
            <a:r>
              <a:rPr lang="ru-RU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•	Не вступайте в новые отношения сразу же после расставания.</a:t>
            </a:r>
          </a:p>
          <a:p>
            <a:endParaRPr lang="en-US" dirty="0"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98120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Что же девушке делать?</a:t>
            </a:r>
            <a:endParaRPr lang="en-US" sz="8000" dirty="0">
              <a:solidFill>
                <a:srgbClr val="008000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000" dirty="0" smtClean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Что такое любовь на самом деле</a:t>
            </a:r>
            <a:r>
              <a:rPr lang="en-US" sz="8000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13360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Обед</a:t>
            </a:r>
            <a:endParaRPr lang="en-US" sz="8000" dirty="0">
              <a:solidFill>
                <a:srgbClr val="008000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/>
          <p:nvPr/>
        </p:nvSpPr>
        <p:spPr>
          <a:xfrm>
            <a:off x="457200" y="1600200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anose="02040503050406030204"/>
                <a:ea typeface="+mj-ea"/>
                <a:cs typeface="Cambria" panose="02040503050406030204"/>
              </a:rPr>
              <a:t>Мальчики, секс</a:t>
            </a:r>
            <a:r>
              <a:rPr kumimoji="0" lang="ru-RU" sz="8000" b="0" i="0" u="none" strike="noStrike" kern="1200" cap="none" spc="0" normalizeH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anose="02040503050406030204"/>
                <a:ea typeface="+mj-ea"/>
                <a:cs typeface="Cambria" panose="02040503050406030204"/>
              </a:rPr>
              <a:t> и любовь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Cambria" panose="02040503050406030204"/>
              <a:ea typeface="+mj-ea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/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>
                <a:solidFill>
                  <a:srgbClr val="660066"/>
                </a:solidFill>
                <a:latin typeface="Cambria" panose="02040503050406030204" pitchFamily="18" charset="0"/>
                <a:ea typeface="+mj-ea"/>
                <a:cs typeface="+mj-cs"/>
              </a:rPr>
              <a:t>Опрос на тему </a:t>
            </a:r>
            <a:br>
              <a:rPr lang="ru-RU" sz="3600" b="1" dirty="0" smtClean="0">
                <a:solidFill>
                  <a:srgbClr val="660066"/>
                </a:solidFill>
                <a:latin typeface="Cambria" panose="02040503050406030204" pitchFamily="18" charset="0"/>
                <a:ea typeface="+mj-ea"/>
                <a:cs typeface="+mj-cs"/>
              </a:rPr>
            </a:br>
            <a:r>
              <a:rPr lang="ru-RU" sz="3600" b="1" dirty="0" smtClean="0">
                <a:solidFill>
                  <a:srgbClr val="660066"/>
                </a:solidFill>
                <a:latin typeface="Cambria" panose="02040503050406030204" pitchFamily="18" charset="0"/>
                <a:ea typeface="+mj-ea"/>
                <a:cs typeface="+mj-cs"/>
              </a:rPr>
              <a:t>«Мальчики, секс и любовь</a:t>
            </a:r>
            <a:r>
              <a:rPr lang="ru-RU" sz="3600" dirty="0" smtClean="0">
                <a:solidFill>
                  <a:srgbClr val="660066"/>
                </a:solidFill>
                <a:latin typeface="Cambria" panose="02040503050406030204" pitchFamily="18" charset="0"/>
                <a:ea typeface="+mj-ea"/>
                <a:cs typeface="+mj-cs"/>
              </a:rPr>
              <a:t>»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4" name="Content Placeholder 3"/>
          <p:cNvSpPr txBox="1"/>
          <p:nvPr/>
        </p:nvSpPr>
        <p:spPr>
          <a:xfrm>
            <a:off x="762000" y="1752600"/>
            <a:ext cx="7772400" cy="487680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Большинству парней несложно остановиться, когда они уже пошли по пути, ведущему к сексуальным отношениям с девушкой. Правда или ложь?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В большинстве случаев, если парень хочет заняться с девушкой сексом, это не означает, что он готов быть ей верным. Правда или ложь?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Когда парень нацелен на то, чтобы иметь сексуальные отношения с девушкой, он думает о том, как сильно ее любит. Правда или ложь?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Если девушка соглашается на сексуальные отношения, для большинства парней это означает, что они больше доверяют девушке. Это так или нет?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Большинству парней не нравится, если девушка, на которой они хотят жениться, имела сексуальный опыт в прошлом. Правда или ложь?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      --источник </a:t>
            </a:r>
            <a:r>
              <a:rPr lang="ru-RU" sz="3200" dirty="0" err="1" smtClean="0">
                <a:solidFill>
                  <a:srgbClr val="660066"/>
                </a:solidFill>
              </a:rPr>
              <a:t>Shaunti</a:t>
            </a:r>
            <a:r>
              <a:rPr lang="ru-RU" sz="3200" dirty="0" smtClean="0">
                <a:solidFill>
                  <a:srgbClr val="660066"/>
                </a:solidFill>
              </a:rPr>
              <a:t> </a:t>
            </a:r>
            <a:r>
              <a:rPr lang="ru-RU" sz="3200" dirty="0" err="1" smtClean="0">
                <a:solidFill>
                  <a:srgbClr val="660066"/>
                </a:solidFill>
              </a:rPr>
              <a:t>Feldhan</a:t>
            </a:r>
            <a:r>
              <a:rPr lang="ru-RU" sz="3200" dirty="0" smtClean="0">
                <a:solidFill>
                  <a:srgbClr val="660066"/>
                </a:solidFill>
              </a:rPr>
              <a:t>, </a:t>
            </a:r>
            <a:r>
              <a:rPr lang="ru-RU" sz="3200" dirty="0" err="1" smtClean="0">
                <a:solidFill>
                  <a:srgbClr val="660066"/>
                </a:solidFill>
                <a:hlinkClick r:id="rId3"/>
              </a:rPr>
              <a:t>www.foryoungwomenonly.com</a:t>
            </a:r>
            <a:r>
              <a:rPr lang="ru-RU" sz="3200" dirty="0" smtClean="0">
                <a:solidFill>
                  <a:srgbClr val="660066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/>
          <p:nvPr/>
        </p:nvSpPr>
        <p:spPr>
          <a:xfrm>
            <a:off x="457200" y="274638"/>
            <a:ext cx="8229600" cy="792162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dirty="0" smtClean="0">
                <a:solidFill>
                  <a:srgbClr val="660066"/>
                </a:solidFill>
                <a:latin typeface="Cambria" panose="02040503050406030204" pitchFamily="18" charset="0"/>
                <a:ea typeface="+mj-ea"/>
                <a:cs typeface="+mj-cs"/>
              </a:rPr>
              <a:t>Что мир говорит о сексе?</a:t>
            </a:r>
            <a:endParaRPr kumimoji="0" lang="en-US" sz="4800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4" name="Content Placeholder 3"/>
          <p:cNvSpPr txBox="1"/>
          <p:nvPr/>
        </p:nvSpPr>
        <p:spPr>
          <a:xfrm>
            <a:off x="1524000" y="1371600"/>
            <a:ext cx="7162800" cy="4876800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Наша культура не ценит сексуальной честности или чистоты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«Если это приносит удовольствие, сделай это»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В СМИ нам показывают людей, состоящих в сексуальных отношениях без обязательств, и все это выглядит прикольным и легким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В СМИ подшучивают над девственностью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Девушкам говорят, что если они делают выбор в пользу секса и инициируют его, это даст им власть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Журналы, книги, фильмы, друзья, - почти все побуждает людей иметь сексуальные отношения вне брака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Мир дает ограниченное определение секса и учит, что такие вещи, как оральный секс, раздевание, прикосновения не являются сексом как таковым, если нет вагинального проникновения.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/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dirty="0" smtClean="0">
                <a:solidFill>
                  <a:srgbClr val="660066"/>
                </a:solidFill>
                <a:latin typeface="Cambria" panose="02040503050406030204" pitchFamily="18" charset="0"/>
                <a:ea typeface="+mj-ea"/>
                <a:cs typeface="+mj-cs"/>
              </a:rPr>
              <a:t>Что юноши думают о сексе?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Cambria" panose="02040503050406030204" pitchFamily="18" charset="0"/>
              <a:ea typeface="+mj-ea"/>
              <a:cs typeface="+mj-cs"/>
            </a:endParaRPr>
          </a:p>
        </p:txBody>
      </p:sp>
      <p:sp>
        <p:nvSpPr>
          <p:cNvPr id="4" name="Content Placeholder 3"/>
          <p:cNvSpPr txBox="1"/>
          <p:nvPr/>
        </p:nvSpPr>
        <p:spPr>
          <a:xfrm>
            <a:off x="1143000" y="1646237"/>
            <a:ext cx="7162800" cy="4525963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Две трети из них говорят, что дело в приятных ощущениях, а не в девушке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Две трети не считают, что секс предполагает серьезные обязательства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82% парней говорят, что им очень сложно остановиться, если они уже начали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Большинство парней уверено, что именно на девушке лежит ответственность за установку границ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69% хотят жениться на девственнице – и девственнице не только в физическом смысле, но и девушке с чистым сердцем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/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dirty="0" smtClean="0">
                <a:solidFill>
                  <a:srgbClr val="660066"/>
                </a:solidFill>
                <a:latin typeface="Cambria" panose="02040503050406030204" pitchFamily="18" charset="0"/>
              </a:rPr>
              <a:t>Что юноши думают о сексе?</a:t>
            </a:r>
            <a:endParaRPr lang="en-US" sz="4800" dirty="0">
              <a:solidFill>
                <a:srgbClr val="660066"/>
              </a:solidFill>
              <a:latin typeface="Cambria" panose="02040503050406030204" pitchFamily="18" charset="0"/>
            </a:endParaRPr>
          </a:p>
        </p:txBody>
      </p:sp>
      <p:sp>
        <p:nvSpPr>
          <p:cNvPr id="4" name="Content Placeholder 3"/>
          <p:cNvSpPr txBox="1"/>
          <p:nvPr/>
        </p:nvSpPr>
        <p:spPr>
          <a:xfrm>
            <a:off x="1524000" y="1600200"/>
            <a:ext cx="7162800" cy="4525963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Парни  - «</a:t>
            </a:r>
            <a:r>
              <a:rPr lang="ru-RU" sz="3200" dirty="0" err="1" smtClean="0">
                <a:solidFill>
                  <a:srgbClr val="660066"/>
                </a:solidFill>
              </a:rPr>
              <a:t>визуалы</a:t>
            </a:r>
            <a:r>
              <a:rPr lang="ru-RU" sz="3200" dirty="0" smtClean="0">
                <a:solidFill>
                  <a:srgbClr val="660066"/>
                </a:solidFill>
              </a:rPr>
              <a:t>», они «считывают» послание, которое ты передаешь своей одеждой, отношением и поведением 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Так как парни </a:t>
            </a:r>
            <a:r>
              <a:rPr lang="ru-RU" sz="3200" dirty="0" err="1" smtClean="0">
                <a:solidFill>
                  <a:srgbClr val="660066"/>
                </a:solidFill>
              </a:rPr>
              <a:t>визуалы</a:t>
            </a:r>
            <a:r>
              <a:rPr lang="ru-RU" sz="3200" dirty="0" smtClean="0">
                <a:solidFill>
                  <a:srgbClr val="660066"/>
                </a:solidFill>
              </a:rPr>
              <a:t>, та одежда, которую ты надеваешь, способствует развитию их воображения, они «увидят» больше, чем ты покажешь, а то, что ты демонстрируешь, заставит их думать…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Когда ты одеваешься так, что это их заводит, это все, что они видят – они не видят тебя или твои личные качества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/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4800" dirty="0" smtClean="0">
                <a:solidFill>
                  <a:srgbClr val="660066"/>
                </a:solidFill>
                <a:latin typeface="Cambria" panose="02040503050406030204" pitchFamily="18" charset="0"/>
              </a:rPr>
              <a:t>Что юноши думают о сексе?</a:t>
            </a:r>
            <a:endParaRPr lang="en-US" sz="4800" dirty="0">
              <a:solidFill>
                <a:srgbClr val="660066"/>
              </a:solidFill>
              <a:latin typeface="Cambria" panose="02040503050406030204" pitchFamily="18" charset="0"/>
            </a:endParaRPr>
          </a:p>
        </p:txBody>
      </p:sp>
      <p:sp>
        <p:nvSpPr>
          <p:cNvPr id="4" name="Content Placeholder 3"/>
          <p:cNvSpPr txBox="1"/>
          <p:nvPr/>
        </p:nvSpPr>
        <p:spPr>
          <a:xfrm>
            <a:off x="533400" y="1295400"/>
            <a:ext cx="8077200" cy="5334000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Если он любит тебя…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Он не будет просить тебя обманывать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Он не будет просить тебя прятаться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Он не будет просить тебя идти против твоих родителей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Он не будет просить тебя идти против Бога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Он не будет просить тебя делать то, что заставляет тебя чувствовать себя неудобно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Он не будет тебе навязываться</a:t>
            </a: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•	Он не будет говорить так: “Если ты меня любишь…”</a:t>
            </a:r>
          </a:p>
          <a:p>
            <a:pPr marL="342900" lvl="0" indent="-342900">
              <a:spcBef>
                <a:spcPct val="20000"/>
              </a:spcBef>
              <a:defRPr/>
            </a:pPr>
            <a:endParaRPr lang="ru-RU" sz="3200" dirty="0" smtClean="0">
              <a:solidFill>
                <a:srgbClr val="660066"/>
              </a:solidFill>
            </a:endParaRPr>
          </a:p>
          <a:p>
            <a:pPr marL="342900" lvl="0" indent="-342900">
              <a:spcBef>
                <a:spcPct val="20000"/>
              </a:spcBef>
              <a:defRPr/>
            </a:pPr>
            <a:r>
              <a:rPr lang="ru-RU" sz="3200" dirty="0" smtClean="0">
                <a:solidFill>
                  <a:srgbClr val="660066"/>
                </a:solidFill>
              </a:rPr>
              <a:t>Если ты его любишь, ты подождешь – ты удержишь его от греха и позже ты сможешь (если он станет твоим избранником), предложить ему нечто прекрасное и особенное, что предназначено только для него.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/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anose="02040503050406030204"/>
                <a:ea typeface="+mj-ea"/>
                <a:cs typeface="Cambria" panose="02040503050406030204"/>
              </a:rPr>
              <a:t>Что Бог говорит о сексе?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Cambria" panose="02040503050406030204"/>
              <a:ea typeface="+mj-ea"/>
              <a:cs typeface="Cambria" panose="02040503050406030204"/>
            </a:endParaRPr>
          </a:p>
        </p:txBody>
      </p:sp>
      <p:sp>
        <p:nvSpPr>
          <p:cNvPr id="4" name="Content Placeholder 3"/>
          <p:cNvSpPr txBox="1"/>
          <p:nvPr/>
        </p:nvSpPr>
        <p:spPr>
          <a:xfrm>
            <a:off x="381000" y="1219200"/>
            <a:ext cx="8610600" cy="5257800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20000"/>
              </a:spcBef>
              <a:defRPr/>
            </a:pPr>
            <a:r>
              <a:rPr lang="ru-RU" sz="3200" b="1" dirty="0">
                <a:solidFill>
                  <a:srgbClr val="660066"/>
                </a:solidFill>
              </a:rPr>
              <a:t>•	Он создал секс для брака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3200" b="1" dirty="0">
                <a:solidFill>
                  <a:srgbClr val="660066"/>
                </a:solidFill>
              </a:rPr>
              <a:t>•	Он ясно говорит о том, что сексуальные отношения вне брака не должны существовать – никаких “внебрачных связей”, никакого прелюбодеяния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3200" b="1" dirty="0">
                <a:solidFill>
                  <a:srgbClr val="660066"/>
                </a:solidFill>
              </a:rPr>
              <a:t>•	Иисус даже сказал о том, что если человек помыслит об этом, это равняется тому, что он совершил подобное дело.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3200" b="1" dirty="0">
                <a:solidFill>
                  <a:srgbClr val="660066"/>
                </a:solidFill>
              </a:rPr>
              <a:t>•	Бог желает чистоты – физической, умственной и </a:t>
            </a:r>
            <a:r>
              <a:rPr lang="ru-RU" sz="3200" b="1" dirty="0" smtClean="0">
                <a:solidFill>
                  <a:srgbClr val="660066"/>
                </a:solidFill>
              </a:rPr>
              <a:t>духовной</a:t>
            </a:r>
            <a:endParaRPr lang="ru-RU" sz="3200" b="1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/>
          <p:nvPr/>
        </p:nvSpPr>
        <p:spPr>
          <a:xfrm>
            <a:off x="457200" y="1143000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anose="02040503050406030204"/>
                <a:ea typeface="+mj-ea"/>
                <a:cs typeface="Cambria" panose="02040503050406030204"/>
              </a:rPr>
              <a:t>Почему это имеет значение для Бога?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Cambria" panose="02040503050406030204"/>
              <a:ea typeface="+mj-ea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/>
          <p:nvPr/>
        </p:nvSpPr>
        <p:spPr>
          <a:xfrm>
            <a:off x="457200" y="2209800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anose="02040503050406030204"/>
                <a:ea typeface="+mj-ea"/>
                <a:cs typeface="Cambria" panose="02040503050406030204"/>
              </a:rPr>
              <a:t>Почему нужно ждать?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Cambria" panose="02040503050406030204"/>
              <a:ea typeface="+mj-ea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000" dirty="0" smtClean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Мы «любим» очень многое.</a:t>
            </a:r>
            <a:endParaRPr lang="en-US" sz="8000" dirty="0">
              <a:solidFill>
                <a:srgbClr val="4F81BD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/>
          <p:nvPr/>
        </p:nvSpPr>
        <p:spPr>
          <a:xfrm>
            <a:off x="457200" y="1295400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anose="02040503050406030204"/>
                <a:ea typeface="+mj-ea"/>
                <a:cs typeface="Cambria" panose="02040503050406030204"/>
              </a:rPr>
              <a:t>Девственность это прекрасный дар.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Cambria" panose="02040503050406030204"/>
              <a:ea typeface="+mj-ea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/>
          <p:nvPr/>
        </p:nvSpPr>
        <p:spPr>
          <a:xfrm>
            <a:off x="457200" y="2133600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anose="02040503050406030204"/>
                <a:ea typeface="+mj-ea"/>
                <a:cs typeface="Cambria" panose="02040503050406030204"/>
              </a:rPr>
              <a:t>У нас есть враг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Cambria" panose="02040503050406030204"/>
              <a:ea typeface="+mj-ea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>
          <a:xfrm>
            <a:off x="457200" y="2057400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anose="02040503050406030204"/>
                <a:ea typeface="+mj-ea"/>
                <a:cs typeface="Cambria" panose="02040503050406030204"/>
              </a:rPr>
              <a:t>Но Бог больше.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Cambria" panose="02040503050406030204"/>
              <a:ea typeface="+mj-ea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/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anose="02040503050406030204"/>
                <a:ea typeface="+mj-ea"/>
                <a:cs typeface="Cambria" panose="02040503050406030204"/>
              </a:rPr>
              <a:t>Установка границ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Cambria" panose="02040503050406030204"/>
              <a:ea typeface="+mj-ea"/>
              <a:cs typeface="Cambria" panose="02040503050406030204"/>
            </a:endParaRPr>
          </a:p>
        </p:txBody>
      </p:sp>
      <p:sp>
        <p:nvSpPr>
          <p:cNvPr id="5" name="Content Placeholder 3"/>
          <p:cNvSpPr txBox="1"/>
          <p:nvPr/>
        </p:nvSpPr>
        <p:spPr>
          <a:xfrm>
            <a:off x="609600" y="1828800"/>
            <a:ext cx="7848600" cy="4648200"/>
          </a:xfrm>
          <a:prstGeom prst="rect">
            <a:avLst/>
          </a:prstGeom>
        </p:spPr>
        <p:txBody>
          <a:bodyPr>
            <a:normAutofit fontScale="85000" lnSpcReduction="20000"/>
          </a:bodyPr>
          <a:lstStyle/>
          <a:p>
            <a:pPr lvl="0">
              <a:spcBef>
                <a:spcPct val="20000"/>
              </a:spcBef>
              <a:defRPr/>
            </a:pPr>
            <a:r>
              <a:rPr lang="ru-RU" sz="3200" dirty="0">
                <a:solidFill>
                  <a:srgbClr val="660066"/>
                </a:solidFill>
              </a:rPr>
              <a:t>•	Важно решить, что ты будешь делать, как далеко зайдешь, как будешь справляться с какой-либо </a:t>
            </a:r>
            <a:r>
              <a:rPr lang="ru-RU" sz="3200" dirty="0" smtClean="0">
                <a:solidFill>
                  <a:srgbClr val="660066"/>
                </a:solidFill>
              </a:rPr>
              <a:t>ситуацией </a:t>
            </a:r>
            <a:r>
              <a:rPr lang="ru-RU" sz="3200" dirty="0">
                <a:solidFill>
                  <a:srgbClr val="660066"/>
                </a:solidFill>
              </a:rPr>
              <a:t>ДО того, как это произойдет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3200" dirty="0">
                <a:solidFill>
                  <a:srgbClr val="660066"/>
                </a:solidFill>
              </a:rPr>
              <a:t>•	Выбор того, что ты будешь или не будешь делать – установка границ – именно это дает тебе </a:t>
            </a:r>
            <a:r>
              <a:rPr lang="ru-RU" sz="3200" dirty="0" smtClean="0">
                <a:solidFill>
                  <a:srgbClr val="660066"/>
                </a:solidFill>
              </a:rPr>
              <a:t>силу•</a:t>
            </a:r>
            <a:r>
              <a:rPr lang="ru-RU" sz="3200" dirty="0">
                <a:solidFill>
                  <a:srgbClr val="660066"/>
                </a:solidFill>
              </a:rPr>
              <a:t>	Что ты будешь и чего не будешь делать в физическом плане?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3200" dirty="0">
                <a:solidFill>
                  <a:srgbClr val="660066"/>
                </a:solidFill>
              </a:rPr>
              <a:t>•	Куда ты пойдешь или не пойдешь?</a:t>
            </a:r>
          </a:p>
          <a:p>
            <a:pPr lvl="0">
              <a:spcBef>
                <a:spcPct val="20000"/>
              </a:spcBef>
              <a:defRPr/>
            </a:pPr>
            <a:r>
              <a:rPr lang="ru-RU" sz="3200" dirty="0">
                <a:solidFill>
                  <a:srgbClr val="660066"/>
                </a:solidFill>
              </a:rPr>
              <a:t>•	Помни о том, что здесь дело не в том, насколько далеко ты зайдешь и все еще будешь “в порядке”, а дело в том, чтобы жить </a:t>
            </a:r>
            <a:r>
              <a:rPr lang="ru-RU" sz="3200" dirty="0" smtClean="0">
                <a:solidFill>
                  <a:srgbClr val="660066"/>
                </a:solidFill>
              </a:rPr>
              <a:t>благочестивой жизнью</a:t>
            </a:r>
            <a:endParaRPr lang="ru-RU" sz="3200" dirty="0">
              <a:solidFill>
                <a:srgbClr val="66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/>
          <p:nvPr/>
        </p:nvSpPr>
        <p:spPr>
          <a:xfrm>
            <a:off x="457200" y="990600"/>
            <a:ext cx="8229600" cy="25146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8000" dirty="0" smtClean="0">
                <a:solidFill>
                  <a:srgbClr val="660066"/>
                </a:solidFill>
                <a:latin typeface="Cambria" panose="02040503050406030204"/>
                <a:ea typeface="+mj-ea"/>
                <a:cs typeface="Cambria" panose="02040503050406030204"/>
              </a:rPr>
              <a:t>Больше всего хранимого, храни сердце твое</a:t>
            </a:r>
            <a:endParaRPr kumimoji="0" lang="en-US" sz="8000" b="0" i="0" u="none" strike="noStrike" kern="1200" cap="none" spc="0" normalizeH="0" baseline="0" noProof="0" dirty="0" smtClean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Cambria" panose="02040503050406030204"/>
              <a:ea typeface="+mj-ea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/>
          <p:nvPr/>
        </p:nvSpPr>
        <p:spPr>
          <a:xfrm>
            <a:off x="457200" y="1600200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60066"/>
                </a:solidFill>
                <a:effectLst/>
                <a:uLnTx/>
                <a:uFillTx/>
                <a:latin typeface="Cambria" panose="02040503050406030204"/>
                <a:ea typeface="+mj-ea"/>
                <a:cs typeface="Cambria" panose="02040503050406030204"/>
              </a:rPr>
              <a:t>Что же девушке делать?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srgbClr val="660066"/>
              </a:solidFill>
              <a:effectLst/>
              <a:uLnTx/>
              <a:uFillTx/>
              <a:latin typeface="Cambria" panose="02040503050406030204"/>
              <a:ea typeface="+mj-ea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Бог, ты и настоящая любовь</a:t>
            </a:r>
            <a:endParaRPr lang="en-US" sz="8000" dirty="0">
              <a:solidFill>
                <a:srgbClr val="FF0000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133600"/>
            <a:ext cx="8229600" cy="1905000"/>
          </a:xfrm>
        </p:spPr>
        <p:txBody>
          <a:bodyPr>
            <a:noAutofit/>
          </a:bodyPr>
          <a:lstStyle/>
          <a:p>
            <a:r>
              <a:rPr lang="ru-RU" sz="6600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Мы были сотворены с внутренней потребностью быть любимыми, значимыми и </a:t>
            </a:r>
            <a:r>
              <a:rPr lang="ru-RU" sz="6600" dirty="0" smtClean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принятыми</a:t>
            </a:r>
            <a:endParaRPr lang="en-US" sz="6600" dirty="0">
              <a:solidFill>
                <a:srgbClr val="FF0000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Как мы пытаемся обеспечить эту потребность</a:t>
            </a:r>
            <a:r>
              <a:rPr lang="en-US" sz="6000" dirty="0" smtClean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?</a:t>
            </a:r>
            <a:endParaRPr lang="en-US" sz="6000" dirty="0">
              <a:solidFill>
                <a:srgbClr val="FF0000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У нас есть враг.</a:t>
            </a:r>
            <a:endParaRPr lang="en-US" sz="4000" dirty="0">
              <a:solidFill>
                <a:srgbClr val="FF0000"/>
              </a:solidFill>
              <a:latin typeface="Cambria" panose="02040503050406030204"/>
              <a:cs typeface="Cambria" panose="0204050305040603020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Он постоянно будет пытаться побуждать нас искать людей и вещи, чтобы испытать любовь, ощутить свою ценность и принятие.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•	Красота и одежда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•	Взаимоотношения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•	Работа и различные занятия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•	Еда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Это все, что удерживает нас от истинной веры, понимания и пребывания в Божьей любви, ценности </a:t>
            </a:r>
            <a:r>
              <a:rPr lang="ru-RU" dirty="0" err="1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ии</a:t>
            </a:r>
            <a:r>
              <a:rPr lang="ru-RU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 принятии, потому что враг знает, что произойдет, если мы будем пребывать в Божьей любви.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000" dirty="0" smtClean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Итак, что такое любовь на самом деле</a:t>
            </a:r>
            <a:r>
              <a:rPr lang="en-US" sz="8000" dirty="0" smtClean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?</a:t>
            </a:r>
            <a:endParaRPr lang="en-US" sz="8000" dirty="0">
              <a:solidFill>
                <a:srgbClr val="4F81BD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6600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Враг предлагает лишь временные решения</a:t>
            </a:r>
            <a:r>
              <a:rPr lang="ru-RU" sz="6600" dirty="0" smtClean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.</a:t>
            </a:r>
            <a:endParaRPr lang="en-US" sz="6600" dirty="0">
              <a:solidFill>
                <a:srgbClr val="FF0000"/>
              </a:solidFill>
              <a:latin typeface="Cambria" panose="02040503050406030204"/>
              <a:cs typeface="Cambria" panose="0204050305040603020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1951037"/>
            <a:ext cx="8229600" cy="452596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•	</a:t>
            </a:r>
            <a:r>
              <a:rPr lang="ru-RU" sz="4000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Симпатичная одежда придаст приятные ощущения на какой-то момент, но это чувство длится недолго, а затем нам нужно еще больше модной одежды.</a:t>
            </a:r>
          </a:p>
          <a:p>
            <a:pPr marL="0" indent="0">
              <a:buNone/>
            </a:pPr>
            <a:r>
              <a:rPr lang="ru-RU" sz="4000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•	Приятно, когда к тебе проявляет интерес молодой человек, но как этот интерес удержать?</a:t>
            </a:r>
          </a:p>
          <a:p>
            <a:r>
              <a:rPr lang="ru-RU" sz="4000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Когда наши действия привлекают внимание или вызывают </a:t>
            </a:r>
            <a:r>
              <a:rPr lang="ru-RU" sz="4000" dirty="0" smtClean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аплодисменты</a:t>
            </a:r>
            <a:r>
              <a:rPr lang="ru-RU" sz="4000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, это приятно, но затем овации прекращаются, а нам нужно еще больше внимания.</a:t>
            </a:r>
          </a:p>
          <a:p>
            <a:pPr marL="0" indent="0">
              <a:buNone/>
            </a:pPr>
            <a:r>
              <a:rPr lang="ru-RU" sz="4000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•	Шоколад (или что угодно) очень вкусный, но как долго длится его вкус? А затем, слишком часто происходит так, что теперь еще приходится бороться и с лишним весом, эта проблема ухудшает наше </a:t>
            </a:r>
            <a:r>
              <a:rPr lang="ru-RU" sz="4000" dirty="0" err="1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самовосприятие</a:t>
            </a:r>
            <a:r>
              <a:rPr lang="ru-RU" sz="4000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. </a:t>
            </a:r>
            <a:endParaRPr lang="en-US" sz="4000" dirty="0"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Только Бог может полностью восполнить нашу потребность.</a:t>
            </a:r>
            <a:br>
              <a:rPr lang="ru-RU" sz="5400" dirty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</a:br>
            <a:endParaRPr lang="en-US" sz="5400" dirty="0">
              <a:solidFill>
                <a:srgbClr val="FF0000"/>
              </a:solidFill>
              <a:latin typeface="Cambria" panose="02040503050406030204"/>
              <a:cs typeface="Cambria" panose="02040503050406030204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810000"/>
            <a:ext cx="6400800" cy="1752600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solidFill>
                  <a:srgbClr val="FF0000"/>
                </a:solidFill>
              </a:rPr>
              <a:t>Мы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были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созданы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с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пустотой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в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сердце</a:t>
            </a:r>
            <a:r>
              <a:rPr lang="en-US" b="1" dirty="0">
                <a:solidFill>
                  <a:srgbClr val="FF0000"/>
                </a:solidFill>
              </a:rPr>
              <a:t>, </a:t>
            </a:r>
            <a:r>
              <a:rPr lang="en-US" b="1" dirty="0" err="1">
                <a:solidFill>
                  <a:srgbClr val="FF0000"/>
                </a:solidFill>
              </a:rPr>
              <a:t>которую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может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заполнить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только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Бог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и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ничто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другое</a:t>
            </a:r>
            <a:r>
              <a:rPr lang="en-US" b="1" dirty="0">
                <a:solidFill>
                  <a:srgbClr val="FF0000"/>
                </a:solidFill>
              </a:rPr>
              <a:t>, </a:t>
            </a:r>
            <a:r>
              <a:rPr lang="en-US" b="1" dirty="0" err="1">
                <a:solidFill>
                  <a:srgbClr val="FF0000"/>
                </a:solidFill>
              </a:rPr>
              <a:t>как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бы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мы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не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пытались</a:t>
            </a:r>
            <a:r>
              <a:rPr lang="en-US" b="1" dirty="0" smtClean="0">
                <a:solidFill>
                  <a:srgbClr val="FF0000"/>
                </a:solidFill>
              </a:rPr>
              <a:t>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057399"/>
            <a:ext cx="7772400" cy="1905001"/>
          </a:xfrm>
        </p:spPr>
        <p:txBody>
          <a:bodyPr>
            <a:normAutofit fontScale="90000"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Как Бог любит нас</a:t>
            </a:r>
            <a:r>
              <a:rPr lang="en-US" sz="8000" dirty="0" smtClean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?</a:t>
            </a:r>
            <a:endParaRPr lang="en-US" sz="8000" dirty="0">
              <a:solidFill>
                <a:srgbClr val="FF0000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Два главных препятствия</a:t>
            </a:r>
            <a:r>
              <a:rPr lang="en-US" sz="7200" dirty="0" smtClean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:</a:t>
            </a:r>
            <a:endParaRPr lang="en-US" sz="7200" dirty="0">
              <a:solidFill>
                <a:srgbClr val="FF0000"/>
              </a:solidFill>
              <a:latin typeface="Cambria" panose="02040503050406030204"/>
              <a:cs typeface="Cambria" panose="0204050305040603020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2636837"/>
            <a:ext cx="8229600" cy="1935163"/>
          </a:xfrm>
        </p:spPr>
        <p:txBody>
          <a:bodyPr/>
          <a:lstStyle/>
          <a:p>
            <a:pPr lvl="0"/>
            <a:r>
              <a:rPr lang="en-US" dirty="0" err="1" smtClean="0">
                <a:solidFill>
                  <a:srgbClr val="FF0000"/>
                </a:solidFill>
              </a:rPr>
              <a:t>Мы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не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нравимся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самим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себе</a:t>
            </a:r>
            <a:endParaRPr lang="en-US" dirty="0">
              <a:solidFill>
                <a:srgbClr val="FF0000"/>
              </a:solidFill>
            </a:endParaRPr>
          </a:p>
          <a:p>
            <a:pPr lvl="0"/>
            <a:r>
              <a:rPr lang="en-US" dirty="0" err="1">
                <a:solidFill>
                  <a:srgbClr val="FF0000"/>
                </a:solidFill>
              </a:rPr>
              <a:t>Мы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по-настоящему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не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знаем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или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не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доверяем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Богу</a:t>
            </a:r>
            <a:endParaRPr lang="en-US" dirty="0">
              <a:solidFill>
                <a:srgbClr val="FF0000"/>
              </a:solidFill>
            </a:endParaRPr>
          </a:p>
          <a:p>
            <a:endParaRPr lang="en-US" dirty="0">
              <a:solidFill>
                <a:srgbClr val="FF0000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01762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Перед тем, как по-настоящему полюбить кого-то другого, нужно полюбить себя</a:t>
            </a:r>
            <a:r>
              <a:rPr lang="en-US" sz="4000" dirty="0" smtClean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. </a:t>
            </a:r>
            <a:endParaRPr lang="en-US" sz="4000" dirty="0">
              <a:solidFill>
                <a:srgbClr val="FF0000"/>
              </a:solidFill>
              <a:latin typeface="Cambria" panose="02040503050406030204"/>
              <a:cs typeface="Cambria" panose="0204050305040603020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2133600"/>
            <a:ext cx="8229600" cy="4221163"/>
          </a:xfrm>
        </p:spPr>
        <p:txBody>
          <a:bodyPr>
            <a:norm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Перед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тем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как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по-настоящему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полюбить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кого-то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другого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 smtClean="0">
                <a:solidFill>
                  <a:srgbClr val="FF0000"/>
                </a:solidFill>
              </a:rPr>
              <a:t>нужно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полюбить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себя</a:t>
            </a:r>
            <a:r>
              <a:rPr lang="en-US" dirty="0">
                <a:solidFill>
                  <a:srgbClr val="FF0000"/>
                </a:solidFill>
              </a:rPr>
              <a:t>. </a:t>
            </a:r>
          </a:p>
          <a:p>
            <a:pPr lvl="0"/>
            <a:r>
              <a:rPr lang="en-US" dirty="0" err="1">
                <a:solidFill>
                  <a:srgbClr val="FF0000"/>
                </a:solidFill>
              </a:rPr>
              <a:t>Узнавайте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голос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врага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и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не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соглашайтесь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с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ним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  <a:p>
            <a:pPr lvl="0"/>
            <a:r>
              <a:rPr lang="en-US" dirty="0" err="1">
                <a:solidFill>
                  <a:srgbClr val="FF0000"/>
                </a:solidFill>
              </a:rPr>
              <a:t>Распознавайте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ложь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  <a:p>
            <a:pPr lvl="0"/>
            <a:r>
              <a:rPr lang="en-US" dirty="0" err="1">
                <a:solidFill>
                  <a:srgbClr val="FF0000"/>
                </a:solidFill>
              </a:rPr>
              <a:t>Приносите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ложь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и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то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что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вам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не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нравится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Богу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и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просите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Его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сказать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вам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правду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и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чтобы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вы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смогли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увидеть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себя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такой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какой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вас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видит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Бог</a:t>
            </a:r>
            <a:endParaRPr lang="en-US" dirty="0">
              <a:solidFill>
                <a:srgbClr val="FF0000"/>
              </a:solidFill>
            </a:endParaRPr>
          </a:p>
          <a:p>
            <a:pPr lvl="0"/>
            <a:r>
              <a:rPr lang="en-US" dirty="0" err="1">
                <a:solidFill>
                  <a:srgbClr val="FF0000"/>
                </a:solidFill>
              </a:rPr>
              <a:t>Вы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прекрасно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и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дивно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устроены</a:t>
            </a:r>
            <a:endParaRPr lang="en-US" dirty="0">
              <a:solidFill>
                <a:srgbClr val="FF0000"/>
              </a:solidFill>
            </a:endParaRPr>
          </a:p>
          <a:p>
            <a:pPr lvl="0"/>
            <a:r>
              <a:rPr lang="en-US" dirty="0" err="1">
                <a:solidFill>
                  <a:srgbClr val="FF0000"/>
                </a:solidFill>
              </a:rPr>
              <a:t>Продолжайте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говорить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с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Богом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об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этом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Нужно верить в Божью любовь и научиться жить, пребывая в Божьей любви.</a:t>
            </a:r>
            <a:endParaRPr lang="en-US" sz="4000" dirty="0">
              <a:solidFill>
                <a:srgbClr val="FF0000"/>
              </a:solidFill>
              <a:latin typeface="Cambria" panose="02040503050406030204"/>
              <a:cs typeface="Cambria" panose="02040503050406030204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US" dirty="0" err="1" smtClean="0">
                <a:solidFill>
                  <a:srgbClr val="FF0000"/>
                </a:solidFill>
              </a:rPr>
              <a:t>У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Бога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доброе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сердце</a:t>
            </a:r>
            <a:endParaRPr lang="en-US" dirty="0">
              <a:solidFill>
                <a:srgbClr val="FF0000"/>
              </a:solidFill>
            </a:endParaRPr>
          </a:p>
          <a:p>
            <a:pPr lvl="0"/>
            <a:r>
              <a:rPr lang="en-US" dirty="0" err="1">
                <a:solidFill>
                  <a:srgbClr val="FF0000"/>
                </a:solidFill>
              </a:rPr>
              <a:t>Его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Слово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говорит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нам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об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этом</a:t>
            </a:r>
            <a:endParaRPr lang="en-US" dirty="0">
              <a:solidFill>
                <a:srgbClr val="FF0000"/>
              </a:solidFill>
            </a:endParaRPr>
          </a:p>
          <a:p>
            <a:pPr lvl="0"/>
            <a:r>
              <a:rPr lang="en-US" dirty="0" err="1">
                <a:solidFill>
                  <a:srgbClr val="FF0000"/>
                </a:solidFill>
              </a:rPr>
              <a:t>Каждый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день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Он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будет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с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любовью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обращаться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к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тебе</a:t>
            </a:r>
            <a:r>
              <a:rPr lang="en-US" dirty="0">
                <a:solidFill>
                  <a:srgbClr val="FF0000"/>
                </a:solidFill>
              </a:rPr>
              <a:t>: </a:t>
            </a:r>
            <a:r>
              <a:rPr lang="en-US" dirty="0" err="1">
                <a:solidFill>
                  <a:srgbClr val="FF0000"/>
                </a:solidFill>
              </a:rPr>
              <a:t>попроси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Его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помочь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тебе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увидеть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это</a:t>
            </a:r>
            <a:endParaRPr lang="en-US" dirty="0">
              <a:solidFill>
                <a:srgbClr val="FF0000"/>
              </a:solidFill>
            </a:endParaRPr>
          </a:p>
          <a:p>
            <a:pPr lvl="0"/>
            <a:r>
              <a:rPr lang="en-US" dirty="0" err="1">
                <a:solidFill>
                  <a:srgbClr val="FF0000"/>
                </a:solidFill>
              </a:rPr>
              <a:t>Молись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и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проси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Его</a:t>
            </a:r>
            <a:endParaRPr lang="en-US" dirty="0">
              <a:solidFill>
                <a:srgbClr val="FF0000"/>
              </a:solidFill>
            </a:endParaRPr>
          </a:p>
          <a:p>
            <a:pPr lvl="0"/>
            <a:r>
              <a:rPr lang="en-US" dirty="0" err="1">
                <a:solidFill>
                  <a:srgbClr val="FF0000"/>
                </a:solidFill>
              </a:rPr>
              <a:t>Мы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можем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доверять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только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Тому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кого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знаем</a:t>
            </a:r>
            <a:r>
              <a:rPr lang="en-US" dirty="0">
                <a:solidFill>
                  <a:srgbClr val="FF0000"/>
                </a:solidFill>
              </a:rPr>
              <a:t>. </a:t>
            </a:r>
            <a:r>
              <a:rPr lang="en-US" dirty="0" err="1">
                <a:solidFill>
                  <a:srgbClr val="FF0000"/>
                </a:solidFill>
              </a:rPr>
              <a:t>Познай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Бога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так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как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это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понятно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тебе</a:t>
            </a:r>
            <a:endParaRPr lang="en-US" dirty="0">
              <a:solidFill>
                <a:srgbClr val="FF0000"/>
              </a:solidFill>
            </a:endParaRPr>
          </a:p>
          <a:p>
            <a:pPr lvl="0"/>
            <a:r>
              <a:rPr lang="en-US" dirty="0" err="1">
                <a:solidFill>
                  <a:srgbClr val="FF0000"/>
                </a:solidFill>
              </a:rPr>
              <a:t>Постоянно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напоминай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себе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об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этом</a:t>
            </a:r>
            <a:endParaRPr lang="en-US" dirty="0">
              <a:solidFill>
                <a:srgbClr val="FF0000"/>
              </a:solidFill>
            </a:endParaRPr>
          </a:p>
          <a:p>
            <a:pPr lvl="0"/>
            <a:r>
              <a:rPr lang="en-US" dirty="0" err="1">
                <a:solidFill>
                  <a:srgbClr val="FF0000"/>
                </a:solidFill>
              </a:rPr>
              <a:t>Окружай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себя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богобоязненными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друзьями</a:t>
            </a:r>
            <a:r>
              <a:rPr lang="en-US" dirty="0">
                <a:solidFill>
                  <a:srgbClr val="FF0000"/>
                </a:solidFill>
              </a:rPr>
              <a:t>, </a:t>
            </a:r>
            <a:r>
              <a:rPr lang="en-US" dirty="0" err="1">
                <a:solidFill>
                  <a:srgbClr val="FF0000"/>
                </a:solidFill>
              </a:rPr>
              <a:t>которые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помогут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тебе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помнить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о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Божьей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любви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000" dirty="0" smtClean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Что же девушке делать</a:t>
            </a:r>
            <a:r>
              <a:rPr lang="en-US" sz="8000" dirty="0" smtClean="0">
                <a:solidFill>
                  <a:srgbClr val="FF0000"/>
                </a:solidFill>
                <a:latin typeface="Cambria" panose="02040503050406030204"/>
                <a:cs typeface="Cambria" panose="02040503050406030204"/>
              </a:rPr>
              <a:t>?</a:t>
            </a:r>
            <a:endParaRPr lang="en-US" sz="8000" dirty="0">
              <a:solidFill>
                <a:srgbClr val="FF0000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AmLoved_Butt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4600" y="762000"/>
            <a:ext cx="4258056" cy="4258056"/>
          </a:xfrm>
          <a:prstGeom prst="rect">
            <a:avLst/>
          </a:prstGeom>
        </p:spPr>
      </p:pic>
      <p:pic>
        <p:nvPicPr>
          <p:cNvPr id="4" name="Picture 3" descr="I am loved button pictur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4600" y="762000"/>
            <a:ext cx="4267200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752600" y="685800"/>
            <a:ext cx="6705600" cy="1470025"/>
          </a:xfrm>
        </p:spPr>
        <p:txBody>
          <a:bodyPr>
            <a:normAutofit/>
          </a:bodyPr>
          <a:lstStyle/>
          <a:p>
            <a:pPr algn="l"/>
            <a:r>
              <a:rPr lang="ru-RU" sz="8000" dirty="0" smtClean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Любовь это</a:t>
            </a:r>
            <a:r>
              <a:rPr lang="en-US" sz="8000" dirty="0" smtClean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:</a:t>
            </a:r>
            <a:endParaRPr lang="en-US" sz="8000" dirty="0">
              <a:solidFill>
                <a:srgbClr val="4F81BD"/>
              </a:solidFill>
              <a:latin typeface="Cambria" panose="02040503050406030204"/>
              <a:cs typeface="Cambria" panose="02040503050406030204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533400" y="1981200"/>
            <a:ext cx="8305800" cy="4724400"/>
          </a:xfrm>
        </p:spPr>
        <p:txBody>
          <a:bodyPr>
            <a:normAutofit/>
          </a:bodyPr>
          <a:lstStyle/>
          <a:p>
            <a:pPr algn="l"/>
            <a:endParaRPr lang="ru-RU" dirty="0" smtClean="0">
              <a:solidFill>
                <a:srgbClr val="4F81BD"/>
              </a:solidFill>
              <a:latin typeface="Cambria" panose="02040503050406030204"/>
              <a:cs typeface="Cambria" panose="02040503050406030204"/>
            </a:endParaRPr>
          </a:p>
          <a:p>
            <a:pPr algn="l"/>
            <a:r>
              <a:rPr lang="ru-RU" dirty="0" smtClean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	Сильная привязанность к человеку вследствие родственных или личных отношений</a:t>
            </a:r>
          </a:p>
          <a:p>
            <a:pPr algn="l"/>
            <a:r>
              <a:rPr lang="ru-RU" dirty="0" smtClean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	Привязанность, возникшая на основании сексуального влечения</a:t>
            </a:r>
          </a:p>
          <a:p>
            <a:pPr algn="l"/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	Привязанность, основанная на восхищении, благосклонности или общих интересах</a:t>
            </a:r>
          </a:p>
          <a:p>
            <a:pPr algn="l"/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	Теплое отношение, восторженность или преданность</a:t>
            </a:r>
            <a:r>
              <a:rPr lang="ru-RU" dirty="0" smtClean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.</a:t>
            </a:r>
            <a:endParaRPr lang="ru-RU" dirty="0">
              <a:solidFill>
                <a:srgbClr val="4F81BD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Другие определения и слова, обозначающие любовь</a:t>
            </a:r>
            <a:endParaRPr lang="en-US" sz="4000" dirty="0">
              <a:solidFill>
                <a:srgbClr val="4F81BD"/>
              </a:solidFill>
              <a:latin typeface="Cambria" panose="02040503050406030204"/>
              <a:cs typeface="Cambria" panose="02040503050406030204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304800" y="1371600"/>
            <a:ext cx="8229600" cy="54102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ru-RU" dirty="0" smtClean="0">
              <a:solidFill>
                <a:srgbClr val="4F81BD"/>
              </a:solidFill>
              <a:latin typeface="Cambria" panose="02040503050406030204"/>
              <a:cs typeface="Cambria" panose="02040503050406030204"/>
            </a:endParaRPr>
          </a:p>
          <a:p>
            <a:pPr marL="0" indent="0">
              <a:buNone/>
            </a:pP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	Агапе – истинная любовь (греческий язык).</a:t>
            </a:r>
          </a:p>
          <a:p>
            <a:pPr marL="0" indent="0">
              <a:buNone/>
            </a:pP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	Эрос  – интимная или страстная любовь (греч.).</a:t>
            </a:r>
          </a:p>
          <a:p>
            <a:pPr marL="0" indent="0">
              <a:buNone/>
            </a:pP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	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Филиа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 – дружба (греч.).</a:t>
            </a:r>
          </a:p>
          <a:p>
            <a:pPr marL="0" indent="0">
              <a:buNone/>
            </a:pP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	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Сторге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 – привязанность или родство (греч).</a:t>
            </a:r>
          </a:p>
          <a:p>
            <a:pPr marL="0" indent="0">
              <a:buNone/>
            </a:pP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	Ксения – гостеприимство (греч.). </a:t>
            </a:r>
          </a:p>
          <a:p>
            <a:pPr marL="0" indent="0">
              <a:buNone/>
            </a:pP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	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Ishq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 – любовь в персидском языке (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Doost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 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Dashtan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 используется в значении «нравиться»). </a:t>
            </a:r>
          </a:p>
          <a:p>
            <a:pPr marL="0" indent="0">
              <a:buNone/>
            </a:pP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	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Ask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 – в турецком используется только для обозначения любви к «единственной» или «единственному».</a:t>
            </a:r>
          </a:p>
          <a:p>
            <a:pPr marL="0" indent="0">
              <a:buNone/>
            </a:pP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	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Ai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 – китайский язык. “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Wo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 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ai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 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ni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” (Я тебя люблю) выражает очень много, используется редко.  Лучше говорить “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Wo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 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xihuan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 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ni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” (ты мне нравишься) или сказать «Я тебя люблю» на другом языке.</a:t>
            </a:r>
          </a:p>
          <a:p>
            <a:pPr marL="0" indent="0">
              <a:buNone/>
            </a:pP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	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Amor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– испанский язык, означает любить, любить романтически.</a:t>
            </a:r>
          </a:p>
          <a:p>
            <a:pPr marL="0" indent="0">
              <a:buNone/>
            </a:pP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	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Amistad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 – испанский, означает дружбу.</a:t>
            </a:r>
          </a:p>
          <a:p>
            <a:pPr marL="0" indent="0">
              <a:buNone/>
            </a:pP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	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Aficion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 – испанский, означает восторженность.</a:t>
            </a:r>
          </a:p>
          <a:p>
            <a:pPr marL="0" indent="0">
              <a:buNone/>
            </a:pP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	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Encantar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 – испанский, означает сильно нравиться.</a:t>
            </a:r>
          </a:p>
          <a:p>
            <a:pPr marL="0" indent="0">
              <a:buNone/>
            </a:pP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•	</a:t>
            </a:r>
            <a:r>
              <a:rPr lang="ru-RU" dirty="0" err="1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Amour</a:t>
            </a:r>
            <a:r>
              <a:rPr lang="ru-RU" dirty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 – французский, означает любовь</a:t>
            </a:r>
            <a:r>
              <a:rPr lang="ru-RU" dirty="0" smtClean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.</a:t>
            </a:r>
            <a:endParaRPr lang="en-US" dirty="0"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000" dirty="0" smtClean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Что же Бог говорит о настоящей любви</a:t>
            </a:r>
            <a:r>
              <a:rPr lang="en-US" sz="8000" dirty="0" smtClean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?</a:t>
            </a:r>
            <a:endParaRPr lang="en-US" sz="8000" dirty="0">
              <a:solidFill>
                <a:srgbClr val="4F81BD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8000" dirty="0" smtClean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Что же делать девушке</a:t>
            </a:r>
            <a:r>
              <a:rPr lang="en-US" sz="8000" dirty="0" smtClean="0">
                <a:solidFill>
                  <a:srgbClr val="4F81BD"/>
                </a:solidFill>
                <a:latin typeface="Cambria" panose="02040503050406030204"/>
                <a:cs typeface="Cambria" panose="02040503050406030204"/>
              </a:rPr>
              <a:t>?</a:t>
            </a:r>
            <a:endParaRPr lang="en-US" sz="8000" dirty="0">
              <a:solidFill>
                <a:srgbClr val="4F81BD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rgbClr val="008000"/>
                </a:solidFill>
                <a:latin typeface="Cambria" panose="02040503050406030204"/>
                <a:cs typeface="Cambria" panose="02040503050406030204"/>
              </a:rPr>
              <a:t>Любовь и мальчики</a:t>
            </a:r>
            <a:endParaRPr lang="en-US" sz="8000" dirty="0">
              <a:solidFill>
                <a:srgbClr val="008000"/>
              </a:solidFill>
              <a:latin typeface="Cambria" panose="02040503050406030204"/>
              <a:cs typeface="Cambria" panose="0204050305040603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</TotalTime>
  <Words>2574</Words>
  <Application>Microsoft Office PowerPoint</Application>
  <PresentationFormat>Экран (4:3)</PresentationFormat>
  <Paragraphs>209</Paragraphs>
  <Slides>47</Slides>
  <Notes>22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3" baseType="lpstr">
      <vt:lpstr>Calibri</vt:lpstr>
      <vt:lpstr>Cambria</vt:lpstr>
      <vt:lpstr>Century Schoolbook</vt:lpstr>
      <vt:lpstr>Wingdings</vt:lpstr>
      <vt:lpstr>Wingdings 2</vt:lpstr>
      <vt:lpstr>Эркер</vt:lpstr>
      <vt:lpstr>Настоящая любовь</vt:lpstr>
      <vt:lpstr>Что такое любовь на самом деле?</vt:lpstr>
      <vt:lpstr>Мы «любим» очень многое.</vt:lpstr>
      <vt:lpstr>Итак, что такое любовь на самом деле?</vt:lpstr>
      <vt:lpstr>Любовь это:</vt:lpstr>
      <vt:lpstr>Другие определения и слова, обозначающие любовь</vt:lpstr>
      <vt:lpstr>Что же Бог говорит о настоящей любви?</vt:lpstr>
      <vt:lpstr>Что же делать девушке?</vt:lpstr>
      <vt:lpstr>Любовь и мальчики</vt:lpstr>
      <vt:lpstr>Девушки хотят любви.  Парни хотят уважения.</vt:lpstr>
      <vt:lpstr>Что можно и чего нельзя:</vt:lpstr>
      <vt:lpstr>Юноши, девушки и свидания…</vt:lpstr>
      <vt:lpstr>Что такое свидание?</vt:lpstr>
      <vt:lpstr>Для чего мы встречаемся/ходим на свидания?</vt:lpstr>
      <vt:lpstr>Каким должно быть свидание?</vt:lpstr>
      <vt:lpstr>С кем мы встречаемся?</vt:lpstr>
      <vt:lpstr>Когда все уже серьезно</vt:lpstr>
      <vt:lpstr>Несколько слов о расставании…</vt:lpstr>
      <vt:lpstr>Что же девушке делать?</vt:lpstr>
      <vt:lpstr>Обед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Бог, ты и настоящая любовь</vt:lpstr>
      <vt:lpstr>Мы были сотворены с внутренней потребностью быть любимыми, значимыми и принятыми</vt:lpstr>
      <vt:lpstr>Как мы пытаемся обеспечить эту потребность?</vt:lpstr>
      <vt:lpstr>У нас есть враг.</vt:lpstr>
      <vt:lpstr>Враг предлагает лишь временные решения.</vt:lpstr>
      <vt:lpstr>Только Бог может полностью восполнить нашу потребность. </vt:lpstr>
      <vt:lpstr>Как Бог любит нас?</vt:lpstr>
      <vt:lpstr>Два главных препятствия:</vt:lpstr>
      <vt:lpstr>Перед тем, как по-настоящему полюбить кого-то другого, нужно полюбить себя. </vt:lpstr>
      <vt:lpstr>Нужно верить в Божью любовь и научиться жить, пребывая в Божьей любви.</vt:lpstr>
      <vt:lpstr>Что же девушке делать?</vt:lpstr>
      <vt:lpstr>Презентация PowerPoint</vt:lpstr>
    </vt:vector>
  </TitlesOfParts>
  <Company>Pennsylvania Conference of SDA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Starla Overton</dc:creator>
  <cp:lastModifiedBy>Julia Lisovaya</cp:lastModifiedBy>
  <cp:revision>53</cp:revision>
  <dcterms:created xsi:type="dcterms:W3CDTF">2013-03-19T14:29:00Z</dcterms:created>
  <dcterms:modified xsi:type="dcterms:W3CDTF">2022-10-05T12:14:59Z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5E21BB5D435749A38C511CCE466B2A99</vt:lpwstr>
  </property>
  <property fmtid="{D5CDD505-2E9C-101B-9397-08002B2CF9AE}" pid="3" name="KSOProductBuildVer">
    <vt:lpwstr>1049-11.2.0.11130</vt:lpwstr>
  </property>
</Properties>
</file>