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9" r:id="rId5"/>
    <p:sldId id="260" r:id="rId6"/>
    <p:sldId id="261" r:id="rId7"/>
    <p:sldId id="262" r:id="rId8"/>
    <p:sldId id="263" r:id="rId9"/>
    <p:sldId id="270" r:id="rId10"/>
    <p:sldId id="271" r:id="rId11"/>
    <p:sldId id="272" r:id="rId12"/>
    <p:sldId id="265" r:id="rId13"/>
    <p:sldId id="273" r:id="rId14"/>
    <p:sldId id="267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26"/>
    <p:restoredTop sz="94674"/>
  </p:normalViewPr>
  <p:slideViewPr>
    <p:cSldViewPr snapToGrid="0" snapToObjects="1">
      <p:cViewPr varScale="1">
        <p:scale>
          <a:sx n="70" d="100"/>
          <a:sy n="70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7867B-D40C-4636-95B9-4B7E5E70A52F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B82D-4D8F-4632-90F0-537449026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80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B82D-4D8F-4632-90F0-537449026E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20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58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4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6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1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2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1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9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5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60444-D0A7-974E-B483-81E0C00C4638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1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0330" y="1787426"/>
            <a:ext cx="63493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2787" y="4979790"/>
            <a:ext cx="51825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Составлен Вилли и Элейн Оливер: </a:t>
            </a:r>
            <a:endParaRPr lang="en-US" sz="120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ru-RU" sz="1100" i="1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Отдел Семейного Служения</a:t>
            </a:r>
          </a:p>
          <a:p>
            <a:pPr algn="r"/>
            <a:r>
              <a:rPr lang="ru-RU" sz="1100" i="1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Генеральная конференция Церкви Христиан Адвентистов Седьмого Дня </a:t>
            </a:r>
          </a:p>
          <a:p>
            <a:pPr algn="r"/>
            <a:r>
              <a:rPr lang="ru-RU" sz="1100" i="1" dirty="0" err="1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Силвер-Спринг</a:t>
            </a:r>
            <a:r>
              <a:rPr lang="ru-RU" sz="1100" i="1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, штат Мэриленд, США</a:t>
            </a:r>
            <a:endParaRPr lang="en-US" sz="1100" i="1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1555" y="3822889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spc="50" dirty="0" smtClean="0">
                <a:ln w="1350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+mj-lt"/>
                <a:cs typeface="Georgia"/>
              </a:rPr>
              <a:t>Проводящий семинар</a:t>
            </a:r>
            <a:r>
              <a:rPr lang="en-US" sz="2000" i="1" spc="50" dirty="0" smtClean="0">
                <a:ln w="1350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+mj-lt"/>
                <a:cs typeface="Georgia"/>
              </a:rPr>
              <a:t>:</a:t>
            </a:r>
          </a:p>
          <a:p>
            <a:pPr algn="r"/>
            <a:r>
              <a:rPr lang="ru-RU" sz="2000" i="1" spc="50" dirty="0" smtClean="0">
                <a:ln w="1350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+mj-lt"/>
                <a:cs typeface="Georgia"/>
              </a:rPr>
              <a:t>Осипова Юлия</a:t>
            </a:r>
            <a:endParaRPr lang="en-US" sz="2000" i="1" spc="50" dirty="0">
              <a:ln w="1350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latin typeface="+mj-lt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3401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57" y="-5178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chemeClr val="bg1">
                    <a:lumMod val="95000"/>
                  </a:schemeClr>
                </a:solidFill>
              </a:rPr>
              <a:t>Аспекты близости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5915" y="1145262"/>
            <a:ext cx="69608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ru-RU" sz="3600" b="1" dirty="0" smtClean="0"/>
              <a:t>Физическая близость</a:t>
            </a:r>
            <a:endParaRPr lang="en-US" sz="3600" b="1" dirty="0" smtClean="0"/>
          </a:p>
          <a:p>
            <a:endParaRPr lang="en-US" sz="2000" b="1" dirty="0"/>
          </a:p>
          <a:p>
            <a:pPr marL="571500" indent="-571500">
              <a:buFont typeface="Arial" charset="0"/>
              <a:buChar char="•"/>
            </a:pPr>
            <a:r>
              <a:rPr lang="ru-RU" sz="3600" dirty="0" smtClean="0"/>
              <a:t>Физическое единение </a:t>
            </a:r>
            <a:endParaRPr lang="en-US" sz="3600" dirty="0" smtClean="0"/>
          </a:p>
          <a:p>
            <a:pPr algn="ctr"/>
            <a:r>
              <a:rPr lang="ru-RU" sz="3600" dirty="0" smtClean="0"/>
              <a:t>«</a:t>
            </a:r>
            <a:r>
              <a:rPr lang="ru-RU" sz="2800" i="1" dirty="0" smtClean="0"/>
              <a:t>любовь </a:t>
            </a:r>
            <a:r>
              <a:rPr lang="ru-RU" sz="2800" i="1" dirty="0" err="1" smtClean="0"/>
              <a:t>долготерпит</a:t>
            </a:r>
            <a:r>
              <a:rPr lang="ru-RU" sz="2800" i="1" dirty="0" smtClean="0"/>
              <a:t>, милосердствует, любовь </a:t>
            </a:r>
            <a:r>
              <a:rPr lang="ru-RU" sz="2800" i="1" dirty="0"/>
              <a:t>не завидует, любовь не </a:t>
            </a:r>
            <a:r>
              <a:rPr lang="ru-RU" sz="2800" i="1" dirty="0" smtClean="0"/>
              <a:t>превозносится</a:t>
            </a:r>
            <a:r>
              <a:rPr lang="ru-RU" sz="2800" i="1" dirty="0"/>
              <a:t>, не гордится, не </a:t>
            </a:r>
            <a:r>
              <a:rPr lang="ru-RU" sz="2800" i="1" dirty="0" smtClean="0"/>
              <a:t>бесчинствует</a:t>
            </a:r>
            <a:r>
              <a:rPr lang="ru-RU" sz="2800" i="1" dirty="0"/>
              <a:t>, не ищет своего, не </a:t>
            </a:r>
            <a:r>
              <a:rPr lang="ru-RU" sz="2800" i="1" dirty="0" smtClean="0"/>
              <a:t>раздражается, не </a:t>
            </a:r>
            <a:r>
              <a:rPr lang="ru-RU" sz="2800" i="1" dirty="0"/>
              <a:t>мыслит </a:t>
            </a:r>
            <a:r>
              <a:rPr lang="ru-RU" sz="2800" i="1" dirty="0" smtClean="0"/>
              <a:t>зла» </a:t>
            </a:r>
            <a:r>
              <a:rPr lang="en-US" sz="2800" dirty="0"/>
              <a:t>			</a:t>
            </a:r>
            <a:endParaRPr lang="en-US" sz="2800" dirty="0" smtClean="0"/>
          </a:p>
          <a:p>
            <a:pPr algn="r"/>
            <a:r>
              <a:rPr lang="en-US" sz="2000" dirty="0" smtClean="0"/>
              <a:t>1 </a:t>
            </a:r>
            <a:r>
              <a:rPr lang="ru-RU" sz="2000" dirty="0" smtClean="0"/>
              <a:t>Коринфянам</a:t>
            </a:r>
            <a:r>
              <a:rPr lang="en-US" sz="2000" dirty="0" smtClean="0"/>
              <a:t> 13:4-5 </a:t>
            </a:r>
            <a:endParaRPr lang="en-US" sz="2000" dirty="0"/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405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97" y="-5178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chemeClr val="bg1">
                    <a:lumMod val="95000"/>
                  </a:schemeClr>
                </a:solidFill>
              </a:rPr>
              <a:t>Аспекты близости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335" y="1576149"/>
            <a:ext cx="69151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Духовная близость</a:t>
            </a:r>
            <a:endParaRPr lang="en-US" sz="3600" b="1" dirty="0" smtClean="0"/>
          </a:p>
          <a:p>
            <a:endParaRPr lang="en-US" sz="3600" b="1" dirty="0"/>
          </a:p>
          <a:p>
            <a:pPr marL="285750" indent="-285750">
              <a:buFont typeface="Arial" charset="0"/>
              <a:buChar char="•"/>
            </a:pPr>
            <a:r>
              <a:rPr lang="ru-RU" sz="3600" dirty="0" smtClean="0"/>
              <a:t>Обмен духовными убеждениями, ценностями и опытом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ru-RU" sz="3600" dirty="0" smtClean="0"/>
              <a:t>Завершает картину «становления одной плотью»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406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57" y="-5178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138099"/>
            <a:ext cx="645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Сохранение единства и близости 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1610" y="1450926"/>
            <a:ext cx="72694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«Хотя могут возникнуть </a:t>
            </a:r>
            <a:r>
              <a:rPr lang="ru-RU" sz="2200" dirty="0" smtClean="0"/>
              <a:t>трудности</a:t>
            </a:r>
            <a:r>
              <a:rPr lang="ru-RU" sz="2200" dirty="0"/>
              <a:t>, недоразумения и препятствия, </a:t>
            </a:r>
            <a:r>
              <a:rPr lang="ru-RU" sz="2200" dirty="0" smtClean="0"/>
              <a:t>ни муж</a:t>
            </a:r>
            <a:r>
              <a:rPr lang="ru-RU" sz="2200" dirty="0"/>
              <a:t>, ни жена не должны допускать и</a:t>
            </a:r>
          </a:p>
          <a:p>
            <a:pPr algn="just"/>
            <a:r>
              <a:rPr lang="ru-RU" sz="2200" dirty="0"/>
              <a:t>мысли, что их союз — ошибка и </a:t>
            </a:r>
            <a:r>
              <a:rPr lang="ru-RU" sz="2200" dirty="0" smtClean="0"/>
              <a:t>разочарование</a:t>
            </a:r>
            <a:r>
              <a:rPr lang="ru-RU" sz="2200" dirty="0"/>
              <a:t>. Примите решение, что </a:t>
            </a:r>
            <a:r>
              <a:rPr lang="ru-RU" sz="2200" dirty="0" smtClean="0"/>
              <a:t>вы будете </a:t>
            </a:r>
            <a:r>
              <a:rPr lang="ru-RU" sz="2200" dirty="0"/>
              <a:t>друг для друга всем, чем только</a:t>
            </a:r>
          </a:p>
          <a:p>
            <a:pPr algn="just"/>
            <a:r>
              <a:rPr lang="ru-RU" sz="2200" dirty="0"/>
              <a:t>можете быть. Продолжайте </a:t>
            </a:r>
            <a:r>
              <a:rPr lang="ru-RU" sz="2200" dirty="0" smtClean="0"/>
              <a:t>уделять друг </a:t>
            </a:r>
            <a:r>
              <a:rPr lang="ru-RU" sz="2200" dirty="0"/>
              <a:t>другу столько же внимания, </a:t>
            </a:r>
            <a:r>
              <a:rPr lang="ru-RU" sz="2200" dirty="0" smtClean="0"/>
              <a:t>сколько </a:t>
            </a:r>
            <a:r>
              <a:rPr lang="ru-RU" sz="2200" dirty="0"/>
              <a:t>вы уделяли прежде. Во всем </a:t>
            </a:r>
            <a:r>
              <a:rPr lang="ru-RU" sz="2200" dirty="0" smtClean="0"/>
              <a:t>поддерживайте </a:t>
            </a:r>
            <a:r>
              <a:rPr lang="ru-RU" sz="2200" dirty="0"/>
              <a:t>друг друга, сражаясь в </a:t>
            </a:r>
            <a:r>
              <a:rPr lang="ru-RU" sz="2200" dirty="0" smtClean="0"/>
              <a:t>жизненной </a:t>
            </a:r>
            <a:r>
              <a:rPr lang="ru-RU" sz="2200" dirty="0"/>
              <a:t>борьбе. Старайтесь делать </a:t>
            </a:r>
            <a:r>
              <a:rPr lang="ru-RU" sz="2200" dirty="0" smtClean="0"/>
              <a:t>друг друга </a:t>
            </a:r>
            <a:r>
              <a:rPr lang="ru-RU" sz="2200" dirty="0"/>
              <a:t>более счастливыми. Пусть </a:t>
            </a:r>
            <a:r>
              <a:rPr lang="ru-RU" sz="2200" dirty="0" smtClean="0"/>
              <a:t>между вами </a:t>
            </a:r>
            <a:r>
              <a:rPr lang="ru-RU" sz="2200" dirty="0"/>
              <a:t>будет взаимная любовь, </a:t>
            </a:r>
            <a:r>
              <a:rPr lang="ru-RU" sz="2200" dirty="0" smtClean="0"/>
              <a:t>взаимная снисходительность</a:t>
            </a:r>
            <a:r>
              <a:rPr lang="ru-RU" sz="2200" dirty="0"/>
              <a:t>. И тогда брак </a:t>
            </a:r>
            <a:r>
              <a:rPr lang="ru-RU" sz="2200" dirty="0" smtClean="0"/>
              <a:t>вместо </a:t>
            </a:r>
            <a:r>
              <a:rPr lang="ru-RU" sz="2200" dirty="0"/>
              <a:t>того, чтобы стать концом </a:t>
            </a:r>
            <a:r>
              <a:rPr lang="ru-RU" sz="2200" dirty="0" smtClean="0"/>
              <a:t>любви, будет</a:t>
            </a:r>
            <a:r>
              <a:rPr lang="ru-RU" sz="2200" dirty="0"/>
              <a:t>, как и был, ее началом. Теплота</a:t>
            </a:r>
          </a:p>
          <a:p>
            <a:pPr algn="just"/>
            <a:r>
              <a:rPr lang="ru-RU" sz="2200" dirty="0"/>
              <a:t>истинной дружбы, любовь, </a:t>
            </a:r>
            <a:r>
              <a:rPr lang="ru-RU" sz="2200" dirty="0" smtClean="0"/>
              <a:t>объединяющая </a:t>
            </a:r>
            <a:r>
              <a:rPr lang="ru-RU" sz="2200" dirty="0"/>
              <a:t>сердца, является </a:t>
            </a:r>
            <a:r>
              <a:rPr lang="ru-RU" sz="2200" dirty="0" smtClean="0"/>
              <a:t>предвкушением радостей </a:t>
            </a:r>
            <a:r>
              <a:rPr lang="ru-RU" sz="2200" dirty="0"/>
              <a:t>неба</a:t>
            </a:r>
            <a:r>
              <a:rPr lang="ru-RU" sz="2200" dirty="0" smtClean="0"/>
              <a:t>»</a:t>
            </a:r>
            <a:endParaRPr lang="en-US" sz="2200" dirty="0"/>
          </a:p>
          <a:p>
            <a:pPr algn="r"/>
            <a:r>
              <a:rPr lang="ru-RU" sz="2000" dirty="0" smtClean="0"/>
              <a:t>Эллен Уайт, Христианский дом, с. 106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53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57" y="-5178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152936"/>
            <a:ext cx="645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chemeClr val="bg1">
                    <a:lumMod val="95000"/>
                  </a:schemeClr>
                </a:solidFill>
              </a:rPr>
              <a:t>Сохранение единства и близости 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1610" y="1450926"/>
            <a:ext cx="72694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sz="3200" b="1" dirty="0" smtClean="0"/>
              <a:t>Доверие</a:t>
            </a:r>
            <a:r>
              <a:rPr lang="en-US" sz="3200" dirty="0" smtClean="0"/>
              <a:t>- </a:t>
            </a:r>
            <a:r>
              <a:rPr lang="ru-RU" sz="2400" dirty="0" smtClean="0"/>
              <a:t>Узнавать другого человека и позволять ему узнавать нас – это рискованное предприятие </a:t>
            </a:r>
            <a:endParaRPr lang="en-US" sz="2400" dirty="0" smtClean="0"/>
          </a:p>
          <a:p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ru-RU" sz="3200" b="1" dirty="0" smtClean="0"/>
              <a:t>Внимание</a:t>
            </a:r>
            <a:r>
              <a:rPr lang="en-US" sz="3200" dirty="0" smtClean="0"/>
              <a:t>- </a:t>
            </a:r>
            <a:r>
              <a:rPr lang="ru-RU" sz="2400" dirty="0" smtClean="0"/>
              <a:t>Супруги должны быть готовы выслушать друг друга не только ушами, но и глазами и сердцем </a:t>
            </a:r>
            <a:r>
              <a:rPr lang="en-US" sz="2400" dirty="0" smtClean="0"/>
              <a:t> </a:t>
            </a:r>
          </a:p>
          <a:p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ru-RU" sz="3200" b="1" dirty="0" smtClean="0"/>
              <a:t>Доступность</a:t>
            </a:r>
            <a:r>
              <a:rPr lang="en-US" sz="3200" dirty="0" smtClean="0"/>
              <a:t>- </a:t>
            </a:r>
            <a:r>
              <a:rPr lang="ru-RU" sz="2400" dirty="0" smtClean="0"/>
              <a:t>Супруги должны быть доступны друг для друга во всех аспектах близости </a:t>
            </a:r>
            <a:r>
              <a:rPr lang="en-US" sz="2400" dirty="0" smtClean="0"/>
              <a:t>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59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98" y="0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Заключение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670" y="1225446"/>
            <a:ext cx="72009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/>
              <a:t>	</a:t>
            </a:r>
            <a:r>
              <a:rPr lang="ru-RU" sz="2600" dirty="0" smtClean="0"/>
              <a:t>Близость </a:t>
            </a:r>
            <a:r>
              <a:rPr lang="ru-RU" sz="2600" dirty="0"/>
              <a:t>и единство являются </a:t>
            </a:r>
            <a:r>
              <a:rPr lang="ru-RU" sz="2600" dirty="0" smtClean="0"/>
              <a:t>прекрасным </a:t>
            </a:r>
            <a:r>
              <a:rPr lang="ru-RU" sz="2600" dirty="0"/>
              <a:t>достоянием супружеских </a:t>
            </a:r>
            <a:r>
              <a:rPr lang="ru-RU" sz="2600" dirty="0" smtClean="0"/>
              <a:t>пар. Когда </a:t>
            </a:r>
            <a:r>
              <a:rPr lang="ru-RU" sz="2600" dirty="0"/>
              <a:t>пары решают сохранять </a:t>
            </a:r>
            <a:r>
              <a:rPr lang="ru-RU" sz="2600" dirty="0" smtClean="0"/>
              <a:t>и развивать </a:t>
            </a:r>
            <a:r>
              <a:rPr lang="ru-RU" sz="2600" dirty="0"/>
              <a:t>единство, они словно </a:t>
            </a:r>
            <a:r>
              <a:rPr lang="ru-RU" sz="2600" dirty="0" smtClean="0"/>
              <a:t>делают своим </a:t>
            </a:r>
            <a:r>
              <a:rPr lang="ru-RU" sz="2600" dirty="0"/>
              <a:t>отношениям прививку от </a:t>
            </a:r>
            <a:r>
              <a:rPr lang="ru-RU" sz="2600" dirty="0" smtClean="0"/>
              <a:t>естественной </a:t>
            </a:r>
            <a:r>
              <a:rPr lang="ru-RU" sz="2600" dirty="0"/>
              <a:t>склонности отдаляться </a:t>
            </a:r>
            <a:r>
              <a:rPr lang="ru-RU" sz="2600" dirty="0" smtClean="0"/>
              <a:t>друг от </a:t>
            </a:r>
            <a:r>
              <a:rPr lang="ru-RU" sz="2600" dirty="0"/>
              <a:t>друга. Невозможно отдаляться </a:t>
            </a:r>
            <a:r>
              <a:rPr lang="ru-RU" sz="2600" dirty="0" smtClean="0"/>
              <a:t>друг от </a:t>
            </a:r>
            <a:r>
              <a:rPr lang="ru-RU" sz="2600" dirty="0"/>
              <a:t>друга, если вы вместе </a:t>
            </a:r>
            <a:r>
              <a:rPr lang="ru-RU" sz="2600" dirty="0" smtClean="0"/>
              <a:t>стремитесь расти</a:t>
            </a:r>
            <a:r>
              <a:rPr lang="ru-RU" sz="2600" dirty="0"/>
              <a:t>. А когда рядом с вами Бог, </a:t>
            </a:r>
            <a:r>
              <a:rPr lang="ru-RU" sz="2600" dirty="0" smtClean="0"/>
              <a:t>вы не </a:t>
            </a:r>
            <a:r>
              <a:rPr lang="ru-RU" sz="2600" dirty="0"/>
              <a:t>сможете потерпеть неудачу. </a:t>
            </a:r>
            <a:r>
              <a:rPr lang="ru-RU" sz="2600" dirty="0" smtClean="0"/>
              <a:t>Божий план </a:t>
            </a:r>
            <a:r>
              <a:rPr lang="ru-RU" sz="2600" dirty="0"/>
              <a:t>заключается в том, чтобы </a:t>
            </a:r>
            <a:r>
              <a:rPr lang="ru-RU" sz="2600" dirty="0" smtClean="0"/>
              <a:t>супружеские </a:t>
            </a:r>
            <a:r>
              <a:rPr lang="ru-RU" sz="2600" dirty="0"/>
              <a:t>пары становились </a:t>
            </a:r>
            <a:r>
              <a:rPr lang="ru-RU" sz="2600" dirty="0" smtClean="0"/>
              <a:t>откровением Его </a:t>
            </a:r>
            <a:r>
              <a:rPr lang="ru-RU" sz="2600" dirty="0"/>
              <a:t>неизмеримой, неизменной любви. </a:t>
            </a:r>
            <a:r>
              <a:rPr lang="en-US" sz="2600" dirty="0" smtClean="0"/>
              <a:t> 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6990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57" y="0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Будут одной плотью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9" y="1337310"/>
            <a:ext cx="7041963" cy="469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57" y="0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Будут одной плотью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4005" r="6220"/>
          <a:stretch/>
        </p:blipFill>
        <p:spPr>
          <a:xfrm>
            <a:off x="982980" y="1603722"/>
            <a:ext cx="6995160" cy="4358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4420" y="1645920"/>
            <a:ext cx="65265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«Все могу в укрепляющем меня Иисусе Христе» </a:t>
            </a:r>
            <a:endParaRPr lang="en-US" sz="32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ru-RU" sz="2800" dirty="0" smtClean="0"/>
              <a:t>К </a:t>
            </a:r>
            <a:r>
              <a:rPr lang="ru-RU" sz="2800" dirty="0" err="1" smtClean="0"/>
              <a:t>Филиппийцам</a:t>
            </a:r>
            <a:r>
              <a:rPr lang="en-US" sz="2800" dirty="0" smtClean="0"/>
              <a:t> 4:13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846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57" y="-5178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Будут одной плотью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5839" y="1828800"/>
            <a:ext cx="727519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ru-RU" sz="3600" dirty="0" smtClean="0"/>
              <a:t>«Потому </a:t>
            </a:r>
            <a:r>
              <a:rPr lang="ru-RU" sz="3600" dirty="0"/>
              <a:t>оставит человек отца</a:t>
            </a:r>
          </a:p>
          <a:p>
            <a:r>
              <a:rPr lang="ru-RU" sz="3600" dirty="0"/>
              <a:t>своего и мать свою и </a:t>
            </a:r>
            <a:r>
              <a:rPr lang="ru-RU" sz="3600" dirty="0" smtClean="0"/>
              <a:t>прилепится </a:t>
            </a:r>
            <a:r>
              <a:rPr lang="ru-RU" sz="3600" dirty="0"/>
              <a:t>к жене своей; и </a:t>
            </a:r>
            <a:r>
              <a:rPr lang="ru-RU" sz="3600" b="1" dirty="0"/>
              <a:t>будут двое </a:t>
            </a:r>
            <a:r>
              <a:rPr lang="ru-RU" sz="3600" b="1" dirty="0" smtClean="0"/>
              <a:t>одна плоть»</a:t>
            </a:r>
            <a:endParaRPr lang="en-US" sz="3600" dirty="0"/>
          </a:p>
          <a:p>
            <a:pPr algn="r"/>
            <a:r>
              <a:rPr lang="ru-RU" sz="2400" dirty="0" smtClean="0"/>
              <a:t>Бытие </a:t>
            </a:r>
            <a:r>
              <a:rPr lang="en-US" sz="2400" dirty="0" smtClean="0"/>
              <a:t>2:24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57" y="-5178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Понимание близости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7240" y="2057400"/>
            <a:ext cx="740664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 </a:t>
            </a:r>
            <a:r>
              <a:rPr lang="ru-RU" sz="2800" dirty="0" smtClean="0"/>
              <a:t>Процесс становления </a:t>
            </a:r>
            <a:r>
              <a:rPr lang="ru-RU" sz="2800" dirty="0"/>
              <a:t>одной плотью по </a:t>
            </a:r>
            <a:r>
              <a:rPr lang="ru-RU" sz="2800" dirty="0" smtClean="0"/>
              <a:t>повелению </a:t>
            </a:r>
            <a:r>
              <a:rPr lang="ru-RU" sz="2800" dirty="0"/>
              <a:t>Божьему затрагивает не </a:t>
            </a:r>
            <a:r>
              <a:rPr lang="ru-RU" sz="2800" dirty="0" smtClean="0"/>
              <a:t>только </a:t>
            </a:r>
            <a:r>
              <a:rPr lang="ru-RU" sz="2800" dirty="0"/>
              <a:t>физические проявления, но </a:t>
            </a:r>
            <a:r>
              <a:rPr lang="ru-RU" sz="2800" dirty="0" smtClean="0"/>
              <a:t>также предполагает </a:t>
            </a:r>
            <a:r>
              <a:rPr lang="ru-RU" sz="2800" dirty="0"/>
              <a:t>достижение </a:t>
            </a:r>
            <a:r>
              <a:rPr lang="ru-RU" sz="2800" dirty="0" smtClean="0"/>
              <a:t>«глубочайшего </a:t>
            </a:r>
            <a:r>
              <a:rPr lang="ru-RU" sz="2800" dirty="0"/>
              <a:t>гармонического общения </a:t>
            </a:r>
            <a:r>
              <a:rPr lang="ru-RU" sz="2800" dirty="0" smtClean="0"/>
              <a:t>между людьми</a:t>
            </a:r>
            <a:r>
              <a:rPr lang="ru-RU" sz="2800" dirty="0"/>
              <a:t>, которое есть единство мужа </a:t>
            </a:r>
            <a:r>
              <a:rPr lang="ru-RU" sz="2800" dirty="0" smtClean="0"/>
              <a:t>и жены </a:t>
            </a:r>
            <a:r>
              <a:rPr lang="ru-RU" sz="2800" dirty="0"/>
              <a:t>во всех смыслах — </a:t>
            </a:r>
            <a:r>
              <a:rPr lang="ru-RU" sz="2800" dirty="0" smtClean="0"/>
              <a:t>эмоциональном</a:t>
            </a:r>
            <a:r>
              <a:rPr lang="ru-RU" sz="2800" dirty="0"/>
              <a:t>, физическом и </a:t>
            </a:r>
            <a:r>
              <a:rPr lang="ru-RU" sz="2800" dirty="0" smtClean="0"/>
              <a:t>духовном»</a:t>
            </a:r>
            <a:endParaRPr lang="en-US" sz="2800" dirty="0" smtClean="0"/>
          </a:p>
          <a:p>
            <a:endParaRPr lang="en-US" dirty="0"/>
          </a:p>
          <a:p>
            <a:endParaRPr lang="en-US" sz="1600" dirty="0" smtClean="0"/>
          </a:p>
          <a:p>
            <a:r>
              <a:rPr lang="ru-RU" sz="1600" dirty="0" err="1" smtClean="0"/>
              <a:t>Дэвидсон</a:t>
            </a:r>
            <a:r>
              <a:rPr lang="ru-RU" sz="1600" dirty="0" smtClean="0"/>
              <a:t> Р. Пламя Яхве. Сексуальность в Библии, с. 51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173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47" y="0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</a:rPr>
              <a:t>Понимание близости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1" y="1376094"/>
            <a:ext cx="37490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ru-RU" sz="3000" dirty="0"/>
              <a:t>«Потому оставит человек отца</a:t>
            </a:r>
          </a:p>
          <a:p>
            <a:r>
              <a:rPr lang="ru-RU" sz="3000" dirty="0" smtClean="0"/>
              <a:t>своего и мать свою и прилепится к жене своей; и будут двое одна плоть»</a:t>
            </a:r>
            <a:endParaRPr lang="en-US" sz="3000" dirty="0" smtClean="0"/>
          </a:p>
          <a:p>
            <a:endParaRPr lang="en-US" sz="2000" dirty="0" smtClean="0"/>
          </a:p>
          <a:p>
            <a:pPr algn="ctr"/>
            <a:r>
              <a:rPr lang="ru-RU" sz="2400" dirty="0" smtClean="0"/>
              <a:t>Бытие</a:t>
            </a:r>
            <a:r>
              <a:rPr lang="en-US" sz="2400" dirty="0" smtClean="0"/>
              <a:t> 2:24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r="7075"/>
          <a:stretch/>
        </p:blipFill>
        <p:spPr>
          <a:xfrm>
            <a:off x="4366260" y="1866631"/>
            <a:ext cx="3985814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5" y="-5178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Понимание близости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4410" y="1828085"/>
            <a:ext cx="694944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Адам и Ева вступают на этот путь единения в стихе 25.</a:t>
            </a:r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ru-RU" sz="3200" b="1" dirty="0" smtClean="0"/>
              <a:t>«</a:t>
            </a:r>
            <a:r>
              <a:rPr lang="ru-RU" sz="3200" b="1" dirty="0"/>
              <a:t>и были оба наги, Адам и жена его, и</a:t>
            </a:r>
          </a:p>
          <a:p>
            <a:pPr algn="ctr"/>
            <a:r>
              <a:rPr lang="ru-RU" sz="3200" b="1" dirty="0"/>
              <a:t>не </a:t>
            </a:r>
            <a:r>
              <a:rPr lang="ru-RU" sz="3200" b="1" dirty="0" smtClean="0"/>
              <a:t>стыдились.»</a:t>
            </a:r>
            <a:endParaRPr lang="en-US" sz="3200" b="1" dirty="0"/>
          </a:p>
          <a:p>
            <a:endParaRPr lang="en-US" sz="1200" dirty="0"/>
          </a:p>
          <a:p>
            <a:pPr algn="r"/>
            <a:r>
              <a:rPr lang="ru-RU" dirty="0" smtClean="0"/>
              <a:t>Бытие</a:t>
            </a:r>
            <a:r>
              <a:rPr lang="en-US" dirty="0" smtClean="0"/>
              <a:t> 2:25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5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57" y="-5178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Оставить и прилепиться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3080" y="2272249"/>
            <a:ext cx="6606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Очень </a:t>
            </a:r>
            <a:r>
              <a:rPr lang="ru-RU" sz="3600" dirty="0"/>
              <a:t>важно </a:t>
            </a:r>
            <a:r>
              <a:rPr lang="ru-RU" sz="3600" dirty="0" smtClean="0"/>
              <a:t>«оставить», </a:t>
            </a:r>
            <a:r>
              <a:rPr lang="ru-RU" sz="3600" dirty="0"/>
              <a:t>чтобы</a:t>
            </a:r>
          </a:p>
          <a:p>
            <a:r>
              <a:rPr lang="ru-RU" sz="3600" dirty="0"/>
              <a:t>затем </a:t>
            </a:r>
            <a:r>
              <a:rPr lang="ru-RU" sz="3600" dirty="0" smtClean="0"/>
              <a:t>«прилепиться». </a:t>
            </a:r>
            <a:r>
              <a:rPr lang="ru-RU" sz="3600" dirty="0"/>
              <a:t>По существу</a:t>
            </a:r>
            <a:r>
              <a:rPr lang="ru-RU" sz="3600" dirty="0" smtClean="0"/>
              <a:t>, «прилепиться» </a:t>
            </a:r>
            <a:r>
              <a:rPr lang="ru-RU" sz="3600" dirty="0"/>
              <a:t>— это один из </a:t>
            </a:r>
            <a:r>
              <a:rPr lang="ru-RU" sz="3600" dirty="0" smtClean="0"/>
              <a:t>важнейших </a:t>
            </a:r>
            <a:r>
              <a:rPr lang="ru-RU" sz="3600" dirty="0"/>
              <a:t>шагов к близости</a:t>
            </a:r>
            <a:r>
              <a:rPr lang="ru-RU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07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57" y="0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Оставить и прилепиться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960" y="1424643"/>
            <a:ext cx="730377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</a:t>
            </a:r>
            <a:r>
              <a:rPr lang="ru-RU" sz="3200" dirty="0"/>
              <a:t>Как бы осмотрительно и </a:t>
            </a:r>
            <a:r>
              <a:rPr lang="ru-RU" sz="3200" dirty="0" smtClean="0"/>
              <a:t>благоразумно </a:t>
            </a:r>
            <a:r>
              <a:rPr lang="ru-RU" sz="3200" dirty="0"/>
              <a:t>ни начинался брак, редко </a:t>
            </a:r>
            <a:r>
              <a:rPr lang="ru-RU" sz="3200" dirty="0" smtClean="0"/>
              <a:t>можно </a:t>
            </a:r>
            <a:r>
              <a:rPr lang="ru-RU" sz="3200" dirty="0"/>
              <a:t>встретить пару, которая была бы</a:t>
            </a:r>
          </a:p>
          <a:p>
            <a:r>
              <a:rPr lang="ru-RU" sz="3200" dirty="0"/>
              <a:t>едина во всем, когда брачная </a:t>
            </a:r>
            <a:r>
              <a:rPr lang="ru-RU" sz="3200" dirty="0" smtClean="0"/>
              <a:t>церемония </a:t>
            </a:r>
            <a:r>
              <a:rPr lang="ru-RU" sz="3200" dirty="0"/>
              <a:t>только совершается. </a:t>
            </a:r>
            <a:r>
              <a:rPr lang="ru-RU" sz="3200" dirty="0" smtClean="0"/>
              <a:t>Истинный союз </a:t>
            </a:r>
            <a:r>
              <a:rPr lang="ru-RU" sz="3200" dirty="0"/>
              <a:t>двух людей, объединенных </a:t>
            </a:r>
            <a:r>
              <a:rPr lang="ru-RU" sz="3200" dirty="0" smtClean="0"/>
              <a:t>в браке</a:t>
            </a:r>
            <a:r>
              <a:rPr lang="ru-RU" sz="3200" dirty="0"/>
              <a:t>, образуется на протяжении </a:t>
            </a:r>
            <a:r>
              <a:rPr lang="ru-RU" sz="3200" dirty="0" smtClean="0"/>
              <a:t>последующих лет»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r"/>
            <a:r>
              <a:rPr lang="ru-RU" dirty="0" smtClean="0"/>
              <a:t>Эллен Уайт, Христианский дом, с. 105 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57" y="0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Аспекты близости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530" y="1977390"/>
            <a:ext cx="736092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Эмоциональная близость</a:t>
            </a:r>
            <a:endParaRPr lang="en-US" sz="3600" b="1" dirty="0" smtClean="0"/>
          </a:p>
          <a:p>
            <a:endParaRPr lang="en-US" sz="3600" b="1" dirty="0"/>
          </a:p>
          <a:p>
            <a:pPr marL="571500" indent="-571500">
              <a:buFont typeface="Arial" charset="0"/>
              <a:buChar char="•"/>
            </a:pPr>
            <a:r>
              <a:rPr lang="ru-RU" sz="3600" dirty="0" smtClean="0"/>
              <a:t>обмен личными ценностями и убеждениями, теплота и привязанность</a:t>
            </a:r>
            <a:endParaRPr lang="en-US" sz="3600" dirty="0" smtClean="0"/>
          </a:p>
          <a:p>
            <a:pPr marL="457200" indent="-457200">
              <a:buFont typeface="Arial" charset="0"/>
              <a:buChar char="•"/>
            </a:pPr>
            <a:endParaRPr lang="en-US" sz="3200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4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27" y="-5178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</a:rPr>
              <a:t>Божий взгляд на близкие отношения в браке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chemeClr val="bg1">
                    <a:lumMod val="95000"/>
                  </a:schemeClr>
                </a:solidFill>
              </a:rPr>
              <a:t>Аспекты близости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5870" y="2217420"/>
            <a:ext cx="70351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Интеллектуальная близость</a:t>
            </a:r>
            <a:endParaRPr lang="en-US" sz="3600" b="1" dirty="0" smtClean="0"/>
          </a:p>
          <a:p>
            <a:endParaRPr lang="en-US" sz="3600" b="1" dirty="0"/>
          </a:p>
          <a:p>
            <a:pPr marL="571500" indent="-571500">
              <a:buFont typeface="Arial" charset="0"/>
              <a:buChar char="•"/>
            </a:pPr>
            <a:r>
              <a:rPr lang="ru-RU" sz="3600" dirty="0"/>
              <a:t>о</a:t>
            </a:r>
            <a:r>
              <a:rPr lang="ru-RU" sz="3600" dirty="0" smtClean="0"/>
              <a:t>бмен мыслями и идеями</a:t>
            </a:r>
            <a:endParaRPr lang="en-US" sz="3600" dirty="0"/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538</Words>
  <Application>Microsoft Office PowerPoint</Application>
  <PresentationFormat>Экран (4:3)</PresentationFormat>
  <Paragraphs>98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Georgia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rosemay</dc:creator>
  <cp:lastModifiedBy>user</cp:lastModifiedBy>
  <cp:revision>31</cp:revision>
  <dcterms:created xsi:type="dcterms:W3CDTF">2015-08-17T22:20:08Z</dcterms:created>
  <dcterms:modified xsi:type="dcterms:W3CDTF">2018-02-12T14:40:06Z</dcterms:modified>
</cp:coreProperties>
</file>