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6" autoAdjust="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DF06594-2F0E-4B0F-BC32-3B2F342E7D91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7416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7417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8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19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20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7421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2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3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4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25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7426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7427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8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29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7430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7431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2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3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4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435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7436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7437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5303E-B8DF-4A6F-A29D-EC6B76C369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1F942C-CFA9-40BF-83DB-A0C0A928B7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5488177-433C-4445-85EF-BFD0230660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ED386F-BB33-4231-A51A-198CB09FCA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49917-FCB1-4ED6-8E19-5C5545644C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EBA0D-CFAF-463C-8479-2710BF480B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EBD70-EAC1-465C-B796-0BDBD90E8E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3C969-60C2-4138-AC41-7160C0D6F4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B72D1-D500-4EB3-82F4-B1D46B58EAB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D5366-A5CD-4040-9312-DEA64441EF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84D5F-D1C6-4622-A4AD-0D923B7C5A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95910A-4591-41FA-96C3-14FF2ECC91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/>
            </a:lvl1pPr>
          </a:lstStyle>
          <a:p>
            <a:endParaRPr lang="ru-RU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/>
            </a:lvl1pPr>
          </a:lstStyle>
          <a:p>
            <a:endParaRPr lang="ru-RU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/>
            </a:lvl1pPr>
          </a:lstStyle>
          <a:p>
            <a:fld id="{A296289E-FE8D-4E60-8EA2-95B35306818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6392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6394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639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39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0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40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40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6406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7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08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409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0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1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412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6413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4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5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6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7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8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19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20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6421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6422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23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42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642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6426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427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6428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29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0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1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2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3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4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6435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1643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349500"/>
          </a:xfrm>
        </p:spPr>
        <p:txBody>
          <a:bodyPr/>
          <a:lstStyle/>
          <a:p>
            <a:r>
              <a:rPr lang="ru-RU" sz="7200"/>
              <a:t>Общение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3860800"/>
            <a:ext cx="7199313" cy="1584325"/>
          </a:xfrm>
        </p:spPr>
        <p:txBody>
          <a:bodyPr/>
          <a:lstStyle/>
          <a:p>
            <a:r>
              <a:rPr lang="ru-RU" sz="2000"/>
              <a:t>Презентация составлена</a:t>
            </a:r>
          </a:p>
          <a:p>
            <a:r>
              <a:rPr lang="ru-RU" sz="2000"/>
              <a:t>Педагогом – психологом </a:t>
            </a:r>
          </a:p>
          <a:p>
            <a:r>
              <a:rPr lang="ru-RU" sz="2000"/>
              <a:t>Булатовой Т.Ю.</a:t>
            </a:r>
          </a:p>
        </p:txBody>
      </p:sp>
      <p:pic>
        <p:nvPicPr>
          <p:cNvPr id="4100" name="Рисунок 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64644">
            <a:off x="5867400" y="981075"/>
            <a:ext cx="19145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Не забудьте про доброжелательное выражение Вашего лица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918450" cy="13843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chemeClr val="tx2"/>
                </a:solidFill>
              </a:rPr>
              <a:t>   Тренируйтесь перед зеркалом, репетируйте разные выражения лица</a:t>
            </a:r>
          </a:p>
        </p:txBody>
      </p:sp>
      <p:pic>
        <p:nvPicPr>
          <p:cNvPr id="12292" name="Picture 4" descr="12969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87675" y="3284538"/>
            <a:ext cx="3771900" cy="32242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Факторы влияющее на восприятие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635375" y="1700213"/>
            <a:ext cx="5040313" cy="4608512"/>
          </a:xfrm>
        </p:spPr>
        <p:txBody>
          <a:bodyPr/>
          <a:lstStyle/>
          <a:p>
            <a:r>
              <a:rPr lang="ru-RU" sz="2400">
                <a:solidFill>
                  <a:schemeClr val="tx2"/>
                </a:solidFill>
              </a:rPr>
              <a:t>Наше эмоциональное состояние в момент восприятия другого человека</a:t>
            </a:r>
          </a:p>
          <a:p>
            <a:r>
              <a:rPr lang="ru-RU" sz="2400">
                <a:solidFill>
                  <a:schemeClr val="folHlink"/>
                </a:solidFill>
              </a:rPr>
              <a:t>Важна ситуация, в которой происходит встреча</a:t>
            </a:r>
          </a:p>
          <a:p>
            <a:r>
              <a:rPr lang="ru-RU" sz="2400">
                <a:solidFill>
                  <a:schemeClr val="hlink"/>
                </a:solidFill>
              </a:rPr>
              <a:t>Вкусы</a:t>
            </a:r>
          </a:p>
          <a:p>
            <a:r>
              <a:rPr lang="ru-RU" sz="2400">
                <a:solidFill>
                  <a:schemeClr val="accent2"/>
                </a:solidFill>
              </a:rPr>
              <a:t>Возраст</a:t>
            </a:r>
          </a:p>
          <a:p>
            <a:r>
              <a:rPr lang="ru-RU" sz="2400"/>
              <a:t>Пол</a:t>
            </a:r>
          </a:p>
        </p:txBody>
      </p:sp>
      <p:pic>
        <p:nvPicPr>
          <p:cNvPr id="13318" name="Picture 6" descr="1132551952478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700213"/>
            <a:ext cx="2952750" cy="31686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9138"/>
            <a:ext cx="3771900" cy="4521200"/>
          </a:xfrm>
        </p:spPr>
        <p:txBody>
          <a:bodyPr/>
          <a:lstStyle/>
          <a:p>
            <a:r>
              <a:rPr lang="ru-RU" sz="2800"/>
              <a:t>Для понимания другого человека необходимо с ним пообщаться, узнать его поближе</a:t>
            </a:r>
          </a:p>
        </p:txBody>
      </p:sp>
      <p:pic>
        <p:nvPicPr>
          <p:cNvPr id="20490" name="Picture 10" descr="113637776141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92725" y="2708275"/>
            <a:ext cx="3089275" cy="34575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общения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702550" cy="2463800"/>
          </a:xfrm>
        </p:spPr>
        <p:txBody>
          <a:bodyPr/>
          <a:lstStyle/>
          <a:p>
            <a:r>
              <a:rPr lang="ru-RU" sz="2800"/>
              <a:t>Деловое ( касается только рабочих вопросов)</a:t>
            </a:r>
          </a:p>
          <a:p>
            <a:r>
              <a:rPr lang="ru-RU" sz="2800"/>
              <a:t>Личное (дружеское общение, о переживаниях, жизни)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76600" y="4221163"/>
            <a:ext cx="2376488" cy="1728787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6870700" cy="865188"/>
          </a:xfrm>
        </p:spPr>
        <p:txBody>
          <a:bodyPr/>
          <a:lstStyle/>
          <a:p>
            <a:r>
              <a:rPr lang="ru-RU" sz="3200"/>
              <a:t>Правила эффективного общения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/>
              <a:t>Серьезно ищите себе друзей</a:t>
            </a:r>
          </a:p>
          <a:p>
            <a:r>
              <a:rPr lang="ru-RU" sz="2800"/>
              <a:t>Открыто проявляйте интерес к другому человеку</a:t>
            </a:r>
          </a:p>
          <a:p>
            <a:r>
              <a:rPr lang="ru-RU" sz="2800"/>
              <a:t>Идите навстречу людям с открытым сердцем</a:t>
            </a:r>
          </a:p>
          <a:p>
            <a:r>
              <a:rPr lang="ru-RU" sz="2800"/>
              <a:t>Чаще улыбайтесь</a:t>
            </a:r>
          </a:p>
          <a:p>
            <a:r>
              <a:rPr lang="ru-RU" sz="2800"/>
              <a:t>Спрашивайте других об их интересах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33375"/>
            <a:ext cx="7696200" cy="5153025"/>
          </a:xfrm>
        </p:spPr>
        <p:txBody>
          <a:bodyPr/>
          <a:lstStyle/>
          <a:p>
            <a:r>
              <a:rPr lang="ru-RU" sz="2800"/>
              <a:t>Не бойтесь знакомиться первым</a:t>
            </a:r>
          </a:p>
          <a:p>
            <a:r>
              <a:rPr lang="ru-RU" sz="2800"/>
              <a:t>Задавайте человеку вопросы</a:t>
            </a:r>
          </a:p>
          <a:p>
            <a:r>
              <a:rPr lang="ru-RU" sz="2800"/>
              <a:t>Сами говорите меньше</a:t>
            </a:r>
          </a:p>
          <a:p>
            <a:r>
              <a:rPr lang="ru-RU" sz="2800"/>
              <a:t>Отвечайте на каждый заданный вопрос?</a:t>
            </a:r>
          </a:p>
          <a:p>
            <a:r>
              <a:rPr lang="ru-RU" sz="2800"/>
              <a:t>Проявляйте доброжелательность и сердечность</a:t>
            </a:r>
          </a:p>
          <a:p>
            <a:r>
              <a:rPr lang="ru-RU" sz="2800"/>
              <a:t>Будьте спокойны, терпимы и оптимистичны</a:t>
            </a:r>
          </a:p>
          <a:p>
            <a:r>
              <a:rPr lang="ru-RU" sz="2800"/>
              <a:t>Смотрите на человека заинтересовано</a:t>
            </a:r>
          </a:p>
          <a:p>
            <a:r>
              <a:rPr lang="ru-RU" sz="2800"/>
              <a:t>Проявляйте понимание и сочувствие</a:t>
            </a:r>
          </a:p>
          <a:p>
            <a:endParaRPr lang="ru-RU" sz="2800"/>
          </a:p>
          <a:p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04813"/>
            <a:ext cx="7696200" cy="5081587"/>
          </a:xfrm>
        </p:spPr>
        <p:txBody>
          <a:bodyPr/>
          <a:lstStyle/>
          <a:p>
            <a:r>
              <a:rPr lang="ru-RU"/>
              <a:t>Запоминайте то, что говорил собеседник</a:t>
            </a:r>
          </a:p>
          <a:p>
            <a:r>
              <a:rPr lang="ru-RU"/>
              <a:t>Крайне осторожно высказывайте свою точку зрения</a:t>
            </a:r>
          </a:p>
          <a:p>
            <a:r>
              <a:rPr lang="ru-RU"/>
              <a:t>Не судите о людях по первому впечатлению</a:t>
            </a:r>
          </a:p>
          <a:p>
            <a:pPr>
              <a:buFontTx/>
              <a:buNone/>
            </a:pPr>
            <a:r>
              <a:rPr lang="ru-RU"/>
              <a:t>                           ++++++</a:t>
            </a:r>
          </a:p>
          <a:p>
            <a:pPr algn="ctr">
              <a:buFontTx/>
              <a:buNone/>
            </a:pPr>
            <a:r>
              <a:rPr lang="ru-RU"/>
              <a:t>Соответствующее личностные качества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2" name="Рисунок 88"/>
          <p:cNvPicPr>
            <a:picLocks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105150" y="2705100"/>
            <a:ext cx="3554413" cy="23796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476250"/>
            <a:ext cx="7989888" cy="3673475"/>
          </a:xfrm>
          <a:noFill/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</a:t>
            </a:r>
            <a:r>
              <a:rPr lang="ru-RU" sz="3600"/>
              <a:t>Общение – сложный многоплановый процесс установления и развития контактов между людьми, порождаемый потребностями совместной жизни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48038" y="4365625"/>
            <a:ext cx="3384550" cy="22320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333375"/>
            <a:ext cx="4392613" cy="5543550"/>
          </a:xfrm>
          <a:noFill/>
        </p:spPr>
        <p:txBody>
          <a:bodyPr/>
          <a:lstStyle/>
          <a:p>
            <a:r>
              <a:rPr lang="ru-RU" sz="2400"/>
              <a:t>Коммуникативная</a:t>
            </a:r>
          </a:p>
          <a:p>
            <a:pPr>
              <a:buFontTx/>
              <a:buNone/>
            </a:pPr>
            <a:r>
              <a:rPr lang="ru-RU" sz="2400"/>
              <a:t> (обмен </a:t>
            </a:r>
          </a:p>
          <a:p>
            <a:pPr>
              <a:buFontTx/>
              <a:buNone/>
            </a:pPr>
            <a:r>
              <a:rPr lang="ru-RU" sz="2400"/>
              <a:t>информацией)</a:t>
            </a:r>
          </a:p>
          <a:p>
            <a:pPr>
              <a:buFontTx/>
              <a:buNone/>
            </a:pPr>
            <a:endParaRPr lang="ru-RU" sz="2400"/>
          </a:p>
          <a:p>
            <a:pPr>
              <a:buFontTx/>
              <a:buNone/>
            </a:pPr>
            <a:endParaRPr lang="ru-RU" sz="2400"/>
          </a:p>
          <a:p>
            <a:r>
              <a:rPr lang="ru-RU" sz="2400"/>
              <a:t>Интерактивную</a:t>
            </a:r>
          </a:p>
          <a:p>
            <a:pPr>
              <a:buFontTx/>
              <a:buNone/>
            </a:pPr>
            <a:r>
              <a:rPr lang="ru-RU" sz="2400"/>
              <a:t>(взаимодействие)</a:t>
            </a:r>
          </a:p>
          <a:p>
            <a:pPr>
              <a:buFontTx/>
              <a:buNone/>
            </a:pPr>
            <a:endParaRPr lang="ru-RU" sz="2400"/>
          </a:p>
          <a:p>
            <a:pPr>
              <a:buFontTx/>
              <a:buNone/>
            </a:pPr>
            <a:endParaRPr lang="ru-RU" sz="2400"/>
          </a:p>
          <a:p>
            <a:r>
              <a:rPr lang="ru-RU" sz="2400"/>
              <a:t>Перцептивную </a:t>
            </a:r>
          </a:p>
          <a:p>
            <a:pPr>
              <a:buFontTx/>
              <a:buNone/>
            </a:pPr>
            <a:r>
              <a:rPr lang="ru-RU" sz="2400"/>
              <a:t>(восприятие и понимание</a:t>
            </a:r>
          </a:p>
          <a:p>
            <a:pPr>
              <a:buFontTx/>
              <a:buNone/>
            </a:pPr>
            <a:r>
              <a:rPr lang="ru-RU" sz="2400"/>
              <a:t> людьми друг друга)</a:t>
            </a:r>
          </a:p>
          <a:p>
            <a:endParaRPr lang="ru-RU" sz="2400"/>
          </a:p>
          <a:p>
            <a:pPr>
              <a:buFontTx/>
              <a:buNone/>
            </a:pPr>
            <a:endParaRPr lang="ru-RU" sz="2400"/>
          </a:p>
        </p:txBody>
      </p:sp>
      <p:pic>
        <p:nvPicPr>
          <p:cNvPr id="6156" name="Рисунок 64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64163" y="188913"/>
            <a:ext cx="1871662" cy="1584325"/>
          </a:xfrm>
          <a:noFill/>
          <a:ln/>
        </p:spPr>
      </p:pic>
      <p:pic>
        <p:nvPicPr>
          <p:cNvPr id="6157" name="Рисунок 70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67400" y="4005263"/>
            <a:ext cx="2089150" cy="1944687"/>
          </a:xfrm>
          <a:noFill/>
          <a:ln/>
        </p:spPr>
      </p:pic>
      <p:pic>
        <p:nvPicPr>
          <p:cNvPr id="6161" name="Рисунок 8" descr="Логическая задача 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2133600"/>
            <a:ext cx="216058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Первый этап - ориентировочный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773988" cy="3471863"/>
          </a:xfrm>
          <a:noFill/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400"/>
              <a:t>Оцениваем внешний вид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>
                <a:solidFill>
                  <a:schemeClr val="tx2"/>
                </a:solidFill>
              </a:rPr>
              <a:t>« По одежке встречаем»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-одежду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-макияж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-запах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-выражение лица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-рост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-конституцию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- манеры</a:t>
            </a:r>
          </a:p>
        </p:txBody>
      </p:sp>
      <p:pic>
        <p:nvPicPr>
          <p:cNvPr id="7177" name="Picture 9" descr="1123471133875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7900" y="3716338"/>
            <a:ext cx="3771900" cy="28289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4000"/>
              <a:t>Закономерность первого впечатления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486650" cy="2679700"/>
          </a:xfrm>
          <a:noFill/>
        </p:spPr>
        <p:txBody>
          <a:bodyPr/>
          <a:lstStyle/>
          <a:p>
            <a:r>
              <a:rPr lang="ru-RU" sz="2800">
                <a:solidFill>
                  <a:schemeClr val="folHlink"/>
                </a:solidFill>
              </a:rPr>
              <a:t>По первому впечатлению не судите о внутренних качествах человека</a:t>
            </a:r>
          </a:p>
          <a:p>
            <a:r>
              <a:rPr lang="ru-RU" sz="2800">
                <a:solidFill>
                  <a:schemeClr val="folHlink"/>
                </a:solidFill>
              </a:rPr>
              <a:t> Когда человек сильно понравился, то мы начинаем ожидать от него только положительные моменты</a:t>
            </a:r>
            <a:r>
              <a:rPr lang="ru-RU" sz="2800"/>
              <a:t> </a:t>
            </a:r>
          </a:p>
        </p:txBody>
      </p:sp>
      <p:pic>
        <p:nvPicPr>
          <p:cNvPr id="8196" name="Picture 12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59113" y="4581525"/>
            <a:ext cx="3529012" cy="19431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49275"/>
            <a:ext cx="7126288" cy="1150938"/>
          </a:xfrm>
        </p:spPr>
        <p:txBody>
          <a:bodyPr/>
          <a:lstStyle/>
          <a:p>
            <a:r>
              <a:rPr lang="ru-RU" sz="3600"/>
              <a:t>Второй этап – обмен мыслями,</a:t>
            </a:r>
            <a:br>
              <a:rPr lang="ru-RU" sz="3600"/>
            </a:br>
            <a:r>
              <a:rPr lang="ru-RU" sz="3600"/>
              <a:t> чувствами, переживаниями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696200" cy="3976688"/>
          </a:xfrm>
          <a:noFill/>
        </p:spPr>
        <p:txBody>
          <a:bodyPr/>
          <a:lstStyle/>
          <a:p>
            <a:r>
              <a:rPr lang="ru-RU">
                <a:solidFill>
                  <a:schemeClr val="folHlink"/>
                </a:solidFill>
              </a:rPr>
              <a:t>Во многом зависит от ситуации</a:t>
            </a:r>
          </a:p>
          <a:p>
            <a:r>
              <a:rPr lang="ru-RU">
                <a:solidFill>
                  <a:schemeClr val="folHlink"/>
                </a:solidFill>
              </a:rPr>
              <a:t>От того, где мы находимся</a:t>
            </a:r>
          </a:p>
          <a:p>
            <a:pPr>
              <a:buFontTx/>
              <a:buNone/>
            </a:pPr>
            <a:endParaRPr lang="ru-RU">
              <a:solidFill>
                <a:schemeClr val="folHlink"/>
              </a:solidFill>
            </a:endParaRPr>
          </a:p>
          <a:p>
            <a:pPr>
              <a:buFontTx/>
              <a:buNone/>
            </a:pPr>
            <a:r>
              <a:rPr lang="ru-RU">
                <a:solidFill>
                  <a:schemeClr val="tx2"/>
                </a:solidFill>
              </a:rPr>
              <a:t>Помните: лучшим собеседником считается не тот, кто много , красиво и интересно говорит, а тот кто умеет СЛУШАТЬ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76250"/>
            <a:ext cx="7918450" cy="1276350"/>
          </a:xfrm>
        </p:spPr>
        <p:txBody>
          <a:bodyPr/>
          <a:lstStyle/>
          <a:p>
            <a:pPr algn="l"/>
            <a:r>
              <a:rPr lang="ru-RU" sz="3600"/>
              <a:t>Третий этап- вырабатываются </a:t>
            </a:r>
            <a:br>
              <a:rPr lang="ru-RU" sz="3600"/>
            </a:br>
            <a:r>
              <a:rPr lang="ru-RU" sz="3600"/>
              <a:t>совместные чувства, отношения, переживания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7918450" cy="3657600"/>
          </a:xfrm>
          <a:noFill/>
        </p:spPr>
        <p:txBody>
          <a:bodyPr/>
          <a:lstStyle/>
          <a:p>
            <a:r>
              <a:rPr lang="ru-RU" sz="2800"/>
              <a:t>Посмеяться гораздо важнее, чем поплакать. Смех, если он добрый, расслабляет и вызывает взаимное доверие и симпатию</a:t>
            </a:r>
          </a:p>
        </p:txBody>
      </p:sp>
      <p:pic>
        <p:nvPicPr>
          <p:cNvPr id="10247" name="Picture 7" descr="36_2_35"/>
          <p:cNvPicPr>
            <a:picLocks noChangeAspect="1" noChangeArrowheads="1" noCro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48038" y="3860800"/>
            <a:ext cx="2952750" cy="23764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r>
              <a:rPr lang="ru-RU" sz="3600"/>
              <a:t>Способы общения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41438"/>
            <a:ext cx="8134350" cy="4144962"/>
          </a:xfrm>
          <a:noFill/>
        </p:spPr>
        <p:txBody>
          <a:bodyPr/>
          <a:lstStyle/>
          <a:p>
            <a:r>
              <a:rPr lang="ru-RU"/>
              <a:t>Вербальный  (с помощью слов, речи)</a:t>
            </a:r>
          </a:p>
          <a:p>
            <a:r>
              <a:rPr lang="ru-RU"/>
              <a:t>Невербальный ( мимика, жесты, поза, организация пространства  и времени общения, качество голоса)</a:t>
            </a:r>
          </a:p>
        </p:txBody>
      </p:sp>
      <p:pic>
        <p:nvPicPr>
          <p:cNvPr id="11271" name="Рисунок 8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71775" y="4005263"/>
            <a:ext cx="3384550" cy="2376487"/>
          </a:xfrm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6870700" cy="792162"/>
          </a:xfrm>
        </p:spPr>
        <p:txBody>
          <a:bodyPr/>
          <a:lstStyle/>
          <a:p>
            <a:r>
              <a:rPr lang="ru-RU" sz="3200"/>
              <a:t> Приемы эмпатического слушания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696200" cy="4217987"/>
          </a:xfrm>
          <a:noFill/>
        </p:spPr>
        <p:txBody>
          <a:bodyPr/>
          <a:lstStyle/>
          <a:p>
            <a:r>
              <a:rPr lang="ru-RU"/>
              <a:t>Доброжелательное кивание</a:t>
            </a:r>
          </a:p>
          <a:p>
            <a:r>
              <a:rPr lang="ru-RU"/>
              <a:t>« Поддакивание» ( фразы типа «ага», «да- да», «точно», « понимаю»</a:t>
            </a:r>
          </a:p>
          <a:p>
            <a:r>
              <a:rPr lang="ru-RU"/>
              <a:t> Перефраз ( другими словами пересказываете то, что Вам сообщил собеседник)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118</TotalTime>
  <Words>376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Times New Roman</vt:lpstr>
      <vt:lpstr>Comic Sans MS</vt:lpstr>
      <vt:lpstr>Arial</vt:lpstr>
      <vt:lpstr>Пастель</vt:lpstr>
      <vt:lpstr>Общение</vt:lpstr>
      <vt:lpstr>Слайд 2</vt:lpstr>
      <vt:lpstr>Слайд 3</vt:lpstr>
      <vt:lpstr>Первый этап - ориентировочный</vt:lpstr>
      <vt:lpstr> Закономерность первого впечатления</vt:lpstr>
      <vt:lpstr>Второй этап – обмен мыслями,  чувствами, переживаниями</vt:lpstr>
      <vt:lpstr>Третий этап- вырабатываются  совместные чувства, отношения, переживания</vt:lpstr>
      <vt:lpstr>Способы общения</vt:lpstr>
      <vt:lpstr> Приемы эмпатического слушания</vt:lpstr>
      <vt:lpstr>Не забудьте про доброжелательное выражение Вашего лица</vt:lpstr>
      <vt:lpstr>Факторы влияющее на восприятие</vt:lpstr>
      <vt:lpstr>Слайд 12</vt:lpstr>
      <vt:lpstr>Виды общения</vt:lpstr>
      <vt:lpstr>Правила эффективного общения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Akseniya Liberanskaya</dc:creator>
  <cp:lastModifiedBy>Akseniya Liberanskaya</cp:lastModifiedBy>
  <cp:revision>3</cp:revision>
  <dcterms:created xsi:type="dcterms:W3CDTF">1601-01-01T00:00:00Z</dcterms:created>
  <dcterms:modified xsi:type="dcterms:W3CDTF">2014-10-09T14:54:35Z</dcterms:modified>
</cp:coreProperties>
</file>