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3" r:id="rId3"/>
    <p:sldId id="274" r:id="rId4"/>
    <p:sldId id="257" r:id="rId5"/>
    <p:sldId id="27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52" autoAdjust="0"/>
  </p:normalViewPr>
  <p:slideViewPr>
    <p:cSldViewPr>
      <p:cViewPr varScale="1">
        <p:scale>
          <a:sx n="48" d="100"/>
          <a:sy n="48" d="100"/>
        </p:scale>
        <p:origin x="-6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D4BE5-21A6-4B20-AC1F-5E44746E4D46}" type="datetimeFigureOut">
              <a:rPr lang="ru-RU" smtClean="0"/>
              <a:pPr/>
              <a:t>26.11.2013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43F16-A47C-4EBE-8147-04B45B71145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Наполненный энергией, высвобожденной в физиологических сдвигах </a:t>
            </a:r>
            <a:r>
              <a:rPr lang="ru-RU" sz="1200" kern="1200" dirty="0" err="1" smtClean="0">
                <a:solidFill>
                  <a:schemeClr val="tx1"/>
                </a:solidFill>
                <a:latin typeface="+mn-lt"/>
                <a:ea typeface="+mn-ea"/>
                <a:cs typeface="+mn-cs"/>
              </a:rPr>
              <a:t>пубертата</a:t>
            </a:r>
            <a:r>
              <a:rPr lang="ru-RU" sz="1200" kern="1200" dirty="0" smtClean="0">
                <a:solidFill>
                  <a:schemeClr val="tx1"/>
                </a:solidFill>
                <a:latin typeface="+mn-lt"/>
                <a:ea typeface="+mn-ea"/>
                <a:cs typeface="+mn-cs"/>
              </a:rPr>
              <a:t>, одержимый возникшей потребностью в независимости, полный ожиданий будущих успехов в большой жизни, подросток проходит через тяжкие испытания в поисках собственного пути в новом для него мире. А если учесть при этом, что проторенных путей не бывает, можно легко понять то любопытство и ту тревогу, которые вызывают подростки у родителей.</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ни странно, именно друзья и подруги подростка, а не учителя и преподаватели в данном случае могут стать вашими союзниками в нахождении общего языка с отбившимся  от рук сыном или дочерью. Даже если у вас малогабаритная квартира, и вы не любите гостей, не только предлагайте, но и настаивайте, чтобы ребенок приглашал своих друзей. Вы должны быть с ними знакомы, даже если вы от них не в восторге. Вспомните, была ли в восторге от ваших друзей ваша мама? </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Чаще спрашивайте у подростка, как его дела, чем он занят, что его волнует. Выслушайте внимательно, не критикуйте, проявите интерес. Если ребенок заметит ваше безразличие, его уязвленное самолюбие не позволит больше открыться вам.</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Некоторые родители очень болезненно реагируют на пренебрежительные высказыванию подростка по поводу их образа жизни, взглядов на общество и стиль воспитания. Постарайтесь хладнокровно или с юмором отнестись к подобным высказываниям. Завяжите дискуссию, и пусть подросток приведет аргументы в защиту своей позиции. Он с увлечением примется отстаивать свое мнение, но и вам придется отказаться от роли всезнайки и научиться слушать оппонента. В итоге в выигрыше окажутся все участники спора.</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Гибкость в отношениях с трудным подростком необходима, но откровенное неуважение следует сразу же пресекать. В противном случае вы навсегда потеряете уважение подростка. Всему должен быть предел — устанавливайте четкие рамки</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кошке приятно. Человек остро нуждается в «психологических поглаживаниях» (профессиональный термин психологов). Чем больше участия (начиная от простого поглаживания по плечу или голове и заканчивая элементарной похвалой или благодарностью) будет получать подросток, тем дружелюбнее он будет общаться.</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Помните, что все, когда </a:t>
            </a:r>
            <a:r>
              <a:rPr lang="ru-RU" sz="1200" kern="1200" smtClean="0">
                <a:solidFill>
                  <a:schemeClr val="tx1"/>
                </a:solidFill>
                <a:latin typeface="+mn-lt"/>
                <a:ea typeface="+mn-ea"/>
                <a:cs typeface="+mn-cs"/>
              </a:rPr>
              <a:t>нибудь</a:t>
            </a:r>
            <a:r>
              <a:rPr lang="ru-RU" sz="1200" kern="1200" dirty="0" smtClean="0">
                <a:solidFill>
                  <a:schemeClr val="tx1"/>
                </a:solidFill>
                <a:latin typeface="+mn-lt"/>
                <a:ea typeface="+mn-ea"/>
                <a:cs typeface="+mn-cs"/>
              </a:rPr>
              <a:t>, заканчивается. Закончиться и переходный возраст. Желаю пережить вам этот период с минимальным  психологическим дискомфортом. Оставайтесь всегда в покое и радости.</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должны разобраться в одном важном вопросе, сложном и для подростков, и для родителей. Взрослым необходимо создавать условия для развития подростков и делать это надо так же заботливо, как в детстве, когда с пути малыша убирались острые предметы, представлявшие для него опасность. Нужно уважать достоинство подростков, помогать им развивать чувство правильной самооценки и давать при необходимости полезные советы — все это способствует становлению их личностной и социальной зрелости.</a:t>
            </a:r>
            <a:br>
              <a:rPr lang="ru-RU" sz="1200" kern="1200" dirty="0" smtClean="0">
                <a:solidFill>
                  <a:schemeClr val="tx1"/>
                </a:solidFill>
                <a:latin typeface="+mn-lt"/>
                <a:ea typeface="+mn-ea"/>
                <a:cs typeface="+mn-cs"/>
              </a:rPr>
            </a:b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Переходный возраст иногда называют вторым рождением, и, видимо, не зря. Вчерашние милые, послушные мальчики и девочки устремляются на поиски своего «я», испытывая на родителях различные стили поведения. </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Приходит пора сместить маму и папу с пьедестала и водрузить на их место другие идеалы — кумиров шоу-бизнеса, друзей-приятелей. Подрастающее чадо устанавливает четкие границы, закрывается в своей комнате, с головой уходит в свои интересы, много времени проводит в компаниях сверстников. Это поведение как сигнал </a:t>
            </a:r>
            <a:r>
              <a:rPr lang="ru-RU" sz="1200" b="1" i="1" kern="1200" dirty="0" smtClean="0">
                <a:solidFill>
                  <a:schemeClr val="tx1"/>
                </a:solidFill>
                <a:latin typeface="+mn-lt"/>
                <a:ea typeface="+mn-ea"/>
                <a:cs typeface="+mn-cs"/>
              </a:rPr>
              <a:t>детей подростков родителям</a:t>
            </a:r>
            <a:r>
              <a:rPr lang="ru-RU" sz="1200" kern="1200" dirty="0" smtClean="0">
                <a:solidFill>
                  <a:schemeClr val="tx1"/>
                </a:solidFill>
                <a:latin typeface="+mn-lt"/>
                <a:ea typeface="+mn-ea"/>
                <a:cs typeface="+mn-cs"/>
              </a:rPr>
              <a:t>: «Внимание! Я уже не ребенок!».</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самом деле это не так. Взросление не происходит </a:t>
            </a:r>
            <a:r>
              <a:rPr lang="ru-RU" sz="1200" kern="1200" dirty="0" err="1" smtClean="0">
                <a:solidFill>
                  <a:schemeClr val="tx1"/>
                </a:solidFill>
                <a:latin typeface="+mn-lt"/>
                <a:ea typeface="+mn-ea"/>
                <a:cs typeface="+mn-cs"/>
              </a:rPr>
              <a:t>одномоментно</a:t>
            </a:r>
            <a:r>
              <a:rPr lang="ru-RU" sz="1200" kern="1200" dirty="0" smtClean="0">
                <a:solidFill>
                  <a:schemeClr val="tx1"/>
                </a:solidFill>
                <a:latin typeface="+mn-lt"/>
                <a:ea typeface="+mn-ea"/>
                <a:cs typeface="+mn-cs"/>
              </a:rPr>
              <a:t>. Двигаясь по этому пути, подросток иногда делает шаг назад в детство, чтобы почувствовать себя более защищенным. Потому-то он и обижается, если родители для него что-то обычное и повседневное не сделали — не погладили одежду, не приготовили завтрак, не напомнили о важном деле. </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переходного возраста характерна завышенная самооценка, легко сменяющаяся периодами полной неуверенности в себе. Отсюда раздражительность, упрямство, грубость по отношению к старшим. Но не стоит драматизировать: большинство подростков со своими проблемами справляются сами. Однако если процесс идет болезненно, можно чаду и помочь.</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Цель — частичное ослабление опеки над подростком и воспитание у детей ответственности</a:t>
            </a:r>
            <a:r>
              <a:rPr lang="ru-RU" sz="1200" b="1" i="1" u="none"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хорошо помогает при симптоме «опускания рук», когда, кажется, что ничего вы изменить не в состоянии. Пришло время в одиночку или вместе со своим ребенком приняться за воплощение новых планов, на которые никогда не хватало времени — вспомнить о заброшенном хобби, начать занятия по укреплению здоровья или разнообразить свой досуг необычным образом.</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Ослабление контроля над подростком лучше всего начать с усиления его ответственности за собственные дела и заботы. Он считает себя взрослым? Значит, вполне способен постирать свою одежду и приготовить несложный ужин. Стоит, кстати, рассказать сыну или дочери свою историю взросления, когда и с вами происходило то же самое: неприятное ощущение зависимости от взрослых, необходимость выпрашивать карманные деньги и тому подобное.</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еще одно. Попробуйте послушать музыку, которая близка подростку, посмотреть «его» передачи, игры, фильмы, журналы. Сделайте это, даже если вас от них «с души воротит». В конце концов, вы начнете его лучше понимать. Можно так же время от времени дарить и покупать его любимые журналы или диски. Этим вы покажете чаду, что уважаете его интересы. Только не будьте слишком назойливы, не навязывайте друзьям ребенка свое общество, не высказывайте негативное мнение об их увлечениях, иначе подросток будет вас стесняться.</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ADDE6-89A6-4FC6-A16E-C81799D6C2AC}"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DDE6-89A6-4FC6-A16E-C81799D6C2AC}" type="datetimeFigureOut">
              <a:rPr lang="ru-RU" smtClean="0"/>
              <a:pPr/>
              <a:t>26.11.2013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18468-CDF0-486C-A797-7657D18C9B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Дети подростки и родители. Ищем общий язык.</a:t>
            </a:r>
            <a:r>
              <a:rPr lang="ru-RU" dirty="0"/>
              <a:t/>
            </a:r>
            <a:br>
              <a:rPr lang="ru-RU" dirty="0"/>
            </a:br>
            <a:endParaRPr lang="ru-RU" dirty="0"/>
          </a:p>
        </p:txBody>
      </p:sp>
      <p:sp>
        <p:nvSpPr>
          <p:cNvPr id="3" name="Подзаголовок 2"/>
          <p:cNvSpPr>
            <a:spLocks noGrp="1"/>
          </p:cNvSpPr>
          <p:nvPr>
            <p:ph type="subTitle" idx="1"/>
          </p:nvPr>
        </p:nvSpPr>
        <p:spPr/>
        <p:txBody>
          <a:bodyPr>
            <a:normAutofit/>
          </a:bodyPr>
          <a:lstStyle/>
          <a:p>
            <a:r>
              <a:rPr lang="ru-RU" sz="3600" b="1" i="1" dirty="0">
                <a:solidFill>
                  <a:srgbClr val="FF0000"/>
                </a:solidFill>
              </a:rPr>
              <a:t>Куда уходит уважение к родителям со временем у некоторых подростков?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Уважайте интересы детей</a:t>
            </a:r>
            <a:endParaRPr lang="ru-RU" dirty="0"/>
          </a:p>
        </p:txBody>
      </p:sp>
      <p:pic>
        <p:nvPicPr>
          <p:cNvPr id="4" name="Содержимое 3" descr="46d7c1702d47c.jpg"/>
          <p:cNvPicPr>
            <a:picLocks noGrp="1" noChangeAspect="1"/>
          </p:cNvPicPr>
          <p:nvPr>
            <p:ph idx="1"/>
          </p:nvPr>
        </p:nvPicPr>
        <p:blipFill>
          <a:blip r:embed="rId3" cstate="print"/>
          <a:stretch>
            <a:fillRect/>
          </a:stretch>
        </p:blipFill>
        <p:spPr>
          <a:xfrm>
            <a:off x="1979712" y="1700808"/>
            <a:ext cx="4998056" cy="334314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Ваши союзники</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0088-029-Ljubvi.png"/>
          <p:cNvPicPr>
            <a:picLocks noGrp="1" noChangeAspect="1"/>
          </p:cNvPicPr>
          <p:nvPr>
            <p:ph idx="1"/>
          </p:nvPr>
        </p:nvPicPr>
        <p:blipFill>
          <a:blip r:embed="rId3" cstate="print"/>
          <a:stretch>
            <a:fillRect/>
          </a:stretch>
        </p:blipFill>
        <p:spPr>
          <a:xfrm>
            <a:off x="1476505" y="1600200"/>
            <a:ext cx="619098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Проявляйте интерес</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1940.jpg"/>
          <p:cNvPicPr>
            <a:picLocks noGrp="1" noChangeAspect="1"/>
          </p:cNvPicPr>
          <p:nvPr>
            <p:ph idx="1"/>
          </p:nvPr>
        </p:nvPicPr>
        <p:blipFill>
          <a:blip r:embed="rId3" cstate="print"/>
          <a:stretch>
            <a:fillRect/>
          </a:stretch>
        </p:blipFill>
        <p:spPr>
          <a:xfrm>
            <a:off x="1526580" y="1600200"/>
            <a:ext cx="6090840"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Общение</a:t>
            </a:r>
            <a:endParaRPr lang="ru-RU" dirty="0"/>
          </a:p>
        </p:txBody>
      </p:sp>
      <p:pic>
        <p:nvPicPr>
          <p:cNvPr id="4" name="Содержимое 3" descr="4970074-happy-family-having-fun-in-front-of-their-house.jpg"/>
          <p:cNvPicPr>
            <a:picLocks noGrp="1" noChangeAspect="1"/>
          </p:cNvPicPr>
          <p:nvPr>
            <p:ph idx="1"/>
          </p:nvPr>
        </p:nvPicPr>
        <p:blipFill>
          <a:blip r:embed="rId3" cstate="print"/>
          <a:stretch>
            <a:fillRect/>
          </a:stretch>
        </p:blipFill>
        <p:spPr>
          <a:xfrm>
            <a:off x="1206971" y="1600200"/>
            <a:ext cx="673005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Гибкость в отношениях </a:t>
            </a:r>
            <a:endParaRPr lang="ru-RU" dirty="0"/>
          </a:p>
        </p:txBody>
      </p:sp>
      <p:pic>
        <p:nvPicPr>
          <p:cNvPr id="4" name="Содержимое 3" descr="83437048_Lyubov_motivator_45.jpg"/>
          <p:cNvPicPr>
            <a:picLocks noGrp="1" noChangeAspect="1"/>
          </p:cNvPicPr>
          <p:nvPr>
            <p:ph idx="1"/>
          </p:nvPr>
        </p:nvPicPr>
        <p:blipFill>
          <a:blip r:embed="rId3" cstate="print"/>
          <a:srcRect b="14926"/>
          <a:stretch>
            <a:fillRect/>
          </a:stretch>
        </p:blipFill>
        <p:spPr>
          <a:xfrm>
            <a:off x="2000250" y="1710531"/>
            <a:ext cx="5143500" cy="366268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Доброе слово</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705982589.gif"/>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Все  </a:t>
            </a:r>
            <a:r>
              <a:rPr lang="ru-RU" dirty="0"/>
              <a:t>когда </a:t>
            </a:r>
            <a:r>
              <a:rPr lang="ru-RU" dirty="0" err="1" smtClean="0"/>
              <a:t>нибудь</a:t>
            </a:r>
            <a:r>
              <a:rPr lang="ru-RU" dirty="0"/>
              <a:t>, заканчивается</a:t>
            </a:r>
          </a:p>
        </p:txBody>
      </p:sp>
      <p:pic>
        <p:nvPicPr>
          <p:cNvPr id="4" name="Содержимое 3" descr="005г.jpg"/>
          <p:cNvPicPr>
            <a:picLocks noGrp="1" noChangeAspect="1"/>
          </p:cNvPicPr>
          <p:nvPr>
            <p:ph idx="1"/>
          </p:nvPr>
        </p:nvPicPr>
        <p:blipFill>
          <a:blip r:embed="rId3" cstate="print"/>
          <a:srcRect b="10272"/>
          <a:stretch>
            <a:fillRect/>
          </a:stretch>
        </p:blipFill>
        <p:spPr>
          <a:xfrm>
            <a:off x="2781465" y="1600200"/>
            <a:ext cx="3581069" cy="40610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6f5f5_a8109aef_XL.jpg"/>
          <p:cNvPicPr>
            <a:picLocks noGrp="1" noChangeAspect="1"/>
          </p:cNvPicPr>
          <p:nvPr>
            <p:ph idx="1"/>
          </p:nvPr>
        </p:nvPicPr>
        <p:blipFill>
          <a:blip r:embed="rId2" cstate="print"/>
          <a:stretch>
            <a:fillRect/>
          </a:stretch>
        </p:blipFill>
        <p:spPr>
          <a:xfrm>
            <a:off x="2453283" y="1600200"/>
            <a:ext cx="4237433"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5fa57_9dd43126_M.png"/>
          <p:cNvPicPr>
            <a:picLocks noGrp="1" noChangeAspect="1"/>
          </p:cNvPicPr>
          <p:nvPr>
            <p:ph idx="1"/>
          </p:nvPr>
        </p:nvPicPr>
        <p:blipFill>
          <a:blip r:embed="rId2" cstate="print"/>
          <a:stretch>
            <a:fillRect/>
          </a:stretch>
        </p:blipFill>
        <p:spPr>
          <a:xfrm>
            <a:off x="3448190" y="2428261"/>
            <a:ext cx="2247619" cy="286984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6f60a_34ebf770_XL.jpg"/>
          <p:cNvPicPr>
            <a:picLocks noGrp="1" noChangeAspect="1"/>
          </p:cNvPicPr>
          <p:nvPr>
            <p:ph idx="1"/>
          </p:nvPr>
        </p:nvPicPr>
        <p:blipFill>
          <a:blip r:embed="rId2" cstate="print"/>
          <a:stretch>
            <a:fillRect/>
          </a:stretch>
        </p:blipFill>
        <p:spPr>
          <a:xfrm>
            <a:off x="2453283" y="1600200"/>
            <a:ext cx="423743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ea typeface="+mn-ea"/>
                <a:cs typeface="+mn-cs"/>
              </a:rPr>
              <a:t>Быть подростком очень тяжело</a:t>
            </a:r>
            <a:r>
              <a:rPr lang="ru-RU" dirty="0" smtClean="0">
                <a:latin typeface="+mn-lt"/>
                <a:ea typeface="+mn-ea"/>
                <a:cs typeface="+mn-cs"/>
              </a:rPr>
              <a:t>. </a:t>
            </a:r>
            <a:endParaRPr lang="ru-RU" dirty="0"/>
          </a:p>
        </p:txBody>
      </p:sp>
      <p:pic>
        <p:nvPicPr>
          <p:cNvPr id="6" name="Содержимое 5" descr="getImage (37).jpg"/>
          <p:cNvPicPr>
            <a:picLocks noGrp="1" noChangeAspect="1"/>
          </p:cNvPicPr>
          <p:nvPr>
            <p:ph idx="1"/>
          </p:nvPr>
        </p:nvPicPr>
        <p:blipFill>
          <a:blip r:embed="rId3" cstate="print"/>
          <a:stretch>
            <a:fillRect/>
          </a:stretch>
        </p:blipFill>
        <p:spPr>
          <a:xfrm>
            <a:off x="2167582" y="1600200"/>
            <a:ext cx="480883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Взрослым необходимо создавать условия для развития подростков </a:t>
            </a:r>
            <a:endParaRPr lang="ru-RU" dirty="0"/>
          </a:p>
        </p:txBody>
      </p:sp>
      <p:pic>
        <p:nvPicPr>
          <p:cNvPr id="7" name="Содержимое 6" descr="images.jpg"/>
          <p:cNvPicPr>
            <a:picLocks noGrp="1" noChangeAspect="1"/>
          </p:cNvPicPr>
          <p:nvPr>
            <p:ph idx="1"/>
          </p:nvPr>
        </p:nvPicPr>
        <p:blipFill>
          <a:blip r:embed="rId3" cstate="print"/>
          <a:stretch>
            <a:fillRect/>
          </a:stretch>
        </p:blipFill>
        <p:spPr>
          <a:xfrm>
            <a:off x="2165792" y="2060847"/>
            <a:ext cx="5095124" cy="38164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«Внимание! Я уже не ребенок!».</a:t>
            </a:r>
          </a:p>
        </p:txBody>
      </p:sp>
      <p:pic>
        <p:nvPicPr>
          <p:cNvPr id="5" name="Рисунок 4" descr="dytyna150.jpg"/>
          <p:cNvPicPr>
            <a:picLocks noChangeAspect="1"/>
          </p:cNvPicPr>
          <p:nvPr/>
        </p:nvPicPr>
        <p:blipFill>
          <a:blip r:embed="rId3" cstate="print"/>
          <a:stretch>
            <a:fillRect/>
          </a:stretch>
        </p:blipFill>
        <p:spPr>
          <a:xfrm>
            <a:off x="1548127" y="1783354"/>
            <a:ext cx="5812689" cy="38778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Приходит пора сместить маму и папу с пьедестала</a:t>
            </a:r>
            <a:endParaRPr lang="ru-RU" dirty="0"/>
          </a:p>
        </p:txBody>
      </p:sp>
      <p:pic>
        <p:nvPicPr>
          <p:cNvPr id="6" name="Содержимое 5" descr="stock-photo-puzzle-pieces-symbols-of-problems-facing-broken-family-and-solution-87314839.jpg"/>
          <p:cNvPicPr>
            <a:picLocks noGrp="1" noChangeAspect="1"/>
          </p:cNvPicPr>
          <p:nvPr>
            <p:ph idx="1"/>
          </p:nvPr>
        </p:nvPicPr>
        <p:blipFill>
          <a:blip r:embed="rId3" cstate="print"/>
          <a:stretch>
            <a:fillRect/>
          </a:stretch>
        </p:blipFill>
        <p:spPr>
          <a:xfrm>
            <a:off x="2570339" y="2132856"/>
            <a:ext cx="3585837" cy="309975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Взросление не происходит </a:t>
            </a:r>
            <a:r>
              <a:rPr lang="ru-RU" dirty="0" err="1"/>
              <a:t>одномоментно</a:t>
            </a:r>
            <a:r>
              <a:rPr lang="ru-RU" dirty="0"/>
              <a:t>. </a:t>
            </a:r>
          </a:p>
        </p:txBody>
      </p:sp>
      <p:pic>
        <p:nvPicPr>
          <p:cNvPr id="4" name="Содержимое 3" descr="1 (1).jpg"/>
          <p:cNvPicPr>
            <a:picLocks noGrp="1" noChangeAspect="1"/>
          </p:cNvPicPr>
          <p:nvPr>
            <p:ph idx="1"/>
          </p:nvPr>
        </p:nvPicPr>
        <p:blipFill>
          <a:blip r:embed="rId3" cstate="print"/>
          <a:stretch>
            <a:fillRect/>
          </a:stretch>
        </p:blipFill>
        <p:spPr>
          <a:xfrm>
            <a:off x="3042958" y="1600200"/>
            <a:ext cx="3058083"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a:t>
            </a:r>
            <a:r>
              <a:rPr lang="ru-RU" dirty="0" smtClean="0"/>
              <a:t>ольшинство </a:t>
            </a:r>
            <a:r>
              <a:rPr lang="ru-RU" dirty="0"/>
              <a:t>подростков со своими проблемами справляются сами. </a:t>
            </a:r>
          </a:p>
        </p:txBody>
      </p:sp>
      <p:pic>
        <p:nvPicPr>
          <p:cNvPr id="4" name="Содержимое 3" descr="18_02_2009_0528749001234958373_mindy_johnson.jpg"/>
          <p:cNvPicPr>
            <a:picLocks noGrp="1" noChangeAspect="1"/>
          </p:cNvPicPr>
          <p:nvPr>
            <p:ph idx="1"/>
          </p:nvPr>
        </p:nvPicPr>
        <p:blipFill>
          <a:blip r:embed="rId3" cstate="print"/>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b="1" dirty="0">
                <a:latin typeface="+mn-lt"/>
                <a:ea typeface="+mn-ea"/>
                <a:cs typeface="+mn-cs"/>
              </a:rPr>
              <a:t>Ищем общий язык</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86371227_motivatoruy_luchshie_7.jpg"/>
          <p:cNvPicPr>
            <a:picLocks noGrp="1" noChangeAspect="1"/>
          </p:cNvPicPr>
          <p:nvPr>
            <p:ph idx="1"/>
          </p:nvPr>
        </p:nvPicPr>
        <p:blipFill>
          <a:blip r:embed="rId3" cstate="print"/>
          <a:srcRect b="13454"/>
          <a:stretch>
            <a:fillRect/>
          </a:stretch>
        </p:blipFill>
        <p:spPr>
          <a:xfrm>
            <a:off x="2228977" y="1600200"/>
            <a:ext cx="4686045" cy="391703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Расскажите </a:t>
            </a:r>
            <a:r>
              <a:rPr lang="ru-RU" dirty="0"/>
              <a:t>сыну или дочери свою историю </a:t>
            </a:r>
            <a:r>
              <a:rPr lang="ru-RU" dirty="0" smtClean="0"/>
              <a:t>взросления!</a:t>
            </a:r>
            <a:endParaRPr lang="ru-RU" dirty="0"/>
          </a:p>
        </p:txBody>
      </p:sp>
      <p:pic>
        <p:nvPicPr>
          <p:cNvPr id="6" name="Содержимое 5" descr="93830498_otec_i_suyn.jpg"/>
          <p:cNvPicPr>
            <a:picLocks noGrp="1" noChangeAspect="1"/>
          </p:cNvPicPr>
          <p:nvPr>
            <p:ph idx="1"/>
          </p:nvPr>
        </p:nvPicPr>
        <p:blipFill>
          <a:blip r:embed="rId3" cstate="print"/>
          <a:stretch>
            <a:fillRect/>
          </a:stretch>
        </p:blipFill>
        <p:spPr>
          <a:xfrm>
            <a:off x="2123728" y="1916832"/>
            <a:ext cx="4868579" cy="3240348"/>
          </a:xfrm>
        </p:spPr>
      </p:pic>
    </p:spTree>
  </p:cSld>
  <p:clrMapOvr>
    <a:masterClrMapping/>
  </p:clrMapOvr>
</p:sld>
</file>

<file path=ppt/theme/theme1.xml><?xml version="1.0" encoding="utf-8"?>
<a:theme xmlns:a="http://schemas.openxmlformats.org/drawingml/2006/main" name="Тема2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Тема29</Template>
  <TotalTime>253</TotalTime>
  <Words>930</Words>
  <Application>Microsoft Office PowerPoint</Application>
  <PresentationFormat>Экран (4:3)</PresentationFormat>
  <Paragraphs>48</Paragraphs>
  <Slides>19</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Тема29</vt:lpstr>
      <vt:lpstr>Дети подростки и родители. Ищем общий язык. </vt:lpstr>
      <vt:lpstr>Быть подростком очень тяжело. </vt:lpstr>
      <vt:lpstr>Взрослым необходимо создавать условия для развития подростков </vt:lpstr>
      <vt:lpstr>«Внимание! Я уже не ребенок!».</vt:lpstr>
      <vt:lpstr>Приходит пора сместить маму и папу с пьедестала</vt:lpstr>
      <vt:lpstr>Взросление не происходит одномоментно. </vt:lpstr>
      <vt:lpstr>Большинство подростков со своими проблемами справляются сами. </vt:lpstr>
      <vt:lpstr>Ищем общий язык </vt:lpstr>
      <vt:lpstr>Расскажите сыну или дочери свою историю взросления!</vt:lpstr>
      <vt:lpstr>Уважайте интересы детей</vt:lpstr>
      <vt:lpstr>Ваши союзники </vt:lpstr>
      <vt:lpstr>Проявляйте интерес </vt:lpstr>
      <vt:lpstr>Общение</vt:lpstr>
      <vt:lpstr>Гибкость в отношениях </vt:lpstr>
      <vt:lpstr>Доброе слово </vt:lpstr>
      <vt:lpstr>Все  когда нибудь, заканчивается</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Дети подростки и родители. Ищем общий язык.</dc:title>
  <dc:creator>Akseniya Liberanskaya</dc:creator>
  <cp:lastModifiedBy>Akseniya Liberanskaya</cp:lastModifiedBy>
  <cp:revision>28</cp:revision>
  <dcterms:created xsi:type="dcterms:W3CDTF">2013-05-08T08:08:53Z</dcterms:created>
  <dcterms:modified xsi:type="dcterms:W3CDTF">2013-11-26T14:02:27Z</dcterms:modified>
</cp:coreProperties>
</file>