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8" r:id="rId20"/>
    <p:sldId id="279" r:id="rId21"/>
    <p:sldId id="283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ery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20" autoAdjust="0"/>
    <p:restoredTop sz="76910" autoAdjust="0"/>
  </p:normalViewPr>
  <p:slideViewPr>
    <p:cSldViewPr>
      <p:cViewPr varScale="1">
        <p:scale>
          <a:sx n="74" d="100"/>
          <a:sy n="74" d="100"/>
        </p:scale>
        <p:origin x="248" y="17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08T09:26:28.203" idx="1">
    <p:pos x="4956" y="21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48953-F7D9-409C-BCFB-B3F2D055CED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32DBB-CBFF-44D9-86AE-B9250A9E1A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04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slovare.ru/slovo/sotziologicheskiij-slovar/stabilnost/41390" TargetMode="External"/><Relationship Id="rId4" Type="http://schemas.openxmlformats.org/officeDocument/2006/relationships/hyperlink" Target="http://vslovare.ru/slovo/sotziologicheskiij-slovar/stabilnost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p12076.html" TargetMode="External"/><Relationship Id="rId4" Type="http://schemas.openxmlformats.org/officeDocument/2006/relationships/hyperlink" Target="http://tolkslovar.ru/u3001.html" TargetMode="External"/><Relationship Id="rId5" Type="http://schemas.openxmlformats.org/officeDocument/2006/relationships/hyperlink" Target="http://tolkslovar.ru/p15897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02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5400" baseline="0" dirty="0" smtClean="0">
                <a:latin typeface="Times New Roman" panose="02020603050405020304" pitchFamily="18" charset="0"/>
              </a:rPr>
              <a:t>Прямая зависимость между наркотиками дизфункциональными семьями.</a:t>
            </a:r>
            <a:endParaRPr lang="ru-RU" sz="5400" baseline="0" dirty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10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 разорвать цепь зависимости в семье?</a:t>
            </a:r>
          </a:p>
          <a:p>
            <a:r>
              <a:rPr lang="ru-RU" dirty="0" smtClean="0"/>
              <a:t>М . Твен сказал: Я видел человека  который говорил что владеет собой после выпивки</a:t>
            </a:r>
            <a:r>
              <a:rPr lang="ru-RU" baseline="0" dirty="0" smtClean="0"/>
              <a:t> , но выпив он гонялся за мною с ножом.</a:t>
            </a:r>
          </a:p>
          <a:p>
            <a:r>
              <a:rPr lang="ru-RU" baseline="0" dirty="0" smtClean="0"/>
              <a:t>Зависимым нужна поддержка. Большинство родителей сами пьют и не знают ка помочь детям или не хотят создать систему поддержки.</a:t>
            </a:r>
          </a:p>
          <a:p>
            <a:r>
              <a:rPr lang="ru-RU" baseline="0" dirty="0" smtClean="0"/>
              <a:t>Если не поддержать упадёт а если дети посередине ? Как они будут расти ?Их сжимают и постепенно выталкивают из семьи  и они уходят.</a:t>
            </a:r>
          </a:p>
          <a:p>
            <a:r>
              <a:rPr lang="ru-RU" baseline="0" dirty="0" smtClean="0"/>
              <a:t>В здоровой семье внимание направлено на ребёнка . В зависимой на зависимого.</a:t>
            </a:r>
          </a:p>
          <a:p>
            <a:r>
              <a:rPr lang="ru-RU" baseline="0" dirty="0" smtClean="0"/>
              <a:t>Чтобы помочь такой семье нужен человек  извне  этой семьи.</a:t>
            </a:r>
          </a:p>
          <a:p>
            <a:r>
              <a:rPr lang="ru-RU" baseline="0" dirty="0" smtClean="0"/>
              <a:t> В таких  семьях важна профилактика.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03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Доверие очень важный фактор для хорошего здоровья ребёнка.</a:t>
            </a:r>
            <a:r>
              <a:rPr lang="ru-RU" baseline="0" dirty="0" smtClean="0"/>
              <a:t> Необходимо развивать в детях чувство собственного достоинства.. ,и это поможет преодолению проблем детства.</a:t>
            </a:r>
          </a:p>
          <a:p>
            <a:r>
              <a:rPr lang="ru-RU" baseline="0" dirty="0" smtClean="0"/>
              <a:t>Мы должны знать хобби наших детей ,хотя бы трёх любимых певцов. Чем больше социальных ценностей видит ,слышит , и чувствует ребёнок в своём окружении  тем  большую ценность он чувствует в себе как в личности.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007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/>
              <a:t>Время общения с детьми.</a:t>
            </a:r>
          </a:p>
          <a:p>
            <a:r>
              <a:rPr lang="ru-RU" sz="3200" dirty="0" smtClean="0"/>
              <a:t>Родители   --18 мин</a:t>
            </a:r>
          </a:p>
          <a:p>
            <a:r>
              <a:rPr lang="ru-RU" sz="3200" dirty="0" smtClean="0"/>
              <a:t>МЕДИЯ------??????</a:t>
            </a:r>
          </a:p>
          <a:p>
            <a:r>
              <a:rPr lang="ru-RU" sz="3200" dirty="0" smtClean="0"/>
              <a:t>Друзья………………</a:t>
            </a:r>
          </a:p>
          <a:p>
            <a:r>
              <a:rPr lang="ru-RU" sz="3200" smtClean="0"/>
              <a:t>Социальные группы и клубы.</a:t>
            </a:r>
          </a:p>
          <a:p>
            <a:endParaRPr 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211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социологическом смысле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социальная стабильность 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это такая устойчивость социальных структур, процессов и отношений, которая при всех их изменениях сохраняет их качественную определенность и целостность как таковых.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 складывается из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трех уровней: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внутренней стабильности социальных систем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(институтов, организаций, сообществ и т. д.);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стабильности их взаимосвязей и их взаимодействий между собой;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стабильности всего общества, которую можно обозначить как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социальную стабильность.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последняя уже будет включать в себя стабильность политическую, экономическую, идеологическую, культурную и т. д. на уровне всего общества.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Стабильное общество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это общество, развивающееся и в то же время сохраняющее свою устойчивость, общество, в котором налажен механизм изменений, сохраняющий его устойчивость, исключающий такую борьбу социальных сил, которая ведет к расшатыванию самих устоев общества.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0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Стабильность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англ.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stability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нем.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Stabilitat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1. Устойчивость, постоянность, неизменность. 2. Способность системы функционировать, сохраняя неизменной свою структуру и поддерживая равновесие.  См. ГОМЕОСТАЗИС. 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ВСловаре.Ру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Социологический словарь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853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 как  и  взрослые нуждаются  в заботе ,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r>
              <a:rPr lang="ru-RU" baseline="0" dirty="0" smtClean="0"/>
              <a:t> внимании  и служении. Необходимо и на детей  распределить обязанности по дому.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5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ПрЗначение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слова Привязанность по Психологическому словарю: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Привязанность -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Привязанность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attachment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Поиск - 1. Действия ищущего, розыск кого-л., чего-л. 2. Разведка, разведывател..."/>
              </a:rPr>
              <a:t>поиск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Установление - 1. Процесс действия по знач. глаг.: установить (1а2,5). 2. устар. Зако..."/>
              </a:rPr>
              <a:t>установление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эмоциональной близости с другим человеком. Первичной является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привязанность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младенца к матери - у ребенка существует врожденная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Потребность - Необходимость, надобность, нужда в чем-л...."/>
              </a:rPr>
              <a:t>потребность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находятся в непосредственной близости с другим человеком  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ивя́занность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чувство близости, основанное на глубокой симпатии, преданности кому- или чему-либо. Первичная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привязанность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возникает у ребёнка к его матери и, позже, к другим воспитателям.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Значение слова Привязанность по Психологическому словарю: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Привязанность -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Привязанность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attachment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Поиск - 1. Действия ищущего, розыск кого-л., чего-л. 2. Разведка, разведывател..."/>
              </a:rPr>
              <a:t>поиск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Установление - 1. Процесс действия по знач. глаг.: установить (1а2,5). 2. устар. Зако..."/>
              </a:rPr>
              <a:t>установление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эмоциональной близости с другим человеком. Первичной является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привязанность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младенца к матери - у ребенка существует врожденная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Потребность - Необходимость, надобность, нужда в чем-л...."/>
              </a:rPr>
              <a:t>потребность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находятся в непосредственной близости с другим человеком.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77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 рождения до смерти должна быть привязанность .В первые дни ребёнок видит от глаз до локтя</a:t>
            </a:r>
            <a:r>
              <a:rPr lang="ru-RU" baseline="0" dirty="0" smtClean="0"/>
              <a:t>  а остальное расплывчато.</a:t>
            </a:r>
          </a:p>
          <a:p>
            <a:r>
              <a:rPr lang="ru-RU" baseline="0" dirty="0" smtClean="0"/>
              <a:t>Главное это то что здесь, близко , что о тебе заботится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129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Церковь как большая семья и может поддержать  от « что не хочу делаю»  до « Всё могу в укрепляющем меня Иисусе» Филип.4 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5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Слово «дисфункция» означает нарушение, расстройство системы, органа или качественного характера. </a:t>
            </a:r>
            <a:r>
              <a:rPr lang="ru-RU" sz="1200" dirty="0" err="1" smtClean="0"/>
              <a:t>Дисфункциональные</a:t>
            </a:r>
            <a:r>
              <a:rPr lang="ru-RU" sz="1200" dirty="0" smtClean="0"/>
              <a:t> семьи — это те семьи, в которых происходят какие-либо нарушения и они становятся несчастливыми. Это некое сравнение с самолётом, который сбился с курса.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869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21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51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Слон в комнате (Алкоголик которого не хотим трогать ) Должны уважать границы друг друга.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72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Georgia"/>
              </a:rPr>
              <a:t> Доминирование: «Он пытается получить контроль надо мной. Мне следует быть осторожным».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Georgia"/>
              </a:rPr>
              <a:t>Муж не терпит возражений.   Один царь вёл принца по кукурузе и всё что выше срезал в  семье не так.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Georgia"/>
              </a:rPr>
              <a:t>Общественный</a:t>
            </a:r>
            <a:r>
              <a:rPr lang="ru-RU" b="0" i="0" baseline="0" dirty="0" smtClean="0">
                <a:solidFill>
                  <a:srgbClr val="333333"/>
                </a:solidFill>
                <a:effectLst/>
                <a:latin typeface="Georgia"/>
              </a:rPr>
              <a:t> имидж очень важен. Дети наблюдают за тем как ведут себя родители дома и в обществе , такими и вырастут.</a:t>
            </a:r>
          </a:p>
          <a:p>
            <a:r>
              <a:rPr lang="ru-RU" b="0" i="0" baseline="0" dirty="0" smtClean="0">
                <a:solidFill>
                  <a:srgbClr val="333333"/>
                </a:solidFill>
                <a:effectLst/>
                <a:latin typeface="Georgia"/>
              </a:rPr>
              <a:t>Прежде чем помочь необходимо знать распорядок дня в семье , чем занят ребёнок . Организм , семья , общество , должны жить согласно </a:t>
            </a:r>
          </a:p>
          <a:p>
            <a:r>
              <a:rPr lang="ru-RU" b="0" i="0" baseline="0" dirty="0" smtClean="0">
                <a:solidFill>
                  <a:srgbClr val="333333"/>
                </a:solidFill>
                <a:effectLst/>
                <a:latin typeface="Georgia"/>
              </a:rPr>
              <a:t>Определённому распорядку. Шесть дней работай ,седьмой отдыхай. Должна быть гармония между порядком и дисциплиной.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749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нет взаимопонимания а только диктат то нет и мира . Зачем мы были сотворены ? Для общения.</a:t>
            </a:r>
          </a:p>
          <a:p>
            <a:r>
              <a:rPr lang="ru-RU" baseline="0" dirty="0" smtClean="0"/>
              <a:t>1.Возлюби Бога.</a:t>
            </a:r>
          </a:p>
          <a:p>
            <a:r>
              <a:rPr lang="ru-RU" baseline="0" dirty="0" smtClean="0"/>
              <a:t>2.Возлюби ближнего………Это общение.</a:t>
            </a:r>
          </a:p>
          <a:p>
            <a:r>
              <a:rPr lang="ru-RU" baseline="0" dirty="0" smtClean="0"/>
              <a:t>Если нет общения то нет социальной поддержки и мы живём как в тумане.</a:t>
            </a:r>
          </a:p>
          <a:p>
            <a:r>
              <a:rPr lang="ru-RU" baseline="0" dirty="0" smtClean="0"/>
              <a:t>Для хорошего здоровья необходима психологическая , эмоциональная  и физическая поддержка .</a:t>
            </a:r>
          </a:p>
          <a:p>
            <a:r>
              <a:rPr lang="ru-RU" baseline="0" dirty="0" smtClean="0"/>
              <a:t>Исследование : (Женщины у которых  рак груди чувствовали себя лучше и проживали дольше с поддержкой чем остальные.)</a:t>
            </a:r>
          </a:p>
          <a:p>
            <a:r>
              <a:rPr lang="ru-RU" baseline="0" dirty="0" smtClean="0"/>
              <a:t>Напряжённость влияет на будущий характер детей и их жизнь.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89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Главное достижение чтобы вы остались в хороших воспоминаниях у тех с кем были. Если у вас действительно были проблемы в общении в детстве то они повлияют на ваше здоровье в будущем. Каждый из нас по своему видит ситуацию в семье . Хотя и жили в одной семье.</a:t>
            </a:r>
          </a:p>
          <a:p>
            <a:r>
              <a:rPr lang="ru-RU" dirty="0" smtClean="0"/>
              <a:t>То что происходит с вами дома значительно влияет на ваше здоровье. Последствия печальны. Детям не хватает общения. Родители общаются 18 мин. В неделю????????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7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школе ребёнок избегает друзей, попадает в группы риска (группировки ) когда те его поддержали.</a:t>
            </a:r>
          </a:p>
          <a:p>
            <a:r>
              <a:rPr lang="ru-RU" dirty="0" smtClean="0"/>
              <a:t>Когда что-то случилось важно чтобы  рядом были те кто его поддержит. Дети нуждаются в совместном времяпровождении. Их развитие</a:t>
            </a:r>
            <a:r>
              <a:rPr lang="ru-RU" baseline="0" dirty="0" smtClean="0"/>
              <a:t> зависит от биологического и социологического воздействия. Психолог взял группу ребят и сказал ,что вы будете заключёнными а другую группу –  вы охранники. Пришлось прервать. Так они вошли в роль. Очень многое зависит от окружения. </a:t>
            </a:r>
          </a:p>
          <a:p>
            <a:r>
              <a:rPr lang="ru-RU" baseline="0" dirty="0" smtClean="0"/>
              <a:t>Подобное может произойти и в церквах где всё проходит из поколения в поколение. Как родители ведут себя в семье так дети будут вести себя в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71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Нужен ли я сейчас кому ни будь?</a:t>
            </a:r>
          </a:p>
          <a:p>
            <a:r>
              <a:rPr lang="ru-RU" sz="2800" dirty="0" smtClean="0"/>
              <a:t>Рим. 7 :15  делаю то чего не хочу. Почему ? Отложилось в памяти и влияет на последующие поступки.</a:t>
            </a:r>
          </a:p>
          <a:p>
            <a:r>
              <a:rPr lang="ru-RU" sz="2800" dirty="0" smtClean="0"/>
              <a:t>Если</a:t>
            </a:r>
            <a:r>
              <a:rPr lang="ru-RU" sz="2800" baseline="0" dirty="0" smtClean="0"/>
              <a:t> мы знаем что семьи проблемные и ни чего ни делаем, то увековечиваем этот порочный круг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2DBB-CBFF-44D9-86AE-B9250A9E1A14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56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09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40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65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00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30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38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64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47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0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32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A51F-D235-4184-BEFB-42DA2AAB36C5}" type="datetimeFigureOut">
              <a:rPr lang="ru-RU" smtClean="0"/>
              <a:pPr/>
              <a:t>03.07.16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81D2-9258-4163-9428-AF4270ADE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04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2590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09738"/>
            <a:ext cx="2590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4095"/>
            <a:ext cx="4419600" cy="319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275"/>
            <a:ext cx="4571999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7820" y="3805758"/>
            <a:ext cx="4168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Семья и здоровье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580728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83162" y="620688"/>
            <a:ext cx="8928992" cy="5624537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3849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344" y="1731060"/>
            <a:ext cx="723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Характерные признаки дисфункциональной семьи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934344" y="3217168"/>
            <a:ext cx="569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1.ЗАВИСИМОСТЬ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962335" y="5080079"/>
            <a:ext cx="7035545" cy="57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4.Тайна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27530" y="3851756"/>
            <a:ext cx="333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2.Неполная семья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892798" y="4439760"/>
            <a:ext cx="469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3.Хроническая болезнь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54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9916" y="90872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5.Невнимание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003648" y="1507044"/>
            <a:ext cx="5028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6.Насилие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029916" y="2099381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7.Костность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29916" y="273161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8.Умственные заболевания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003648" y="3384839"/>
            <a:ext cx="666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9.Отрицание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851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8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4357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FF0000"/>
                </a:solidFill>
              </a:rPr>
              <a:t>Контроль -Доминирование</a:t>
            </a:r>
          </a:p>
        </p:txBody>
      </p:sp>
      <p:pic>
        <p:nvPicPr>
          <p:cNvPr id="1026" name="Picture 2" descr="C:\Users\Valery\Pictures\i (2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14624"/>
            <a:ext cx="5184576" cy="27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\Pictures\i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9" y="0"/>
            <a:ext cx="5617012" cy="38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56" y="4555375"/>
            <a:ext cx="8011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Очень  важно общение в семье. Общение- неотъемлемая  часть человека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7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268760"/>
            <a:ext cx="62281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Необходимо учить  родителей  строить взаимоотношения.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Ибо привычки передаются до 3 -4 лет.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Valery\Pictures\i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3"/>
            <a:ext cx="18722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lery\Pictures\i (1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812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Разновидность памяти</a:t>
            </a:r>
            <a:endParaRPr lang="ru-RU" sz="32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r="6140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91680" y="5367338"/>
            <a:ext cx="5587008" cy="1302022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7030A0"/>
                </a:solidFill>
              </a:rPr>
              <a:t>Эпизодическая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7030A0"/>
                </a:solidFill>
              </a:rPr>
              <a:t>Соматическая (запах дома , матери)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7030A0"/>
                </a:solidFill>
              </a:rPr>
              <a:t>Автоматическая (за  рулём не думаем)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7030A0"/>
                </a:solidFill>
              </a:rPr>
              <a:t>Процедурная (был нежеланным в детстве а сейчас?)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17" y="260648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Исследование по зависимости в Англии и Америке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Среди студентов последнего курса наших  учебных заведений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873" y="2530731"/>
            <a:ext cx="540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Алкоголь                       37,7%                                     71,7%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899114"/>
            <a:ext cx="550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Родители не употребляли       Родители употребляли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924944"/>
            <a:ext cx="54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Табак                             24,4%                                      47,3%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62434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Марихуана                  11,5%                                       27,1%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970" y="4276200"/>
            <a:ext cx="577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Кокаин                         2,2%                                        6,7%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6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524" y="710526"/>
            <a:ext cx="9150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Семья -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это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группа людей живущих вместе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Valery\Pictures\i (2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9376"/>
            <a:ext cx="8249122" cy="38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Как разорвать цепь зависимости 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0" b="246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9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Ролевые игры.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Как выглядит нормальная семья ?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Идут взявшись за руки , улыбаясь ,он лидер ?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5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Доверие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8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41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Доверяют ли нам дети.?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81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Влияние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035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1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Стабильность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4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Стабильность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3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" b="17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566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76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Привязанность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25144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620713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Большинство матерей в одиночку воспитывают детей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r="1047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57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2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21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12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Общество нуждается в обьединёности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56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1490662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/>
              <a:t>«Никогда не сомневайтесь в том, что </a:t>
            </a:r>
            <a:r>
              <a:rPr lang="ru-RU" sz="2000" b="1" dirty="0"/>
              <a:t>небольшая</a:t>
            </a:r>
            <a:r>
              <a:rPr lang="ru-RU" sz="2000" dirty="0"/>
              <a:t> </a:t>
            </a:r>
            <a:r>
              <a:rPr lang="ru-RU" sz="2000" b="1" dirty="0"/>
              <a:t>группа</a:t>
            </a:r>
            <a:r>
              <a:rPr lang="ru-RU" sz="2000" dirty="0"/>
              <a:t> мыслящих и самоотверженных </a:t>
            </a:r>
            <a:r>
              <a:rPr lang="ru-RU" sz="2000" b="1" dirty="0" smtClean="0"/>
              <a:t>людей может</a:t>
            </a:r>
            <a:r>
              <a:rPr lang="ru-RU" sz="2000" dirty="0"/>
              <a:t> </a:t>
            </a:r>
            <a:r>
              <a:rPr lang="ru-RU" sz="2000" b="1" dirty="0"/>
              <a:t>изменить</a:t>
            </a:r>
            <a:r>
              <a:rPr lang="ru-RU" sz="2000" dirty="0"/>
              <a:t> </a:t>
            </a:r>
            <a:r>
              <a:rPr lang="ru-RU" sz="2000" b="1" dirty="0"/>
              <a:t>мир</a:t>
            </a:r>
            <a:r>
              <a:rPr lang="ru-RU" sz="2000" dirty="0"/>
              <a:t>. В действительности лишь они и привносят эти изменения.» — Маргарет </a:t>
            </a:r>
            <a:r>
              <a:rPr lang="ru-RU" sz="2000" dirty="0" smtClean="0"/>
              <a:t> Т.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7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Ядро семьи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4250"/>
          <a:stretch>
            <a:fillRect/>
          </a:stretch>
        </p:blipFill>
        <p:spPr>
          <a:xfrm>
            <a:off x="1763713" y="620713"/>
            <a:ext cx="5486400" cy="38884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Отец-добытчик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Мать-хозяйка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r="11240"/>
          <a:stretch>
            <a:fillRect/>
          </a:stretch>
        </p:blipFill>
        <p:spPr>
          <a:xfrm>
            <a:off x="1763713" y="620713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339110"/>
            <a:ext cx="7056784" cy="1490662"/>
          </a:xfrm>
        </p:spPr>
        <p:txBody>
          <a:bodyPr>
            <a:normAutofit fontScale="92500" lnSpcReduction="2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Институт одиноких семей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6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49346" y="0"/>
            <a:ext cx="90946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3160" y="4941168"/>
            <a:ext cx="7560840" cy="165618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Семья-Общие цели,направления,понимание и обоюдная поддержка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221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Конфликты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r="125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Финансы,взгляды религия.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6984776" cy="864096"/>
          </a:xfrm>
        </p:spPr>
        <p:txBody>
          <a:bodyPr>
            <a:noAutofit/>
          </a:bodyPr>
          <a:lstStyle/>
          <a:p>
            <a:r>
              <a:rPr lang="ru-RU" sz="4000" dirty="0" smtClean="0"/>
              <a:t>Что делает семью </a:t>
            </a:r>
            <a:r>
              <a:rPr lang="ru-RU" sz="3600" dirty="0" smtClean="0"/>
              <a:t>дисфункциональной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90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869</Words>
  <Application>Microsoft Macintosh PowerPoint</Application>
  <PresentationFormat>Экран (4:3)</PresentationFormat>
  <Paragraphs>120</Paragraphs>
  <Slides>33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Calibri</vt:lpstr>
      <vt:lpstr>Georgia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Ядро семьи</vt:lpstr>
      <vt:lpstr>Презентация PowerPoint</vt:lpstr>
      <vt:lpstr>Презентация PowerPoint</vt:lpstr>
      <vt:lpstr>Презентация PowerPoint</vt:lpstr>
      <vt:lpstr>Конфликты</vt:lpstr>
      <vt:lpstr>Что делает семью дисфункциональной?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Разновидность памяти</vt:lpstr>
      <vt:lpstr>Презентация PowerPoint</vt:lpstr>
      <vt:lpstr>Презентация PowerPoint</vt:lpstr>
      <vt:lpstr>Ролевые игры.</vt:lpstr>
      <vt:lpstr>Доверие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</dc:creator>
  <cp:lastModifiedBy>Akseniya Liberanskaya</cp:lastModifiedBy>
  <cp:revision>55</cp:revision>
  <dcterms:created xsi:type="dcterms:W3CDTF">2014-09-25T06:35:20Z</dcterms:created>
  <dcterms:modified xsi:type="dcterms:W3CDTF">2016-07-03T08:37:32Z</dcterms:modified>
</cp:coreProperties>
</file>